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3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68" r:id="rId13"/>
    <p:sldId id="277" r:id="rId14"/>
    <p:sldId id="259" r:id="rId15"/>
    <p:sldId id="260" r:id="rId16"/>
    <p:sldId id="258" r:id="rId17"/>
    <p:sldId id="257" r:id="rId18"/>
    <p:sldId id="261" r:id="rId19"/>
    <p:sldId id="278" r:id="rId20"/>
    <p:sldId id="262" r:id="rId21"/>
    <p:sldId id="280" r:id="rId22"/>
    <p:sldId id="265" r:id="rId23"/>
    <p:sldId id="264" r:id="rId24"/>
    <p:sldId id="266" r:id="rId25"/>
    <p:sldId id="267" r:id="rId26"/>
    <p:sldId id="279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80C0AA-7D76-404C-96A4-FBE27A239DA1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D3ED2-F949-4A00-835D-22107249FE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09E5F-6099-40EC-8F36-FFE1914D0DF5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DB5E1-C39E-415C-8AF3-861FA954A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9C42C-14ED-4434-B230-EF46769AD8B0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A3AD6B-287C-47FB-A335-C90F09659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B52C6-B80C-4D20-A172-B2791C8C6E50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8FD72-AB4B-47D7-AFC5-6FCAE27E8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7409F7-2C38-49ED-BF23-7933AF3DFAEC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ECAA1D-9DBF-45C8-BB3F-29B6AC9B4E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5170B8-C7D2-453F-B920-95C072A988A3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AD66B-0D08-4976-ADA1-FC98D2D17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86142-F14C-40E0-B28A-D84610939765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0610-4E93-47F6-8E8B-9F5354673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B0961-279E-4A17-847A-B0BA1253AEA5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8384F8-2E4E-495E-A967-0EFFF68CA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5F0F1-2423-47B5-B5B1-839EFC463A64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4FF4-7C24-4BB4-B7A4-44B5315BF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C89DD-7EBD-4F50-AA23-1F02F30FAB85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291E9-C417-4597-8F22-9C299EE8E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CE01B-A2F1-4F40-8E11-CD98D0FDC81E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FEDE5-0C55-4EBC-81FE-7D1B1FB699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63546121-D3F5-41CD-A90D-959D6F594479}" type="datetime1">
              <a:rPr lang="en-US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fld id="{1EDA240F-1ABF-4C63-A652-B938F8DAF48B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hyperlink" Target="http://resources.ushmm.org/film/display/main.php?search=simple&amp;dquery=%22The+Nazi+Plan%22:+Antisemitic+Campaign&amp;cache_file=uia_jrrtNr&amp;total_recs=3&amp;page_len=25&amp;page=1&amp;rec=1&amp;file_num=2909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hyperlink" Target="http://resources.ushmm.org/film/display/main.php?search=simple&amp;dquery=%22The+Nazi+Plan%22:+Antisemitic+Campaign&amp;cache_file=uia_sbfybo&amp;total_recs=3&amp;page_len=25&amp;page=1&amp;rec=1&amp;file_num=2909" TargetMode="Externa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German youth attending the Reich Party Conference rally at the Zepplin Field in Nuremberg raise their hands in the Hitler salute. Nuremberg, Germany, September 1938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85800"/>
          </a:xfr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smtClean="0">
                <a:solidFill>
                  <a:srgbClr val="0D0D0D"/>
                </a:solidFill>
                <a:latin typeface="Felix Titling" pitchFamily="82" charset="0"/>
                <a:ea typeface="ＭＳ Ｐゴシック" pitchFamily="34" charset="-128"/>
                <a:cs typeface="Times New Roman" pitchFamily="18" charset="0"/>
              </a:rPr>
              <a:t>Propaganda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609600"/>
          </a:xfrm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700" smtClean="0">
                <a:solidFill>
                  <a:schemeClr val="bg1"/>
                </a:solidFill>
                <a:latin typeface="Felix Titling" pitchFamily="82" charset="0"/>
                <a:ea typeface="ＭＳ Ｐゴシック" pitchFamily="34" charset="-128"/>
                <a:cs typeface="Times New Roman" pitchFamily="18" charset="0"/>
              </a:rPr>
              <a:t>Deconstructing Nazi propaganda Images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/>
                </a:solidFill>
                <a:latin typeface="Castellar" pitchFamily="18" charset="0"/>
                <a:ea typeface="+mj-ea"/>
              </a:rPr>
              <a:t>Glittering Generalities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Uses words that have different positive meaning for individual subjects, but are linked to highly valued concepts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Words often used as glittering generalities are honor, glory, love of country, and freedom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D0D0D"/>
                </a:solidFill>
                <a:latin typeface="Rockwell Condensed" pitchFamily="18" charset="0"/>
              </a:rPr>
              <a:t>Name-calling</a:t>
            </a:r>
            <a:endParaRPr 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Uses derogatory language or words that carry a negative connotation when describing an enemy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Attempts to arouse prejudice among the public by labeling the target something that the public dislikes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Common Propaganda Traits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solidFill>
                  <a:schemeClr val="bg1"/>
                </a:solidFill>
                <a:latin typeface="Algerian" pitchFamily="82" charset="0"/>
                <a:cs typeface="Times New Roman" pitchFamily="18" charset="0"/>
              </a:rPr>
              <a:t>Uses truths, half-truths, or lies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latin typeface="Bradley Hand ITC" pitchFamily="66" charset="0"/>
                <a:cs typeface="Times New Roman" pitchFamily="18" charset="0"/>
              </a:rPr>
              <a:t>Omits information selectively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solidFill>
                  <a:srgbClr val="303030"/>
                </a:solidFill>
                <a:latin typeface="Berlin Sans FB Demi" pitchFamily="34" charset="0"/>
                <a:cs typeface="Times New Roman" pitchFamily="18" charset="0"/>
              </a:rPr>
              <a:t>Simplifies complex issues or ideas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solidFill>
                  <a:srgbClr val="BFBFBF"/>
                </a:solidFill>
                <a:latin typeface="Broadway" pitchFamily="82" charset="0"/>
                <a:cs typeface="Times New Roman" pitchFamily="18" charset="0"/>
              </a:rPr>
              <a:t>Plays on emotions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latin typeface="Castellar" pitchFamily="18" charset="0"/>
                <a:cs typeface="Times New Roman" pitchFamily="18" charset="0"/>
              </a:rPr>
              <a:t>Advertises a cause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solidFill>
                  <a:schemeClr val="bg1"/>
                </a:solidFill>
                <a:latin typeface="Lucida Sans Typewriter" pitchFamily="49" charset="0"/>
                <a:cs typeface="Times New Roman" pitchFamily="18" charset="0"/>
              </a:rPr>
              <a:t>Attacks opponents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000" smtClean="0">
                <a:solidFill>
                  <a:srgbClr val="E0E0E0"/>
                </a:solidFill>
                <a:latin typeface="Stencil" pitchFamily="82" charset="0"/>
                <a:cs typeface="Times New Roman" pitchFamily="18" charset="0"/>
              </a:rPr>
              <a:t>Targets desired audiences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t a rally, members of the Hitler Youth parade in the formation of a swastika to honor the Unknown Soldier. Germany, August 27, 1933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533400"/>
            <a:ext cx="9144000" cy="584200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3200">
                <a:solidFill>
                  <a:srgbClr val="000000"/>
                </a:solidFill>
                <a:latin typeface="Felix Titling" pitchFamily="82" charset="0"/>
                <a:ea typeface="ＭＳ Ｐゴシック" pitchFamily="34" charset="-128"/>
              </a:rPr>
              <a:t>Nazi Propaganda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4191000" cy="1162050"/>
          </a:xfrm>
        </p:spPr>
        <p:txBody>
          <a:bodyPr/>
          <a:lstStyle/>
          <a:p>
            <a:r>
              <a:rPr lang="en-US" sz="3600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Volksgemeinschaft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700" b="0" smtClean="0">
                <a:latin typeface="Times New Roman" pitchFamily="18" charset="0"/>
                <a:cs typeface="Times New Roman" pitchFamily="18" charset="0"/>
              </a:rPr>
              <a:t>“National Community”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066800"/>
            <a:ext cx="5111750" cy="47244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A cornerstone of Nazi ideology and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	propaganda</a:t>
            </a:r>
          </a:p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An organic, racial union </a:t>
            </a:r>
          </a:p>
          <a:p>
            <a:pPr>
              <a:lnSpc>
                <a:spcPct val="70000"/>
              </a:lnSpc>
              <a:buFont typeface="Arial" pitchFamily="34" charset="0"/>
              <a:buNone/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	of all “</a:t>
            </a:r>
            <a:r>
              <a:rPr lang="en-US" sz="1900" u="sng" smtClean="0">
                <a:latin typeface="Times New Roman" pitchFamily="18" charset="0"/>
                <a:cs typeface="Times New Roman" pitchFamily="18" charset="0"/>
              </a:rPr>
              <a:t>Aryan</a:t>
            </a: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” Germans </a:t>
            </a:r>
          </a:p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Political strife and dissension have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	no place in National Socialist society </a:t>
            </a:r>
          </a:p>
          <a:p>
            <a:pPr>
              <a:lnSpc>
                <a:spcPct val="70000"/>
              </a:lnSpc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Contributing to the general welfare of the nation, not individualism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endParaRPr lang="en-US" sz="19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</a:pPr>
            <a:r>
              <a:rPr lang="en-US" sz="1900" smtClean="0">
                <a:latin typeface="Times New Roman" pitchFamily="18" charset="0"/>
                <a:cs typeface="Times New Roman" pitchFamily="18" charset="0"/>
              </a:rPr>
              <a:t>Nazi propaganda played a crucial role in selling the myth to Germans who longed for </a:t>
            </a:r>
            <a:r>
              <a:rPr lang="en-US" sz="1900" u="sng" smtClean="0">
                <a:latin typeface="Times New Roman" pitchFamily="18" charset="0"/>
                <a:cs typeface="Times New Roman" pitchFamily="18" charset="0"/>
              </a:rPr>
              <a:t>unity, national pride and greatness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5" name="Picture 4" descr="P3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676400"/>
            <a:ext cx="3217312" cy="43043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US" sz="1800" b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Making a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leader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581400" y="609600"/>
            <a:ext cx="5111750" cy="5853113"/>
          </a:xfrm>
        </p:spPr>
        <p:txBody>
          <a:bodyPr/>
          <a:lstStyle/>
          <a:p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Nazi propaganda idolized Hitler as a gifted statesman who brought </a:t>
            </a:r>
            <a:r>
              <a:rPr lang="en-US" sz="1700" u="sng" smtClean="0">
                <a:latin typeface="Times New Roman" pitchFamily="18" charset="0"/>
                <a:cs typeface="Times New Roman" pitchFamily="18" charset="0"/>
              </a:rPr>
              <a:t>stability, created jobs, and restored German greatness</a:t>
            </a:r>
          </a:p>
          <a:p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Under the Nazi regime, Germans were expected to pay public allegiance to the “</a:t>
            </a:r>
            <a:r>
              <a:rPr lang="en-US" sz="1700" i="1" u="sng" smtClean="0">
                <a:latin typeface="Times New Roman" pitchFamily="18" charset="0"/>
                <a:cs typeface="Times New Roman" pitchFamily="18" charset="0"/>
              </a:rPr>
              <a:t>Führer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” in quasi-religious forms, such as giving the Nazi salute and greeting others on the street with “</a:t>
            </a:r>
            <a:r>
              <a:rPr lang="en-US" sz="1700" u="sng" smtClean="0">
                <a:latin typeface="Times New Roman" pitchFamily="18" charset="0"/>
                <a:cs typeface="Times New Roman" pitchFamily="18" charset="0"/>
              </a:rPr>
              <a:t>Heil Hitler</a:t>
            </a:r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!,” the so-called “German Greeting” </a:t>
            </a:r>
          </a:p>
          <a:p>
            <a:endParaRPr lang="en-US" sz="17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smtClean="0">
                <a:latin typeface="Times New Roman" pitchFamily="18" charset="0"/>
                <a:cs typeface="Times New Roman" pitchFamily="18" charset="0"/>
              </a:rPr>
              <a:t>Faith in Hitler strengthened the bonds of national unity, while non-compliance signaled dissension in a society where open criticism of the regime, and its leaders, were </a:t>
            </a:r>
            <a:r>
              <a:rPr lang="en-US" sz="1700" u="sng" smtClean="0">
                <a:latin typeface="Times New Roman" pitchFamily="18" charset="0"/>
                <a:cs typeface="Times New Roman" pitchFamily="18" charset="0"/>
              </a:rPr>
              <a:t>grounds for imprisonment </a:t>
            </a:r>
          </a:p>
          <a:p>
            <a:endParaRPr lang="en-US" smtClean="0"/>
          </a:p>
        </p:txBody>
      </p:sp>
      <p:pic>
        <p:nvPicPr>
          <p:cNvPr id="27652" name="Picture 2" descr="Modern techniques of propaganda -- including strong images and simple messages -- helped propel Austrian-born Adolf Hitler from being a little known extremist to a leading candidate in the 1932 German presidential elections.  The style of this poster is similar to some of film stars of the era. Election poster, 1932; photo by Heinrich Hoffman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27511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228600" y="5181600"/>
            <a:ext cx="3276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Modern techniques of propaganda -- including strong images and simple messages -- helped propel Austrian-born Adolf Hitler from being a little known extremist to a leading candidate in the 1932 German presidential elections. The style of this poster is similar to some of film stars of the era. Election poster, 1932; photo by Heinrich Hoffmann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Defining the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Enemy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429000" y="762000"/>
            <a:ext cx="5111750" cy="5853113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One crucial factor in creating a cohesive group is to define who is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excluded from membership</a:t>
            </a:r>
          </a:p>
          <a:p>
            <a:pPr>
              <a:buFont typeface="Arial" pitchFamily="34" charset="0"/>
              <a:buNone/>
            </a:pPr>
            <a:endParaRPr lang="en-US" sz="1600" u="sng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Nazi propagandists contributed to the regime's policies by publicly identifying groups for exclusion, inciting hatred or cultivating indifference, and justifying their pariah status to the populace</a:t>
            </a:r>
          </a:p>
          <a:p>
            <a:pPr>
              <a:buFont typeface="Arial" pitchFamily="34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Propaganda helped to define who would be excluded from the new society and justified measures against the “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outsiders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”: </a:t>
            </a:r>
          </a:p>
          <a:p>
            <a:pPr lvl="1"/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Jews </a:t>
            </a:r>
          </a:p>
          <a:p>
            <a:pPr lvl="1"/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Sinti and Roma (Gypsies)</a:t>
            </a:r>
          </a:p>
          <a:p>
            <a:pPr lvl="1"/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homosexuals</a:t>
            </a:r>
          </a:p>
          <a:p>
            <a:pPr lvl="1"/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political dissidents</a:t>
            </a:r>
          </a:p>
          <a:p>
            <a:pPr lvl="1"/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Germans viewed as genetically inferior and harmful to “national health”</a:t>
            </a:r>
          </a:p>
        </p:txBody>
      </p:sp>
      <p:pic>
        <p:nvPicPr>
          <p:cNvPr id="28676" name="Picture 2" descr="Nazi propaganda often portrayed Jews as engaged in a conspiracy to provoke war.  Here, a stereotyped Jew conspires behind the scenes to control the Allied powers, represented by the British, American, and Soviet flags.  The caption reads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28956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381000" y="5473700"/>
            <a:ext cx="3124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Nazi propaganda often portrayed Jews as engaged in a conspiracy to provoke war. Here, a stereotyped Jew conspires behind the scenes to control the Allied powers, represented by the British, American, and Soviet flags. The caption reads, "Behind the enemy powers: the Jew." Circa 1942.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Propaganda served as an important tool to win over the majority of the German public who had not supported Adolf Hitler and to push forward the Nazis' radical program</a:t>
            </a:r>
          </a:p>
          <a:p>
            <a:pPr>
              <a:buFont typeface="Arial" pitchFamily="34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 new state propaganda apparatus, headed by </a:t>
            </a: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Joseph Goebbels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, sought to manipulate and deceive the German population and the outside world</a:t>
            </a:r>
          </a:p>
          <a:p>
            <a:pPr>
              <a:buFont typeface="Arial" pitchFamily="34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Propagandists preached an appealing message of </a:t>
            </a: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national unity and a utopian future</a:t>
            </a:r>
          </a:p>
          <a:p>
            <a:pPr>
              <a:buFont typeface="Arial" pitchFamily="34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2" descr="An antisemitic poster published in Poland in March 1941. The caption reads,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28956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7"/>
          <p:cNvSpPr txBox="1">
            <a:spLocks noChangeArrowheads="1"/>
          </p:cNvSpPr>
          <p:nvPr/>
        </p:nvSpPr>
        <p:spPr bwMode="auto">
          <a:xfrm>
            <a:off x="228600" y="5562600"/>
            <a:ext cx="3581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An antisemitic poster published in Poland in March 1941. The caption reads, "Jews are lice; They cause typhus." This German-published poster was intended to instill fear of Jews among Christian Poles.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Deceiving the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sz="1800" smtClean="0"/>
              <a:t/>
            </a:r>
            <a:br>
              <a:rPr lang="en-US" sz="1800" smtClean="0"/>
            </a:br>
            <a:endParaRPr lang="en-US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3008313" cy="1162050"/>
          </a:xfrm>
        </p:spPr>
        <p:txBody>
          <a:bodyPr/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Rallying the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The Nazi Party dramatically increased its public support by advertising itself as a protest movement against the corruption and ineffectiveness of the Weimar “system”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Throughout World War II, Nazi propagandists disguised military aggression aimed at territorial conquest as acts of ethnic self-defense necessary for the survival of “</a:t>
            </a: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Aryan civilization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90000"/>
              </a:lnSpc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Nazi propaganda frequently stressed the power of a mass movement to propel the country forward, subtly underscored by the </a:t>
            </a: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upward angle of the hands</a:t>
            </a:r>
          </a:p>
          <a:p>
            <a:pPr>
              <a:lnSpc>
                <a:spcPct val="90000"/>
              </a:lnSpc>
            </a:pPr>
            <a:endParaRPr lang="en-US" sz="18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This poster typifies the propaganda strategy of using simple confident slogans, with bold graphics often using the characteristic Nazi colors of </a:t>
            </a:r>
            <a:r>
              <a:rPr lang="en-US" sz="1800" u="sng" smtClean="0">
                <a:latin typeface="Times New Roman" pitchFamily="18" charset="0"/>
                <a:cs typeface="Times New Roman" pitchFamily="18" charset="0"/>
              </a:rPr>
              <a:t>red, black, and white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24" name="Picture 2" descr="Poster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1219200"/>
            <a:ext cx="2870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228600" y="54102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"Greater Germany: Yes on 10 April" (1938). This election poster emphasizes the message of jumping on the Nazi political bandwagon, as represented by the hands raised in a unified Nazi salute.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825500"/>
          </a:xfrm>
        </p:spPr>
        <p:txBody>
          <a:bodyPr/>
          <a:lstStyle/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Indoctrinating </a:t>
            </a:r>
            <a:br>
              <a:rPr lang="en-US" smtClean="0"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latin typeface="Times New Roman" pitchFamily="18" charset="0"/>
                <a:cs typeface="Times New Roman" pitchFamily="18" charset="0"/>
              </a:rPr>
              <a:t>Youth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581400" y="914400"/>
            <a:ext cx="5111750" cy="5853113"/>
          </a:xfrm>
        </p:spPr>
        <p:txBody>
          <a:bodyPr/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From the 1920s onwards, the Nazi Party targeted German youth as a special audience for its propaganda messages</a:t>
            </a:r>
          </a:p>
          <a:p>
            <a:pPr>
              <a:buFont typeface="Arial" pitchFamily="34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These messages emphasized that the Party was a movement of youth:</a:t>
            </a:r>
          </a:p>
          <a:p>
            <a:pPr lvl="1"/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dynamic </a:t>
            </a:r>
          </a:p>
          <a:p>
            <a:pPr lvl="1"/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resilient</a:t>
            </a:r>
          </a:p>
          <a:p>
            <a:pPr lvl="1"/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forward-looking </a:t>
            </a:r>
          </a:p>
          <a:p>
            <a:pPr lvl="1"/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hopeful</a:t>
            </a:r>
          </a:p>
          <a:p>
            <a:pPr>
              <a:buFont typeface="Arial" pitchFamily="34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Millions of German young people were won over to Nazism in the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classroom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 and through </a:t>
            </a:r>
            <a:r>
              <a:rPr lang="en-US" sz="2000" u="sng" smtClean="0">
                <a:latin typeface="Times New Roman" pitchFamily="18" charset="0"/>
                <a:cs typeface="Times New Roman" pitchFamily="18" charset="0"/>
              </a:rPr>
              <a:t>extracurricular activities</a:t>
            </a:r>
          </a:p>
          <a:p>
            <a:pPr>
              <a:buFont typeface="Arial" pitchFamily="34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Arial" pitchFamily="34" charset="0"/>
              <a:buNone/>
            </a:pPr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2" descr="Poster: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28511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57200" y="5181600"/>
            <a:ext cx="2971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"Students/Be the Führer's propagandists." With militant appeals to nationalism, freedom, and self-sacrifice, the Nazi Party successfully recruited students disenchanted with German democracy and their current student organizations.</a:t>
            </a:r>
            <a:r>
              <a:rPr lang="en-US">
                <a:latin typeface="Calibri" pitchFamily="34" charset="0"/>
              </a:rPr>
              <a:t/>
            </a:r>
            <a:br>
              <a:rPr lang="en-US">
                <a:latin typeface="Calibri" pitchFamily="34" charset="0"/>
              </a:rPr>
            </a:b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What is Propaganda?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297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A6A6A6"/>
                </a:solidFill>
                <a:latin typeface="Curlz MT" pitchFamily="82" charset="0"/>
              </a:rPr>
              <a:t>Biased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286000"/>
            <a:ext cx="3200400" cy="847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ourier" pitchFamily="49" charset="0"/>
                <a:ea typeface="+mn-ea"/>
              </a:rPr>
              <a:t>Created to shape public opinion and behavior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1828800"/>
            <a:ext cx="228600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chemeClr val="accent3"/>
                </a:solidFill>
                <a:latin typeface="Berlin Sans FB Demi" pitchFamily="34" charset="0"/>
                <a:ea typeface="+mn-ea"/>
              </a:rPr>
              <a:t>Simplifies complex issues or ideas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4800600"/>
            <a:ext cx="3657600" cy="59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>
                <a:solidFill>
                  <a:schemeClr val="bg2">
                    <a:lumMod val="75000"/>
                    <a:lumOff val="25000"/>
                  </a:schemeClr>
                </a:solidFill>
                <a:latin typeface="Engravers MT" pitchFamily="18" charset="0"/>
                <a:ea typeface="+mn-ea"/>
              </a:rPr>
              <a:t>Symbols, images, words, or music</a:t>
            </a: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5638800" y="3657600"/>
            <a:ext cx="2590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solidFill>
                  <a:schemeClr val="bg2"/>
                </a:solidFill>
                <a:latin typeface="Algerian" pitchFamily="82" charset="0"/>
              </a:rPr>
              <a:t>Plays on emotions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6629400" y="4876800"/>
            <a:ext cx="2209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Bradley Hand ITC" pitchFamily="66" charset="0"/>
              </a:rPr>
              <a:t>Advertises a cause, organization, or movement and its opponents</a:t>
            </a:r>
          </a:p>
          <a:p>
            <a:endParaRPr lang="en-US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562600"/>
            <a:ext cx="2362200" cy="839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BFBFBF"/>
                </a:solidFill>
                <a:latin typeface="Rockwell" pitchFamily="18" charset="0"/>
              </a:rPr>
              <a:t>Directs human action toward a given goal</a:t>
            </a:r>
          </a:p>
        </p:txBody>
      </p:sp>
      <p:sp>
        <p:nvSpPr>
          <p:cNvPr id="14346" name="TextBox 12"/>
          <p:cNvSpPr txBox="1">
            <a:spLocks noChangeArrowheads="1"/>
          </p:cNvSpPr>
          <p:nvPr/>
        </p:nvSpPr>
        <p:spPr bwMode="auto">
          <a:xfrm>
            <a:off x="609600" y="3429000"/>
            <a:ext cx="3200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Harlow Solid Italic" pitchFamily="82" charset="0"/>
              </a:rPr>
              <a:t>True, partially true, or blatantly false information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3008313" cy="1162050"/>
          </a:xfrm>
        </p:spPr>
        <p:txBody>
          <a:bodyPr/>
          <a:lstStyle/>
          <a:p>
            <a:pPr algn="ctr"/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Writing the </a:t>
            </a:r>
            <a:br>
              <a:rPr lang="en-US" sz="2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News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3581400" y="1219200"/>
            <a:ext cx="5111750" cy="5853113"/>
          </a:xfrm>
        </p:spPr>
        <p:txBody>
          <a:bodyPr/>
          <a:lstStyle/>
          <a:p>
            <a:r>
              <a:rPr lang="en-US" sz="1600" i="1" u="sng" smtClean="0">
                <a:latin typeface="Times New Roman" pitchFamily="18" charset="0"/>
                <a:cs typeface="Times New Roman" pitchFamily="18" charset="0"/>
              </a:rPr>
              <a:t>Der Stürmer</a:t>
            </a:r>
            <a:r>
              <a:rPr lang="en-US" sz="1600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was the most notorious, antisemitic newspaper in Germany</a:t>
            </a:r>
          </a:p>
          <a:p>
            <a:pPr>
              <a:buFont typeface="Arial" pitchFamily="34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The newspaper, headed by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Julius Streicher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, published lurid tales of Jewish “ritual murder,” sex crimes, and financial malfeasance</a:t>
            </a:r>
          </a:p>
          <a:p>
            <a:pPr>
              <a:buFont typeface="Arial" pitchFamily="34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The Nazis understood the power and attraction of emerging technologies, such as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film, loudspeakers, radio, and television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, in the service of propaganda</a:t>
            </a:r>
          </a:p>
          <a:p>
            <a:pPr>
              <a:buFont typeface="Arial" pitchFamily="34" charset="0"/>
              <a:buNone/>
            </a:pP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These technologies offered the Nazi leadership a means for mass dissemination of their ideological messages and a vehicle for reinforcing the myth of the National Community through </a:t>
            </a:r>
            <a:r>
              <a:rPr lang="en-US" sz="1600" u="sng" smtClean="0">
                <a:latin typeface="Times New Roman" pitchFamily="18" charset="0"/>
                <a:cs typeface="Times New Roman" pitchFamily="18" charset="0"/>
              </a:rPr>
              <a:t>communal listening and viewing experiences</a:t>
            </a:r>
          </a:p>
        </p:txBody>
      </p:sp>
      <p:pic>
        <p:nvPicPr>
          <p:cNvPr id="32772" name="Picture 2" descr="1936 poster: 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2817813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228600" y="5410200"/>
            <a:ext cx="3200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"All of Germany Listens to the Führer with the People's Radio." The poster depicts a crowd surrounding a radio. The radio looms large, symbolizing the mass appeal and broad audience for Nazi broadcasts.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3505200"/>
            <a:ext cx="5486400" cy="56673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27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 The Nazi Plan</a:t>
            </a:r>
            <a:endParaRPr lang="en-US" sz="27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3795" name="Text Placeholder 8"/>
          <p:cNvSpPr>
            <a:spLocks noGrp="1"/>
          </p:cNvSpPr>
          <p:nvPr>
            <p:ph type="body" sz="half" idx="2"/>
          </p:nvPr>
        </p:nvSpPr>
        <p:spPr>
          <a:xfrm>
            <a:off x="1752600" y="4267200"/>
            <a:ext cx="5486400" cy="1219200"/>
          </a:xfrm>
        </p:spPr>
        <p:txBody>
          <a:bodyPr/>
          <a:lstStyle/>
          <a:p>
            <a:r>
              <a:rPr lang="en-US" sz="1200" smtClean="0">
                <a:latin typeface="Times New Roman" pitchFamily="18" charset="0"/>
                <a:cs typeface="Times New Roman" pitchFamily="18" charset="0"/>
              </a:rPr>
              <a:t>Film from the Steven Spielberg Film Archive showing the Opening of the Official Anti-Semitic Campaign, 1 April 1933.  Also in this clip is Minister for Popular Enlightenment and Propaganda, Joseph Goebbels addressing a cheering crowd in Berlin Lustgarten, the boycott of Jewish shops, a truck filled with Nazis moving through streets, chanting: "Germans, protect yourselves. Don't buy from the Jews,“ book burning and more.  [00:05:48]</a:t>
            </a:r>
          </a:p>
          <a:p>
            <a:endParaRPr lang="en-US" sz="12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://resources.ushmm.org/film/scenes/c3aaf276-7feb-4fc9-bdd1-22130b33ac1e/61e8ca24-4027-462a-bcab-2a0dec2cbc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6096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ttp://resources.ushmm.org/film/scenes/c3aaf276-7feb-4fc9-bdd1-22130b33ac1e/30685641-3592-470f-9adc-14a4b0940b7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6096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http://resources.ushmm.org/film/scenes/c3aaf276-7feb-4fc9-bdd1-22130b33ac1e/0f8cca89-eac6-4eaa-b4e2-19a97aeeed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6096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0" descr="http://resources.ushmm.org/film/scenes/c3aaf276-7feb-4fc9-bdd1-22130b33ac1e/249e2b14-d508-47a4-86a5-902f492a61e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447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 descr="http://resources.ushmm.org/film/scenes/c3aaf276-7feb-4fc9-bdd1-22130b33ac1e/6e15bc2c-9d6b-4b90-b051-7519b980122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1447800"/>
            <a:ext cx="1117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4" descr="http://resources.ushmm.org/film/scenes/c3aaf276-7feb-4fc9-bdd1-22130b33ac1e/cbd33b1c-b7ae-4e25-975d-b9dc5ecc05e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76800" y="14478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6" descr="http://resources.ushmm.org/film/scenes/c3aaf276-7feb-4fc9-bdd1-22130b33ac1e/5588b879-02ac-43a3-a974-d2e6e6cb03f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19800" y="1447800"/>
            <a:ext cx="1219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8" descr="http://resources.ushmm.org/film/scenes/c3aaf276-7feb-4fc9-bdd1-22130b33ac1e/c7805c13-4e5e-4032-804b-5494c95e1e40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33800" y="2286000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22" descr="http://resources.ushmm.org/film/scenes/c3aaf276-7feb-4fc9-bdd1-22130b33ac1e/dbb487d4-cb9b-4b5e-9737-863898c44eb8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514600" y="22860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24" descr="http://resources.ushmm.org/film/scenes/c3aaf276-7feb-4fc9-bdd1-22130b33ac1e/50a23b4e-1e04-48c2-b53c-89f73cdc9164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2286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26" descr="http://resources.ushmm.org/film/scenes/c3aaf276-7feb-4fc9-bdd1-22130b33ac1e/cdced156-7047-414a-8d31-ddfd1b6c6e41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19800" y="22860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28" descr="http://resources.ushmm.org/film/scenes/c3aaf276-7feb-4fc9-bdd1-22130b33ac1e/7c0725e3-0629-4b0f-a8d3-11201449898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90800" y="6096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8" name="Picture 30" descr="http://resources.ushmm.org/film/scenes/c3aaf276-7feb-4fc9-bdd1-22130b33ac1e/ac88b432-6e47-47d9-a8b3-dee3ed4d8a8b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9800" y="60960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32" descr="http://resources.ushmm.org/film/scenes/c3aaf276-7feb-4fc9-bdd1-22130b33ac1e/c92ffcb8-91a3-4e62-b065-ea559ac39ccb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590800" y="14478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35" descr="http://resources.ushmm.org/film/scenes/c3aaf276-7feb-4fc9-bdd1-22130b33ac1e/af0b5ae4-b8d6-43c2-9978-e2227e68bd08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47800" y="2286000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ction Button: Movie 19">
            <a:hlinkClick r:id="rId18" highlightClick="1"/>
          </p:cNvPr>
          <p:cNvSpPr/>
          <p:nvPr/>
        </p:nvSpPr>
        <p:spPr>
          <a:xfrm>
            <a:off x="3810000" y="5791200"/>
            <a:ext cx="990600" cy="6096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erman children read an anti-Jewish propaganda book titled DER GIFTPILZ (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334000"/>
            <a:ext cx="9144000" cy="838200"/>
          </a:xfr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200" smtClean="0">
                <a:solidFill>
                  <a:srgbClr val="000000"/>
                </a:solidFill>
                <a:latin typeface="Felix Titling" pitchFamily="82" charset="0"/>
                <a:ea typeface="ＭＳ Ｐゴシック" pitchFamily="34" charset="-128"/>
              </a:rPr>
              <a:t>Please use your corresponding worksheets </a:t>
            </a:r>
            <a:br>
              <a:rPr lang="en-US" sz="2200" smtClean="0">
                <a:solidFill>
                  <a:srgbClr val="000000"/>
                </a:solidFill>
                <a:latin typeface="Felix Titling" pitchFamily="82" charset="0"/>
                <a:ea typeface="ＭＳ Ｐゴシック" pitchFamily="34" charset="-128"/>
              </a:rPr>
            </a:br>
            <a:r>
              <a:rPr lang="en-US" sz="2200" smtClean="0">
                <a:solidFill>
                  <a:srgbClr val="000000"/>
                </a:solidFill>
                <a:latin typeface="Felix Titling" pitchFamily="82" charset="0"/>
                <a:ea typeface="ＭＳ Ｐゴシック" pitchFamily="34" charset="-128"/>
              </a:rPr>
              <a:t>with the next set of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 descr="XX1990.27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19400" y="838200"/>
            <a:ext cx="3886200" cy="58674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5843" name="Title 3"/>
          <p:cNvSpPr>
            <a:spLocks noGrp="1"/>
          </p:cNvSpPr>
          <p:nvPr>
            <p:ph type="title"/>
          </p:nvPr>
        </p:nvSpPr>
        <p:spPr>
          <a:xfrm>
            <a:off x="3276600" y="152400"/>
            <a:ext cx="3008313" cy="565150"/>
          </a:xfrm>
        </p:spPr>
        <p:txBody>
          <a:bodyPr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“A New People”</a:t>
            </a: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228600" y="5638800"/>
            <a:ext cx="2362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Calendar cover, 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“A New People 1938,”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Nazi Party Office of Racial Politics</a:t>
            </a:r>
          </a:p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USHMM, source unknown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6"/>
          <p:cNvSpPr>
            <a:spLocks noGrp="1"/>
          </p:cNvSpPr>
          <p:nvPr>
            <p:ph type="title"/>
          </p:nvPr>
        </p:nvSpPr>
        <p:spPr>
          <a:xfrm>
            <a:off x="2819400" y="0"/>
            <a:ext cx="3505200" cy="749300"/>
          </a:xfrm>
        </p:spPr>
        <p:txBody>
          <a:bodyPr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“The Eternal Jew”</a:t>
            </a:r>
          </a:p>
        </p:txBody>
      </p:sp>
      <p:pic>
        <p:nvPicPr>
          <p:cNvPr id="10" name="Content Placeholder 3" descr="C:\Documents and Settings\USHMM user\Desktop\P1249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914400"/>
            <a:ext cx="4038600" cy="5821363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152400" y="5334000"/>
            <a:ext cx="23622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Exhibition poster, 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“The Eternal Jew,” Munich, 1937</a:t>
            </a:r>
          </a:p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USHMM, courtesy of Julius Goldstein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4800600" cy="762000"/>
          </a:xfrm>
        </p:spPr>
        <p:txBody>
          <a:bodyPr/>
          <a:lstStyle/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“Germany’s Victory</a:t>
            </a:r>
            <a:br>
              <a:rPr lang="en-US" sz="32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Europe’s Freedom”</a:t>
            </a:r>
          </a:p>
        </p:txBody>
      </p:sp>
      <p:pic>
        <p:nvPicPr>
          <p:cNvPr id="6" name="Picture 5" descr="commun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143000"/>
            <a:ext cx="4114800" cy="55626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304800" y="5791200"/>
            <a:ext cx="2209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Wartime poster, </a:t>
            </a:r>
          </a:p>
          <a:p>
            <a:pPr algn="ctr"/>
            <a:r>
              <a:rPr lang="en-US" sz="1400">
                <a:latin typeface="Times New Roman" pitchFamily="18" charset="0"/>
                <a:cs typeface="Times New Roman" pitchFamily="18" charset="0"/>
              </a:rPr>
              <a:t>“Germany’s Victory</a:t>
            </a:r>
            <a:br>
              <a:rPr lang="en-US" sz="1400">
                <a:latin typeface="Times New Roman" pitchFamily="18" charset="0"/>
                <a:cs typeface="Times New Roman" pitchFamily="18" charset="0"/>
              </a:rPr>
            </a:br>
            <a:r>
              <a:rPr lang="en-US" sz="1400">
                <a:latin typeface="Times New Roman" pitchFamily="18" charset="0"/>
                <a:cs typeface="Times New Roman" pitchFamily="18" charset="0"/>
              </a:rPr>
              <a:t>Europe’s Freedom”, 194?</a:t>
            </a:r>
          </a:p>
          <a:p>
            <a:pPr algn="ctr"/>
            <a:r>
              <a:rPr lang="en-US" sz="1400" i="1">
                <a:latin typeface="Times New Roman" pitchFamily="18" charset="0"/>
                <a:cs typeface="Times New Roman" pitchFamily="18" charset="0"/>
              </a:rPr>
              <a:t>USHMM, source unknown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152400" y="1066800"/>
            <a:ext cx="8915400" cy="4953000"/>
          </a:xfrm>
          <a:custGeom>
            <a:avLst/>
            <a:gdLst>
              <a:gd name="connsiteX0" fmla="*/ 0 w 8991600"/>
              <a:gd name="connsiteY0" fmla="*/ 0 h 4953000"/>
              <a:gd name="connsiteX1" fmla="*/ 8991600 w 8991600"/>
              <a:gd name="connsiteY1" fmla="*/ 0 h 4953000"/>
              <a:gd name="connsiteX2" fmla="*/ 8991600 w 8991600"/>
              <a:gd name="connsiteY2" fmla="*/ 4953000 h 4953000"/>
              <a:gd name="connsiteX3" fmla="*/ 0 w 8991600"/>
              <a:gd name="connsiteY3" fmla="*/ 4953000 h 4953000"/>
              <a:gd name="connsiteX4" fmla="*/ 0 w 8991600"/>
              <a:gd name="connsiteY4" fmla="*/ 0 h 495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1600" h="4953000">
                <a:moveTo>
                  <a:pt x="0" y="0"/>
                </a:moveTo>
                <a:lnTo>
                  <a:pt x="8991600" y="0"/>
                </a:lnTo>
                <a:lnTo>
                  <a:pt x="8991600" y="4953000"/>
                </a:lnTo>
                <a:lnTo>
                  <a:pt x="0" y="4953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Content Placeholder 5" descr="XX1990.27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2971800" cy="4953000"/>
          </a:xfrm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Content Placeholder 3" descr="C:\Documents and Settings\USHMM user\Desktop\P1249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3200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6" descr="commun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219200"/>
            <a:ext cx="2895600" cy="4724400"/>
          </a:xfrm>
          <a:prstGeom prst="rect">
            <a:avLst/>
          </a:prstGeom>
          <a:noFill/>
          <a:ln w="5715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Common Propaganda Techniques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262626"/>
                </a:solidFill>
                <a:latin typeface="Bookman Old Style" pitchFamily="18" charset="0"/>
              </a:rPr>
              <a:t>Bandwagon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latin typeface="Bodoni MT Black" pitchFamily="18" charset="0"/>
              </a:rPr>
              <a:t>Testimonial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D9D9D9"/>
                </a:solidFill>
                <a:latin typeface="Comic Sans MS" pitchFamily="66" charset="0"/>
              </a:rPr>
              <a:t>Plain Folks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BABABA"/>
                </a:solidFill>
                <a:latin typeface="Copperplate Gothic Bold" pitchFamily="34" charset="0"/>
              </a:rPr>
              <a:t>Transfer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303030"/>
                </a:solidFill>
                <a:latin typeface="Rockwell Extra Bold" pitchFamily="18" charset="0"/>
              </a:rPr>
              <a:t>Fear/Card Stacking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949494"/>
                </a:solidFill>
                <a:latin typeface="Papyrus" pitchFamily="66" charset="0"/>
              </a:rPr>
              <a:t>Logical Fallacies</a:t>
            </a: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tx2"/>
                </a:solidFill>
                <a:latin typeface="Castellar" pitchFamily="18" charset="0"/>
              </a:rPr>
              <a:t>Glittering Generalities</a:t>
            </a:r>
          </a:p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0D0D0D"/>
                </a:solidFill>
                <a:latin typeface="Rockwell Condensed" pitchFamily="18" charset="0"/>
              </a:rPr>
              <a:t>Name-calling</a:t>
            </a:r>
            <a:r>
              <a:rPr lang="en-US" sz="4400" b="1" smtClean="0">
                <a:solidFill>
                  <a:srgbClr val="0D0D0D"/>
                </a:solidFill>
                <a:latin typeface="Rockwell Condensed" pitchFamily="18" charset="0"/>
              </a:rPr>
              <a:t> </a:t>
            </a:r>
          </a:p>
          <a:p>
            <a:pPr>
              <a:buFont typeface="Arial" pitchFamily="34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Bookman Old Style" pitchFamily="18" charset="0"/>
                <a:ea typeface="+mj-ea"/>
              </a:rPr>
              <a:t>Bandwagon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An appeal to the subject to follow the crowd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Tries to convince the subject that one side is the winning side and that winning is inevitable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Appeals to a person’s desire to be on the winning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latin typeface="Bodoni MT Black" pitchFamily="18" charset="0"/>
              </a:rPr>
              <a:t>Testimonial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Quotations or endorsements which attempt to connect a well-known or respectable person with a product or ideal with the intent to better “sell” the product or ideal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>
                    <a:lumMod val="85000"/>
                  </a:schemeClr>
                </a:solidFill>
                <a:latin typeface="Comic Sans MS" pitchFamily="66" charset="0"/>
                <a:ea typeface="+mj-ea"/>
              </a:rPr>
              <a:t>Plain Folks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An attempt to convince the public that his or her views reflect those of the “common person”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The candidate tries to appear to be working for the benefit of the “common person”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pperplate Gothic Bold" pitchFamily="34" charset="0"/>
                <a:ea typeface="+mj-ea"/>
              </a:rPr>
              <a:t>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An attempt to make the subject view a certain item in the same way as they view another item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Used to transfer negative feelings for one object to another</a:t>
            </a: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en-US" sz="300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In politics, this technique is often used to transfer blame or bad feelings from one politician to another or from one group of people to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Rockwell Extra Bold" pitchFamily="18" charset="0"/>
                <a:ea typeface="+mj-ea"/>
              </a:rPr>
              <a:t>Fear/Card Stacking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Only presents information that is positive to an idea or proposal and omits information contrary to it</a:t>
            </a:r>
          </a:p>
          <a:p>
            <a:pPr>
              <a:buFont typeface="Arial" pitchFamily="34" charset="0"/>
              <a:buNone/>
            </a:pP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While the information presented is true, other important information is purposely omitted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 pitchFamily="66" charset="0"/>
                <a:ea typeface="+mj-ea"/>
              </a:rPr>
              <a:t>Logical Fallacies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>
                <a:latin typeface="Times New Roman" pitchFamily="18" charset="0"/>
                <a:cs typeface="Times New Roman" pitchFamily="18" charset="0"/>
              </a:rPr>
              <a:t>An argument that sounds as if it makes sense but the premises given for the conclusion do not provide proper support for the argument</a:t>
            </a:r>
          </a:p>
          <a:p>
            <a:pPr>
              <a:buFont typeface="Arial" pitchFamily="34" charset="0"/>
              <a:buNone/>
            </a:pPr>
            <a:endParaRPr lang="en-CA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1314</Words>
  <Application>Microsoft Macintosh PowerPoint</Application>
  <PresentationFormat>On-screen Show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Calibri</vt:lpstr>
      <vt:lpstr>ＭＳ Ｐゴシック</vt:lpstr>
      <vt:lpstr>Arial</vt:lpstr>
      <vt:lpstr>Felix Titling</vt:lpstr>
      <vt:lpstr>Times New Roman</vt:lpstr>
      <vt:lpstr>Curlz MT</vt:lpstr>
      <vt:lpstr>Courier</vt:lpstr>
      <vt:lpstr>Wingdings</vt:lpstr>
      <vt:lpstr>Berlin Sans FB Demi</vt:lpstr>
      <vt:lpstr>Engravers MT</vt:lpstr>
      <vt:lpstr>Algerian</vt:lpstr>
      <vt:lpstr>Bradley Hand ITC</vt:lpstr>
      <vt:lpstr>Rockwell</vt:lpstr>
      <vt:lpstr>Harlow Solid Italic</vt:lpstr>
      <vt:lpstr>Bookman Old Style</vt:lpstr>
      <vt:lpstr>Bodoni MT Black</vt:lpstr>
      <vt:lpstr>Comic Sans MS</vt:lpstr>
      <vt:lpstr>Copperplate Gothic Bold</vt:lpstr>
      <vt:lpstr>Rockwell Extra Bold</vt:lpstr>
      <vt:lpstr>Papyrus</vt:lpstr>
      <vt:lpstr>Castellar</vt:lpstr>
      <vt:lpstr>Rockwell Condensed</vt:lpstr>
      <vt:lpstr>Broadway</vt:lpstr>
      <vt:lpstr>Lucida Sans Typewriter</vt:lpstr>
      <vt:lpstr>Stencil</vt:lpstr>
      <vt:lpstr>Office Theme</vt:lpstr>
      <vt:lpstr>Propaganda</vt:lpstr>
      <vt:lpstr>What is Propaganda?</vt:lpstr>
      <vt:lpstr>Common Propaganda Techniques</vt:lpstr>
      <vt:lpstr>Bandwagon</vt:lpstr>
      <vt:lpstr>Testimonial</vt:lpstr>
      <vt:lpstr>Plain Folks</vt:lpstr>
      <vt:lpstr>Transfer</vt:lpstr>
      <vt:lpstr>Fear/Card Stacking</vt:lpstr>
      <vt:lpstr>Logical Fallacies</vt:lpstr>
      <vt:lpstr>Glittering Generalities</vt:lpstr>
      <vt:lpstr>Name-calling</vt:lpstr>
      <vt:lpstr>Common Propaganda Traits</vt:lpstr>
      <vt:lpstr>Slide 13</vt:lpstr>
      <vt:lpstr>Volksgemeinschaft: “National Community”</vt:lpstr>
      <vt:lpstr>  Making a  leader</vt:lpstr>
      <vt:lpstr>Defining the  Enemy </vt:lpstr>
      <vt:lpstr>  Deceiving the  Public </vt:lpstr>
      <vt:lpstr>Rallying the  Nation</vt:lpstr>
      <vt:lpstr>Indoctrinating  Youth</vt:lpstr>
      <vt:lpstr>Writing the  News</vt:lpstr>
      <vt:lpstr>  The Nazi Plan</vt:lpstr>
      <vt:lpstr>Please use your corresponding worksheets  with the next set of slides</vt:lpstr>
      <vt:lpstr>   “A New People”</vt:lpstr>
      <vt:lpstr>“The Eternal Jew”</vt:lpstr>
      <vt:lpstr>“Germany’s Victory Europe’s Freedom”</vt:lpstr>
      <vt:lpstr>Slide 26</vt:lpstr>
    </vt:vector>
  </TitlesOfParts>
  <Company>USHMM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abertrand</dc:creator>
  <cp:lastModifiedBy>abertrand</cp:lastModifiedBy>
  <cp:revision>91</cp:revision>
  <dcterms:created xsi:type="dcterms:W3CDTF">2009-09-02T17:22:56Z</dcterms:created>
  <dcterms:modified xsi:type="dcterms:W3CDTF">2013-03-25T20:08:24Z</dcterms:modified>
</cp:coreProperties>
</file>