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tags/tag21.xml" ContentType="application/vnd.openxmlformats-officedocument.presentationml.tags+xml"/>
  <Override PartName="/ppt/notesSlides/notesSlide23.xml" ContentType="application/vnd.openxmlformats-officedocument.presentationml.notesSlide+xml"/>
  <Override PartName="/ppt/tags/tag22.xml" ContentType="application/vnd.openxmlformats-officedocument.presentationml.tags+xml"/>
  <Override PartName="/ppt/notesSlides/notesSlide24.xml" ContentType="application/vnd.openxmlformats-officedocument.presentationml.notesSlide+xml"/>
  <Override PartName="/ppt/tags/tag23.xml" ContentType="application/vnd.openxmlformats-officedocument.presentationml.tags+xml"/>
  <Override PartName="/ppt/notesSlides/notesSlide25.xml" ContentType="application/vnd.openxmlformats-officedocument.presentationml.notesSlide+xml"/>
  <Override PartName="/ppt/tags/tag24.xml" ContentType="application/vnd.openxmlformats-officedocument.presentationml.tags+xml"/>
  <Override PartName="/ppt/notesSlides/notesSlide26.xml" ContentType="application/vnd.openxmlformats-officedocument.presentationml.notesSlide+xml"/>
  <Override PartName="/ppt/tags/tag25.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9"/>
  </p:notesMasterIdLst>
  <p:handoutMasterIdLst>
    <p:handoutMasterId r:id="rId30"/>
  </p:handoutMasterIdLst>
  <p:sldIdLst>
    <p:sldId id="292" r:id="rId2"/>
    <p:sldId id="256" r:id="rId3"/>
    <p:sldId id="257" r:id="rId4"/>
    <p:sldId id="264" r:id="rId5"/>
    <p:sldId id="294" r:id="rId6"/>
    <p:sldId id="325" r:id="rId7"/>
    <p:sldId id="295" r:id="rId8"/>
    <p:sldId id="308" r:id="rId9"/>
    <p:sldId id="297" r:id="rId10"/>
    <p:sldId id="324" r:id="rId11"/>
    <p:sldId id="299" r:id="rId12"/>
    <p:sldId id="323" r:id="rId13"/>
    <p:sldId id="302" r:id="rId14"/>
    <p:sldId id="311" r:id="rId15"/>
    <p:sldId id="303" r:id="rId16"/>
    <p:sldId id="312" r:id="rId17"/>
    <p:sldId id="305" r:id="rId18"/>
    <p:sldId id="326" r:id="rId19"/>
    <p:sldId id="314" r:id="rId20"/>
    <p:sldId id="327" r:id="rId21"/>
    <p:sldId id="315" r:id="rId22"/>
    <p:sldId id="316" r:id="rId23"/>
    <p:sldId id="317" r:id="rId24"/>
    <p:sldId id="318" r:id="rId25"/>
    <p:sldId id="263" r:id="rId26"/>
    <p:sldId id="319" r:id="rId27"/>
    <p:sldId id="320" r:id="rId2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itchFamily="34" charset="0"/>
        <a:ea typeface="ヒラギノ角ゴ Pro W3" charset="-128"/>
        <a:cs typeface="+mn-cs"/>
      </a:defRPr>
    </a:lvl1pPr>
    <a:lvl2pPr marL="457200" algn="l" rtl="0" fontAlgn="base">
      <a:spcBef>
        <a:spcPct val="0"/>
      </a:spcBef>
      <a:spcAft>
        <a:spcPct val="0"/>
      </a:spcAft>
      <a:defRPr sz="2400" kern="1200">
        <a:solidFill>
          <a:schemeClr val="tx1"/>
        </a:solidFill>
        <a:latin typeface="Arial" pitchFamily="34" charset="0"/>
        <a:ea typeface="ヒラギノ角ゴ Pro W3" charset="-128"/>
        <a:cs typeface="+mn-cs"/>
      </a:defRPr>
    </a:lvl2pPr>
    <a:lvl3pPr marL="914400" algn="l" rtl="0" fontAlgn="base">
      <a:spcBef>
        <a:spcPct val="0"/>
      </a:spcBef>
      <a:spcAft>
        <a:spcPct val="0"/>
      </a:spcAft>
      <a:defRPr sz="2400" kern="1200">
        <a:solidFill>
          <a:schemeClr val="tx1"/>
        </a:solidFill>
        <a:latin typeface="Arial" pitchFamily="34" charset="0"/>
        <a:ea typeface="ヒラギノ角ゴ Pro W3" charset="-128"/>
        <a:cs typeface="+mn-cs"/>
      </a:defRPr>
    </a:lvl3pPr>
    <a:lvl4pPr marL="1371600" algn="l" rtl="0" fontAlgn="base">
      <a:spcBef>
        <a:spcPct val="0"/>
      </a:spcBef>
      <a:spcAft>
        <a:spcPct val="0"/>
      </a:spcAft>
      <a:defRPr sz="2400" kern="1200">
        <a:solidFill>
          <a:schemeClr val="tx1"/>
        </a:solidFill>
        <a:latin typeface="Arial" pitchFamily="34" charset="0"/>
        <a:ea typeface="ヒラギノ角ゴ Pro W3" charset="-128"/>
        <a:cs typeface="+mn-cs"/>
      </a:defRPr>
    </a:lvl4pPr>
    <a:lvl5pPr marL="1828800" algn="l" rtl="0" fontAlgn="base">
      <a:spcBef>
        <a:spcPct val="0"/>
      </a:spcBef>
      <a:spcAft>
        <a:spcPct val="0"/>
      </a:spcAft>
      <a:defRPr sz="2400" kern="1200">
        <a:solidFill>
          <a:schemeClr val="tx1"/>
        </a:solidFill>
        <a:latin typeface="Arial" pitchFamily="34" charset="0"/>
        <a:ea typeface="ヒラギノ角ゴ Pro W3" charset="-128"/>
        <a:cs typeface="+mn-cs"/>
      </a:defRPr>
    </a:lvl5pPr>
    <a:lvl6pPr marL="2286000" algn="l" defTabSz="914400" rtl="0" eaLnBrk="1" latinLnBrk="0" hangingPunct="1">
      <a:defRPr sz="2400" kern="1200">
        <a:solidFill>
          <a:schemeClr val="tx1"/>
        </a:solidFill>
        <a:latin typeface="Arial" pitchFamily="34" charset="0"/>
        <a:ea typeface="ヒラギノ角ゴ Pro W3" charset="-128"/>
        <a:cs typeface="+mn-cs"/>
      </a:defRPr>
    </a:lvl6pPr>
    <a:lvl7pPr marL="2743200" algn="l" defTabSz="914400" rtl="0" eaLnBrk="1" latinLnBrk="0" hangingPunct="1">
      <a:defRPr sz="2400" kern="1200">
        <a:solidFill>
          <a:schemeClr val="tx1"/>
        </a:solidFill>
        <a:latin typeface="Arial" pitchFamily="34" charset="0"/>
        <a:ea typeface="ヒラギノ角ゴ Pro W3" charset="-128"/>
        <a:cs typeface="+mn-cs"/>
      </a:defRPr>
    </a:lvl7pPr>
    <a:lvl8pPr marL="3200400" algn="l" defTabSz="914400" rtl="0" eaLnBrk="1" latinLnBrk="0" hangingPunct="1">
      <a:defRPr sz="2400" kern="1200">
        <a:solidFill>
          <a:schemeClr val="tx1"/>
        </a:solidFill>
        <a:latin typeface="Arial" pitchFamily="34" charset="0"/>
        <a:ea typeface="ヒラギノ角ゴ Pro W3" charset="-128"/>
        <a:cs typeface="+mn-cs"/>
      </a:defRPr>
    </a:lvl8pPr>
    <a:lvl9pPr marL="3657600" algn="l" defTabSz="914400" rtl="0" eaLnBrk="1" latinLnBrk="0" hangingPunct="1">
      <a:defRPr sz="2400" kern="1200">
        <a:solidFill>
          <a:schemeClr val="tx1"/>
        </a:solidFill>
        <a:latin typeface="Arial" pitchFamily="34" charset="0"/>
        <a:ea typeface="ヒラギノ角ゴ Pro W3" charset="-128"/>
        <a:cs typeface="+mn-cs"/>
      </a:defRPr>
    </a:lvl9pPr>
  </p:defaultTextStyle>
  <p:extLst>
    <p:ext uri="{EFAFB233-063F-42B5-8137-9DF3F51BA10A}">
      <p15:sldGuideLst xmlns:p15="http://schemas.microsoft.com/office/powerpoint/2012/main">
        <p15:guide id="1" orient="horz" pos="3562">
          <p15:clr>
            <a:srgbClr val="A4A3A4"/>
          </p15:clr>
        </p15:guide>
        <p15:guide id="2" orient="horz" pos="2091">
          <p15:clr>
            <a:srgbClr val="A4A3A4"/>
          </p15:clr>
        </p15:guide>
        <p15:guide id="3" orient="horz" pos="1231">
          <p15:clr>
            <a:srgbClr val="A4A3A4"/>
          </p15:clr>
        </p15:guide>
        <p15:guide id="4" pos="387">
          <p15:clr>
            <a:srgbClr val="A4A3A4"/>
          </p15:clr>
        </p15:guide>
        <p15:guide id="5" pos="563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9944"/>
    <a:srgbClr val="E28431"/>
    <a:srgbClr val="969696"/>
    <a:srgbClr val="0F0F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532" autoAdjust="0"/>
    <p:restoredTop sz="94660"/>
  </p:normalViewPr>
  <p:slideViewPr>
    <p:cSldViewPr snapToGrid="0">
      <p:cViewPr varScale="1">
        <p:scale>
          <a:sx n="76" d="100"/>
          <a:sy n="76" d="100"/>
        </p:scale>
        <p:origin x="102" y="96"/>
      </p:cViewPr>
      <p:guideLst>
        <p:guide orient="horz" pos="3562"/>
        <p:guide orient="horz" pos="2091"/>
        <p:guide orient="horz" pos="1231"/>
        <p:guide pos="387"/>
        <p:guide pos="563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2" d="100"/>
          <a:sy n="62" d="100"/>
        </p:scale>
        <p:origin x="-1332"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ヒラギノ角ゴ Pro W3" charset="0"/>
                <a:cs typeface="ヒラギノ角ゴ Pro W3"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B1EB197D-021C-4295-A412-DA50E69BDC81}" type="datetimeFigureOut">
              <a:rPr lang="en-US"/>
              <a:pPr/>
              <a:t>9/29/2014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ヒラギノ角ゴ Pro W3" charset="0"/>
                <a:cs typeface="ヒラギノ角ゴ Pro W3"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8CA1FEE-D537-41C6-8409-293F717DA059}" type="slidenum">
              <a:rPr lang="en-US"/>
              <a:pPr/>
              <a:t>‹#›</a:t>
            </a:fld>
            <a:endParaRPr lang="en-US"/>
          </a:p>
        </p:txBody>
      </p:sp>
    </p:spTree>
    <p:extLst>
      <p:ext uri="{BB962C8B-B14F-4D97-AF65-F5344CB8AC3E}">
        <p14:creationId xmlns:p14="http://schemas.microsoft.com/office/powerpoint/2010/main" val="5783703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ea typeface="ヒラギノ角ゴ Pro W3" charset="0"/>
                <a:cs typeface="ヒラギノ角ゴ Pro W3"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48E16575-75FF-47AB-93A6-F85A0586F6E7}" type="datetimeFigureOut">
              <a:rPr lang="en-US"/>
              <a:pPr/>
              <a:t>9/29/2014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ea typeface="ヒラギノ角ゴ Pro W3" charset="0"/>
                <a:cs typeface="ヒラギノ角ゴ Pro W3"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BABAF641-AEB5-4727-83C3-ED499BB3831C}" type="slidenum">
              <a:rPr lang="en-US"/>
              <a:pPr/>
              <a:t>‹#›</a:t>
            </a:fld>
            <a:endParaRPr lang="en-US"/>
          </a:p>
        </p:txBody>
      </p:sp>
    </p:spTree>
    <p:extLst>
      <p:ext uri="{BB962C8B-B14F-4D97-AF65-F5344CB8AC3E}">
        <p14:creationId xmlns:p14="http://schemas.microsoft.com/office/powerpoint/2010/main" val="3849409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ABAF641-AEB5-4727-83C3-ED499BB3831C}" type="slidenum">
              <a:rPr lang="en-US" smtClean="0"/>
              <a:pPr/>
              <a:t>1</a:t>
            </a:fld>
            <a:endParaRPr lang="en-US"/>
          </a:p>
        </p:txBody>
      </p:sp>
    </p:spTree>
    <p:extLst>
      <p:ext uri="{BB962C8B-B14F-4D97-AF65-F5344CB8AC3E}">
        <p14:creationId xmlns:p14="http://schemas.microsoft.com/office/powerpoint/2010/main" val="2848073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a:lstStyle/>
          <a:p>
            <a:r>
              <a:rPr lang="en-US" sz="1200" i="1" kern="1200" baseline="0" dirty="0" smtClean="0">
                <a:solidFill>
                  <a:schemeClr val="tx1"/>
                </a:solidFill>
                <a:latin typeface="+mn-lt"/>
                <a:ea typeface="ヒラギノ角ゴ Pro W3" charset="0"/>
                <a:cs typeface="ヒラギノ角ゴ Pro W3" charset="0"/>
              </a:rPr>
              <a:t>US Holocaust Memorial Museum, courtesy of Betty </a:t>
            </a:r>
            <a:r>
              <a:rPr lang="en-US" sz="1200" i="1" kern="1200" baseline="0" dirty="0" err="1" smtClean="0">
                <a:solidFill>
                  <a:schemeClr val="tx1"/>
                </a:solidFill>
                <a:latin typeface="+mn-lt"/>
                <a:ea typeface="ヒラギノ角ゴ Pro W3" charset="0"/>
                <a:cs typeface="ヒラギノ角ゴ Pro W3" charset="0"/>
              </a:rPr>
              <a:t>Troper</a:t>
            </a:r>
            <a:r>
              <a:rPr lang="en-US" sz="1200" i="1" kern="1200" baseline="0" dirty="0" smtClean="0">
                <a:solidFill>
                  <a:schemeClr val="tx1"/>
                </a:solidFill>
                <a:latin typeface="+mn-lt"/>
                <a:ea typeface="ヒラギノ角ゴ Pro W3" charset="0"/>
                <a:cs typeface="ヒラギノ角ゴ Pro W3" charset="0"/>
              </a:rPr>
              <a:t> </a:t>
            </a:r>
            <a:r>
              <a:rPr lang="en-US" sz="1200" i="1" kern="1200" baseline="0" dirty="0" err="1" smtClean="0">
                <a:solidFill>
                  <a:schemeClr val="tx1"/>
                </a:solidFill>
                <a:latin typeface="+mn-lt"/>
                <a:ea typeface="ヒラギノ角ゴ Pro W3" charset="0"/>
                <a:cs typeface="ヒラギノ角ゴ Pro W3" charset="0"/>
              </a:rPr>
              <a:t>Yaeger</a:t>
            </a:r>
            <a:endParaRPr lang="en-US" dirty="0" smtClean="0">
              <a:ea typeface="ヒラギノ角ゴ Pro W3" charset="-128"/>
            </a:endParaRPr>
          </a:p>
        </p:txBody>
      </p:sp>
      <p:sp>
        <p:nvSpPr>
          <p:cNvPr id="22531" name="Slide Number Placeholder 3"/>
          <p:cNvSpPr>
            <a:spLocks noGrp="1"/>
          </p:cNvSpPr>
          <p:nvPr>
            <p:ph type="sldNum" sz="quarter" idx="5"/>
          </p:nvPr>
        </p:nvSpPr>
        <p:spPr bwMode="auto">
          <a:noFill/>
          <a:ln>
            <a:miter lim="800000"/>
            <a:headEnd/>
            <a:tailEnd/>
          </a:ln>
        </p:spPr>
        <p:txBody>
          <a:bodyPr/>
          <a:lstStyle/>
          <a:p>
            <a:fld id="{B2E6ED47-45EC-4764-8184-249B0BD24F12}" type="slidenum">
              <a:rPr lang="en-US"/>
              <a:pPr/>
              <a:t>10</a:t>
            </a:fld>
            <a:endParaRPr lang="en-US"/>
          </a:p>
        </p:txBody>
      </p:sp>
    </p:spTree>
    <p:extLst>
      <p:ext uri="{BB962C8B-B14F-4D97-AF65-F5344CB8AC3E}">
        <p14:creationId xmlns:p14="http://schemas.microsoft.com/office/powerpoint/2010/main" val="2457291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a:lstStyle/>
          <a:p>
            <a:r>
              <a:rPr lang="en-US" sz="1200" i="1" kern="1200" baseline="0" dirty="0" smtClean="0">
                <a:solidFill>
                  <a:schemeClr val="tx1"/>
                </a:solidFill>
                <a:latin typeface="+mn-lt"/>
                <a:ea typeface="ヒラギノ角ゴ Pro W3" charset="0"/>
                <a:cs typeface="ヒラギノ角ゴ Pro W3" charset="0"/>
              </a:rPr>
              <a:t>Left photo: US Holocaust Memorial Museum, courtesy of Betty </a:t>
            </a:r>
            <a:r>
              <a:rPr lang="en-US" sz="1200" i="1" kern="1200" baseline="0" dirty="0" err="1" smtClean="0">
                <a:solidFill>
                  <a:schemeClr val="tx1"/>
                </a:solidFill>
                <a:latin typeface="+mn-lt"/>
                <a:ea typeface="ヒラギノ角ゴ Pro W3" charset="0"/>
                <a:cs typeface="ヒラギノ角ゴ Pro W3" charset="0"/>
              </a:rPr>
              <a:t>Troper</a:t>
            </a:r>
            <a:r>
              <a:rPr lang="en-US" sz="1200" i="1" kern="1200" baseline="0" dirty="0" smtClean="0">
                <a:solidFill>
                  <a:schemeClr val="tx1"/>
                </a:solidFill>
                <a:latin typeface="+mn-lt"/>
                <a:ea typeface="ヒラギノ角ゴ Pro W3" charset="0"/>
                <a:cs typeface="ヒラギノ角ゴ Pro W3" charset="0"/>
              </a:rPr>
              <a:t> </a:t>
            </a:r>
            <a:r>
              <a:rPr lang="en-US" sz="1200" i="1" kern="1200" baseline="0" dirty="0" err="1" smtClean="0">
                <a:solidFill>
                  <a:schemeClr val="tx1"/>
                </a:solidFill>
                <a:latin typeface="+mn-lt"/>
                <a:ea typeface="ヒラギノ角ゴ Pro W3" charset="0"/>
                <a:cs typeface="ヒラギノ角ゴ Pro W3" charset="0"/>
              </a:rPr>
              <a:t>Yaeger</a:t>
            </a:r>
            <a:r>
              <a:rPr lang="en-US" sz="1200" i="1" kern="1200" baseline="0" dirty="0" smtClean="0">
                <a:solidFill>
                  <a:schemeClr val="tx1"/>
                </a:solidFill>
                <a:latin typeface="+mn-lt"/>
                <a:ea typeface="ヒラギノ角ゴ Pro W3" charset="0"/>
                <a:cs typeface="ヒラギノ角ゴ Pro W3" charset="0"/>
              </a:rPr>
              <a:t>. Right photo: US Holocaust Memorial Museum, courtesy of Herbert and Vera </a:t>
            </a:r>
            <a:r>
              <a:rPr lang="en-US" sz="1200" i="1" kern="1200" baseline="0" dirty="0" err="1" smtClean="0">
                <a:solidFill>
                  <a:schemeClr val="tx1"/>
                </a:solidFill>
                <a:latin typeface="+mn-lt"/>
                <a:ea typeface="ヒラギノ角ゴ Pro W3" charset="0"/>
                <a:cs typeface="ヒラギノ角ゴ Pro W3" charset="0"/>
              </a:rPr>
              <a:t>Karliner</a:t>
            </a:r>
            <a:endParaRPr lang="en-US" dirty="0" smtClean="0">
              <a:ea typeface="ヒラギノ角ゴ Pro W3" charset="-128"/>
            </a:endParaRPr>
          </a:p>
        </p:txBody>
      </p:sp>
      <p:sp>
        <p:nvSpPr>
          <p:cNvPr id="22531" name="Slide Number Placeholder 3"/>
          <p:cNvSpPr>
            <a:spLocks noGrp="1"/>
          </p:cNvSpPr>
          <p:nvPr>
            <p:ph type="sldNum" sz="quarter" idx="5"/>
          </p:nvPr>
        </p:nvSpPr>
        <p:spPr bwMode="auto">
          <a:noFill/>
          <a:ln>
            <a:miter lim="800000"/>
            <a:headEnd/>
            <a:tailEnd/>
          </a:ln>
        </p:spPr>
        <p:txBody>
          <a:bodyPr/>
          <a:lstStyle/>
          <a:p>
            <a:fld id="{B2E6ED47-45EC-4764-8184-249B0BD24F12}" type="slidenum">
              <a:rPr lang="en-US"/>
              <a:pPr/>
              <a:t>11</a:t>
            </a:fld>
            <a:endParaRPr lang="en-US"/>
          </a:p>
        </p:txBody>
      </p:sp>
    </p:spTree>
    <p:extLst>
      <p:ext uri="{BB962C8B-B14F-4D97-AF65-F5344CB8AC3E}">
        <p14:creationId xmlns:p14="http://schemas.microsoft.com/office/powerpoint/2010/main" val="2305045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a:lstStyle/>
          <a:p>
            <a:r>
              <a:rPr lang="en-US" sz="1200" i="1" kern="1200" baseline="0" dirty="0" smtClean="0">
                <a:solidFill>
                  <a:schemeClr val="tx1"/>
                </a:solidFill>
                <a:latin typeface="+mn-lt"/>
                <a:ea typeface="ヒラギノ角ゴ Pro W3" charset="0"/>
                <a:cs typeface="ヒラギノ角ゴ Pro W3" charset="0"/>
              </a:rPr>
              <a:t>Left photo: US Holocaust Memorial Museum, courtesy of Betty </a:t>
            </a:r>
            <a:r>
              <a:rPr lang="en-US" sz="1200" i="1" kern="1200" baseline="0" dirty="0" err="1" smtClean="0">
                <a:solidFill>
                  <a:schemeClr val="tx1"/>
                </a:solidFill>
                <a:latin typeface="+mn-lt"/>
                <a:ea typeface="ヒラギノ角ゴ Pro W3" charset="0"/>
                <a:cs typeface="ヒラギノ角ゴ Pro W3" charset="0"/>
              </a:rPr>
              <a:t>Troper</a:t>
            </a:r>
            <a:r>
              <a:rPr lang="en-US" sz="1200" i="1" kern="1200" baseline="0" dirty="0" smtClean="0">
                <a:solidFill>
                  <a:schemeClr val="tx1"/>
                </a:solidFill>
                <a:latin typeface="+mn-lt"/>
                <a:ea typeface="ヒラギノ角ゴ Pro W3" charset="0"/>
                <a:cs typeface="ヒラギノ角ゴ Pro W3" charset="0"/>
              </a:rPr>
              <a:t> </a:t>
            </a:r>
            <a:r>
              <a:rPr lang="en-US" sz="1200" i="1" kern="1200" baseline="0" dirty="0" err="1" smtClean="0">
                <a:solidFill>
                  <a:schemeClr val="tx1"/>
                </a:solidFill>
                <a:latin typeface="+mn-lt"/>
                <a:ea typeface="ヒラギノ角ゴ Pro W3" charset="0"/>
                <a:cs typeface="ヒラギノ角ゴ Pro W3" charset="0"/>
              </a:rPr>
              <a:t>Yaeger</a:t>
            </a:r>
            <a:r>
              <a:rPr lang="en-US" sz="1200" i="1" kern="1200" baseline="0" dirty="0" smtClean="0">
                <a:solidFill>
                  <a:schemeClr val="tx1"/>
                </a:solidFill>
                <a:latin typeface="+mn-lt"/>
                <a:ea typeface="ヒラギノ角ゴ Pro W3" charset="0"/>
                <a:cs typeface="ヒラギノ角ゴ Pro W3" charset="0"/>
              </a:rPr>
              <a:t>. Right photo: US Holocaust Memorial Museum, courtesy of Herbert and Vera </a:t>
            </a:r>
            <a:r>
              <a:rPr lang="en-US" sz="1200" i="1" kern="1200" baseline="0" dirty="0" err="1" smtClean="0">
                <a:solidFill>
                  <a:schemeClr val="tx1"/>
                </a:solidFill>
                <a:latin typeface="+mn-lt"/>
                <a:ea typeface="ヒラギノ角ゴ Pro W3" charset="0"/>
                <a:cs typeface="ヒラギノ角ゴ Pro W3" charset="0"/>
              </a:rPr>
              <a:t>Karliner</a:t>
            </a:r>
            <a:endParaRPr lang="en-US" dirty="0" smtClean="0">
              <a:ea typeface="ヒラギノ角ゴ Pro W3" charset="-128"/>
            </a:endParaRPr>
          </a:p>
        </p:txBody>
      </p:sp>
      <p:sp>
        <p:nvSpPr>
          <p:cNvPr id="22531" name="Slide Number Placeholder 3"/>
          <p:cNvSpPr>
            <a:spLocks noGrp="1"/>
          </p:cNvSpPr>
          <p:nvPr>
            <p:ph type="sldNum" sz="quarter" idx="5"/>
          </p:nvPr>
        </p:nvSpPr>
        <p:spPr bwMode="auto">
          <a:noFill/>
          <a:ln>
            <a:miter lim="800000"/>
            <a:headEnd/>
            <a:tailEnd/>
          </a:ln>
        </p:spPr>
        <p:txBody>
          <a:bodyPr/>
          <a:lstStyle/>
          <a:p>
            <a:fld id="{B2E6ED47-45EC-4764-8184-249B0BD24F12}" type="slidenum">
              <a:rPr lang="en-US"/>
              <a:pPr/>
              <a:t>12</a:t>
            </a:fld>
            <a:endParaRPr lang="en-US"/>
          </a:p>
        </p:txBody>
      </p:sp>
    </p:spTree>
    <p:extLst>
      <p:ext uri="{BB962C8B-B14F-4D97-AF65-F5344CB8AC3E}">
        <p14:creationId xmlns:p14="http://schemas.microsoft.com/office/powerpoint/2010/main" val="3931585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a:lstStyle/>
          <a:p>
            <a:r>
              <a:rPr lang="en-US" sz="1200" i="1" kern="1200" baseline="0" dirty="0" smtClean="0">
                <a:solidFill>
                  <a:schemeClr val="tx1"/>
                </a:solidFill>
                <a:latin typeface="+mn-lt"/>
                <a:ea typeface="ヒラギノ角ゴ Pro W3" charset="0"/>
                <a:cs typeface="ヒラギノ角ゴ Pro W3" charset="0"/>
              </a:rPr>
              <a:t>New York Times, June 19, 1941. Page 1.</a:t>
            </a:r>
            <a:endParaRPr lang="en-US" dirty="0" smtClean="0">
              <a:ea typeface="ヒラギノ角ゴ Pro W3" charset="-128"/>
            </a:endParaRPr>
          </a:p>
        </p:txBody>
      </p:sp>
      <p:sp>
        <p:nvSpPr>
          <p:cNvPr id="22531" name="Slide Number Placeholder 3"/>
          <p:cNvSpPr>
            <a:spLocks noGrp="1"/>
          </p:cNvSpPr>
          <p:nvPr>
            <p:ph type="sldNum" sz="quarter" idx="5"/>
          </p:nvPr>
        </p:nvSpPr>
        <p:spPr bwMode="auto">
          <a:noFill/>
          <a:ln>
            <a:miter lim="800000"/>
            <a:headEnd/>
            <a:tailEnd/>
          </a:ln>
        </p:spPr>
        <p:txBody>
          <a:bodyPr/>
          <a:lstStyle/>
          <a:p>
            <a:fld id="{B2E6ED47-45EC-4764-8184-249B0BD24F12}" type="slidenum">
              <a:rPr lang="en-US"/>
              <a:pPr/>
              <a:t>13</a:t>
            </a:fld>
            <a:endParaRPr lang="en-US"/>
          </a:p>
        </p:txBody>
      </p:sp>
    </p:spTree>
    <p:extLst>
      <p:ext uri="{BB962C8B-B14F-4D97-AF65-F5344CB8AC3E}">
        <p14:creationId xmlns:p14="http://schemas.microsoft.com/office/powerpoint/2010/main" val="631808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a:lstStyle/>
          <a:p>
            <a:r>
              <a:rPr lang="en-US" sz="1200" i="1" kern="1200" baseline="0" dirty="0" smtClean="0">
                <a:solidFill>
                  <a:schemeClr val="tx1"/>
                </a:solidFill>
                <a:latin typeface="+mn-lt"/>
                <a:ea typeface="ヒラギノ角ゴ Pro W3" charset="0"/>
                <a:cs typeface="ヒラギノ角ゴ Pro W3" charset="0"/>
              </a:rPr>
              <a:t>New York Times, June 19, 1941. Page 1.</a:t>
            </a:r>
            <a:endParaRPr lang="en-US" dirty="0" smtClean="0">
              <a:ea typeface="ヒラギノ角ゴ Pro W3" charset="-128"/>
            </a:endParaRPr>
          </a:p>
        </p:txBody>
      </p:sp>
      <p:sp>
        <p:nvSpPr>
          <p:cNvPr id="22531" name="Slide Number Placeholder 3"/>
          <p:cNvSpPr>
            <a:spLocks noGrp="1"/>
          </p:cNvSpPr>
          <p:nvPr>
            <p:ph type="sldNum" sz="quarter" idx="5"/>
          </p:nvPr>
        </p:nvSpPr>
        <p:spPr bwMode="auto">
          <a:noFill/>
          <a:ln>
            <a:miter lim="800000"/>
            <a:headEnd/>
            <a:tailEnd/>
          </a:ln>
        </p:spPr>
        <p:txBody>
          <a:bodyPr/>
          <a:lstStyle/>
          <a:p>
            <a:fld id="{B2E6ED47-45EC-4764-8184-249B0BD24F12}" type="slidenum">
              <a:rPr lang="en-US"/>
              <a:pPr/>
              <a:t>14</a:t>
            </a:fld>
            <a:endParaRPr lang="en-US"/>
          </a:p>
        </p:txBody>
      </p:sp>
    </p:spTree>
    <p:extLst>
      <p:ext uri="{BB962C8B-B14F-4D97-AF65-F5344CB8AC3E}">
        <p14:creationId xmlns:p14="http://schemas.microsoft.com/office/powerpoint/2010/main" val="1536302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a:lstStyle/>
          <a:p>
            <a:r>
              <a:rPr lang="en-US" sz="1200" i="1" kern="1200" baseline="0" dirty="0" smtClean="0">
                <a:solidFill>
                  <a:schemeClr val="tx1"/>
                </a:solidFill>
                <a:latin typeface="+mn-lt"/>
                <a:ea typeface="ヒラギノ角ゴ Pro W3" charset="0"/>
                <a:cs typeface="ヒラギノ角ゴ Pro W3" charset="0"/>
              </a:rPr>
              <a:t>Courtesy of The Jacob Rader Marcus Center of the American Jewish Archives, Cincinnati, Ohio. americanjewisharchives.org</a:t>
            </a:r>
            <a:endParaRPr lang="en-US" dirty="0" smtClean="0">
              <a:ea typeface="ヒラギノ角ゴ Pro W3" charset="-128"/>
            </a:endParaRPr>
          </a:p>
        </p:txBody>
      </p:sp>
      <p:sp>
        <p:nvSpPr>
          <p:cNvPr id="22531" name="Slide Number Placeholder 3"/>
          <p:cNvSpPr>
            <a:spLocks noGrp="1"/>
          </p:cNvSpPr>
          <p:nvPr>
            <p:ph type="sldNum" sz="quarter" idx="5"/>
          </p:nvPr>
        </p:nvSpPr>
        <p:spPr bwMode="auto">
          <a:noFill/>
          <a:ln>
            <a:miter lim="800000"/>
            <a:headEnd/>
            <a:tailEnd/>
          </a:ln>
        </p:spPr>
        <p:txBody>
          <a:bodyPr/>
          <a:lstStyle/>
          <a:p>
            <a:fld id="{B2E6ED47-45EC-4764-8184-249B0BD24F12}" type="slidenum">
              <a:rPr lang="en-US"/>
              <a:pPr/>
              <a:t>15</a:t>
            </a:fld>
            <a:endParaRPr lang="en-US"/>
          </a:p>
        </p:txBody>
      </p:sp>
    </p:spTree>
    <p:extLst>
      <p:ext uri="{BB962C8B-B14F-4D97-AF65-F5344CB8AC3E}">
        <p14:creationId xmlns:p14="http://schemas.microsoft.com/office/powerpoint/2010/main" val="3048018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a:lstStyle/>
          <a:p>
            <a:r>
              <a:rPr lang="en-US" sz="1200" i="1" kern="1200" baseline="0" dirty="0" smtClean="0">
                <a:solidFill>
                  <a:schemeClr val="tx1"/>
                </a:solidFill>
                <a:latin typeface="+mn-lt"/>
                <a:ea typeface="ヒラギノ角ゴ Pro W3" charset="0"/>
                <a:cs typeface="ヒラギノ角ゴ Pro W3" charset="0"/>
              </a:rPr>
              <a:t>Courtesy of The Jacob Rader Marcus Center of the American Jewish Archives, Cincinnati, Ohio. americanjewisharchives.org</a:t>
            </a:r>
            <a:endParaRPr lang="en-US" dirty="0" smtClean="0">
              <a:ea typeface="ヒラギノ角ゴ Pro W3" charset="-128"/>
            </a:endParaRPr>
          </a:p>
        </p:txBody>
      </p:sp>
      <p:sp>
        <p:nvSpPr>
          <p:cNvPr id="22531" name="Slide Number Placeholder 3"/>
          <p:cNvSpPr>
            <a:spLocks noGrp="1"/>
          </p:cNvSpPr>
          <p:nvPr>
            <p:ph type="sldNum" sz="quarter" idx="5"/>
          </p:nvPr>
        </p:nvSpPr>
        <p:spPr bwMode="auto">
          <a:noFill/>
          <a:ln>
            <a:miter lim="800000"/>
            <a:headEnd/>
            <a:tailEnd/>
          </a:ln>
        </p:spPr>
        <p:txBody>
          <a:bodyPr/>
          <a:lstStyle/>
          <a:p>
            <a:fld id="{B2E6ED47-45EC-4764-8184-249B0BD24F12}" type="slidenum">
              <a:rPr lang="en-US"/>
              <a:pPr/>
              <a:t>16</a:t>
            </a:fld>
            <a:endParaRPr lang="en-US"/>
          </a:p>
        </p:txBody>
      </p:sp>
    </p:spTree>
    <p:extLst>
      <p:ext uri="{BB962C8B-B14F-4D97-AF65-F5344CB8AC3E}">
        <p14:creationId xmlns:p14="http://schemas.microsoft.com/office/powerpoint/2010/main" val="993069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a:lstStyle/>
          <a:p>
            <a:r>
              <a:rPr lang="en-US" sz="1200" i="1" kern="1200" baseline="0" dirty="0" smtClean="0">
                <a:solidFill>
                  <a:schemeClr val="tx1"/>
                </a:solidFill>
                <a:latin typeface="+mn-lt"/>
                <a:ea typeface="ヒラギノ角ゴ Pro W3" charset="0"/>
                <a:cs typeface="ヒラギノ角ゴ Pro W3" charset="0"/>
              </a:rPr>
              <a:t>US Holocaust Memorial Museum</a:t>
            </a:r>
            <a:endParaRPr lang="en-US" dirty="0" smtClean="0">
              <a:ea typeface="ヒラギノ角ゴ Pro W3" charset="-128"/>
            </a:endParaRPr>
          </a:p>
        </p:txBody>
      </p:sp>
      <p:sp>
        <p:nvSpPr>
          <p:cNvPr id="22531" name="Slide Number Placeholder 3"/>
          <p:cNvSpPr>
            <a:spLocks noGrp="1"/>
          </p:cNvSpPr>
          <p:nvPr>
            <p:ph type="sldNum" sz="quarter" idx="5"/>
          </p:nvPr>
        </p:nvSpPr>
        <p:spPr bwMode="auto">
          <a:noFill/>
          <a:ln>
            <a:miter lim="800000"/>
            <a:headEnd/>
            <a:tailEnd/>
          </a:ln>
        </p:spPr>
        <p:txBody>
          <a:bodyPr/>
          <a:lstStyle/>
          <a:p>
            <a:fld id="{B2E6ED47-45EC-4764-8184-249B0BD24F12}" type="slidenum">
              <a:rPr lang="en-US"/>
              <a:pPr/>
              <a:t>17</a:t>
            </a:fld>
            <a:endParaRPr lang="en-US"/>
          </a:p>
        </p:txBody>
      </p:sp>
    </p:spTree>
    <p:extLst>
      <p:ext uri="{BB962C8B-B14F-4D97-AF65-F5344CB8AC3E}">
        <p14:creationId xmlns:p14="http://schemas.microsoft.com/office/powerpoint/2010/main" val="1003483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a:lstStyle/>
          <a:p>
            <a:r>
              <a:rPr lang="en-US" sz="1200" i="1" kern="1200" baseline="0" dirty="0" smtClean="0">
                <a:solidFill>
                  <a:schemeClr val="tx1"/>
                </a:solidFill>
                <a:latin typeface="+mn-lt"/>
                <a:ea typeface="ヒラギノ角ゴ Pro W3" charset="0"/>
                <a:cs typeface="ヒラギノ角ゴ Pro W3" charset="0"/>
              </a:rPr>
              <a:t>US Holocaust Memorial Museum</a:t>
            </a:r>
            <a:endParaRPr lang="en-US" dirty="0" smtClean="0">
              <a:ea typeface="ヒラギノ角ゴ Pro W3" charset="-128"/>
            </a:endParaRPr>
          </a:p>
        </p:txBody>
      </p:sp>
      <p:sp>
        <p:nvSpPr>
          <p:cNvPr id="22531" name="Slide Number Placeholder 3"/>
          <p:cNvSpPr>
            <a:spLocks noGrp="1"/>
          </p:cNvSpPr>
          <p:nvPr>
            <p:ph type="sldNum" sz="quarter" idx="5"/>
          </p:nvPr>
        </p:nvSpPr>
        <p:spPr bwMode="auto">
          <a:noFill/>
          <a:ln>
            <a:miter lim="800000"/>
            <a:headEnd/>
            <a:tailEnd/>
          </a:ln>
        </p:spPr>
        <p:txBody>
          <a:bodyPr/>
          <a:lstStyle/>
          <a:p>
            <a:fld id="{B2E6ED47-45EC-4764-8184-249B0BD24F12}" type="slidenum">
              <a:rPr lang="en-US"/>
              <a:pPr/>
              <a:t>18</a:t>
            </a:fld>
            <a:endParaRPr lang="en-US"/>
          </a:p>
        </p:txBody>
      </p:sp>
    </p:spTree>
    <p:extLst>
      <p:ext uri="{BB962C8B-B14F-4D97-AF65-F5344CB8AC3E}">
        <p14:creationId xmlns:p14="http://schemas.microsoft.com/office/powerpoint/2010/main" val="3382198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a:lstStyle/>
          <a:p>
            <a:r>
              <a:rPr lang="en-US" sz="1200" i="1" kern="1200" baseline="0" dirty="0" smtClean="0">
                <a:solidFill>
                  <a:schemeClr val="tx1"/>
                </a:solidFill>
                <a:latin typeface="+mn-lt"/>
                <a:ea typeface="ヒラギノ角ゴ Pro W3" charset="0"/>
                <a:cs typeface="ヒラギノ角ゴ Pro W3" charset="0"/>
              </a:rPr>
              <a:t>National Archives and Records Administration, College Park, Maryland</a:t>
            </a:r>
            <a:endParaRPr lang="en-US" dirty="0" smtClean="0">
              <a:ea typeface="ヒラギノ角ゴ Pro W3" charset="-128"/>
            </a:endParaRPr>
          </a:p>
        </p:txBody>
      </p:sp>
      <p:sp>
        <p:nvSpPr>
          <p:cNvPr id="22531" name="Slide Number Placeholder 3"/>
          <p:cNvSpPr>
            <a:spLocks noGrp="1"/>
          </p:cNvSpPr>
          <p:nvPr>
            <p:ph type="sldNum" sz="quarter" idx="5"/>
          </p:nvPr>
        </p:nvSpPr>
        <p:spPr bwMode="auto">
          <a:noFill/>
          <a:ln>
            <a:miter lim="800000"/>
            <a:headEnd/>
            <a:tailEnd/>
          </a:ln>
        </p:spPr>
        <p:txBody>
          <a:bodyPr/>
          <a:lstStyle/>
          <a:p>
            <a:fld id="{B2E6ED47-45EC-4764-8184-249B0BD24F12}" type="slidenum">
              <a:rPr lang="en-US"/>
              <a:pPr/>
              <a:t>19</a:t>
            </a:fld>
            <a:endParaRPr lang="en-US"/>
          </a:p>
        </p:txBody>
      </p:sp>
    </p:spTree>
    <p:extLst>
      <p:ext uri="{BB962C8B-B14F-4D97-AF65-F5344CB8AC3E}">
        <p14:creationId xmlns:p14="http://schemas.microsoft.com/office/powerpoint/2010/main" val="3852360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a:lstStyle/>
          <a:p>
            <a:pPr eaLnBrk="1" hangingPunct="1"/>
            <a:endParaRPr lang="en-US" smtClean="0">
              <a:ea typeface="ヒラギノ角ゴ Pro W3" charset="-128"/>
            </a:endParaRPr>
          </a:p>
        </p:txBody>
      </p:sp>
      <p:sp>
        <p:nvSpPr>
          <p:cNvPr id="17411" name="Slide Number Placeholder 3"/>
          <p:cNvSpPr>
            <a:spLocks noGrp="1"/>
          </p:cNvSpPr>
          <p:nvPr>
            <p:ph type="sldNum" sz="quarter" idx="5"/>
          </p:nvPr>
        </p:nvSpPr>
        <p:spPr bwMode="auto">
          <a:noFill/>
          <a:ln>
            <a:miter lim="800000"/>
            <a:headEnd/>
            <a:tailEnd/>
          </a:ln>
        </p:spPr>
        <p:txBody>
          <a:bodyPr/>
          <a:lstStyle/>
          <a:p>
            <a:fld id="{8C8EDED1-07CA-466F-87F8-C24C52785A70}" type="slidenum">
              <a:rPr lang="en-US"/>
              <a:pPr/>
              <a:t>2</a:t>
            </a:fld>
            <a:endParaRPr lang="en-US"/>
          </a:p>
        </p:txBody>
      </p:sp>
    </p:spTree>
    <p:extLst>
      <p:ext uri="{BB962C8B-B14F-4D97-AF65-F5344CB8AC3E}">
        <p14:creationId xmlns:p14="http://schemas.microsoft.com/office/powerpoint/2010/main" val="3098598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a:lstStyle/>
          <a:p>
            <a:r>
              <a:rPr lang="en-US" sz="1200" i="1" kern="1200" baseline="0" dirty="0" smtClean="0">
                <a:solidFill>
                  <a:schemeClr val="tx1"/>
                </a:solidFill>
                <a:latin typeface="+mn-lt"/>
                <a:ea typeface="ヒラギノ角ゴ Pro W3" charset="0"/>
                <a:cs typeface="ヒラギノ角ゴ Pro W3" charset="0"/>
              </a:rPr>
              <a:t>National Archives and Records Administration, College Park, Maryland</a:t>
            </a:r>
            <a:endParaRPr lang="en-US" dirty="0" smtClean="0">
              <a:ea typeface="ヒラギノ角ゴ Pro W3" charset="-128"/>
            </a:endParaRPr>
          </a:p>
        </p:txBody>
      </p:sp>
      <p:sp>
        <p:nvSpPr>
          <p:cNvPr id="22531" name="Slide Number Placeholder 3"/>
          <p:cNvSpPr>
            <a:spLocks noGrp="1"/>
          </p:cNvSpPr>
          <p:nvPr>
            <p:ph type="sldNum" sz="quarter" idx="5"/>
          </p:nvPr>
        </p:nvSpPr>
        <p:spPr bwMode="auto">
          <a:noFill/>
          <a:ln>
            <a:miter lim="800000"/>
            <a:headEnd/>
            <a:tailEnd/>
          </a:ln>
        </p:spPr>
        <p:txBody>
          <a:bodyPr/>
          <a:lstStyle/>
          <a:p>
            <a:fld id="{B2E6ED47-45EC-4764-8184-249B0BD24F12}" type="slidenum">
              <a:rPr lang="en-US"/>
              <a:pPr/>
              <a:t>20</a:t>
            </a:fld>
            <a:endParaRPr lang="en-US"/>
          </a:p>
        </p:txBody>
      </p:sp>
    </p:spTree>
    <p:extLst>
      <p:ext uri="{BB962C8B-B14F-4D97-AF65-F5344CB8AC3E}">
        <p14:creationId xmlns:p14="http://schemas.microsoft.com/office/powerpoint/2010/main" val="148805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a:lstStyle/>
          <a:p>
            <a:r>
              <a:rPr lang="en-US" sz="1200" i="1" kern="1200" baseline="0" dirty="0" err="1" smtClean="0">
                <a:solidFill>
                  <a:schemeClr val="tx1"/>
                </a:solidFill>
                <a:latin typeface="+mn-lt"/>
                <a:ea typeface="ヒラギノ角ゴ Pro W3" charset="0"/>
                <a:cs typeface="ヒラギノ角ゴ Pro W3" charset="0"/>
              </a:rPr>
              <a:t>Yad</a:t>
            </a:r>
            <a:r>
              <a:rPr lang="en-US" sz="1200" i="1" kern="1200" baseline="0" dirty="0" smtClean="0">
                <a:solidFill>
                  <a:schemeClr val="tx1"/>
                </a:solidFill>
                <a:latin typeface="+mn-lt"/>
                <a:ea typeface="ヒラギノ角ゴ Pro W3" charset="0"/>
                <a:cs typeface="ヒラギノ角ゴ Pro W3" charset="0"/>
              </a:rPr>
              <a:t> </a:t>
            </a:r>
            <a:r>
              <a:rPr lang="en-US" sz="1200" i="1" kern="1200" baseline="0" dirty="0" err="1" smtClean="0">
                <a:solidFill>
                  <a:schemeClr val="tx1"/>
                </a:solidFill>
                <a:latin typeface="+mn-lt"/>
                <a:ea typeface="ヒラギノ角ゴ Pro W3" charset="0"/>
                <a:cs typeface="ヒラギノ角ゴ Pro W3" charset="0"/>
              </a:rPr>
              <a:t>Vashem</a:t>
            </a:r>
            <a:r>
              <a:rPr lang="en-US" sz="1200" i="1" kern="1200" baseline="0" dirty="0" smtClean="0">
                <a:solidFill>
                  <a:schemeClr val="tx1"/>
                </a:solidFill>
                <a:latin typeface="+mn-lt"/>
                <a:ea typeface="ヒラギノ角ゴ Pro W3" charset="0"/>
                <a:cs typeface="ヒラギノ角ゴ Pro W3" charset="0"/>
              </a:rPr>
              <a:t> Photo Archives</a:t>
            </a:r>
            <a:endParaRPr lang="en-US" dirty="0" smtClean="0">
              <a:ea typeface="ヒラギノ角ゴ Pro W3" charset="-128"/>
            </a:endParaRPr>
          </a:p>
        </p:txBody>
      </p:sp>
      <p:sp>
        <p:nvSpPr>
          <p:cNvPr id="22531" name="Slide Number Placeholder 3"/>
          <p:cNvSpPr>
            <a:spLocks noGrp="1"/>
          </p:cNvSpPr>
          <p:nvPr>
            <p:ph type="sldNum" sz="quarter" idx="5"/>
          </p:nvPr>
        </p:nvSpPr>
        <p:spPr bwMode="auto">
          <a:noFill/>
          <a:ln>
            <a:miter lim="800000"/>
            <a:headEnd/>
            <a:tailEnd/>
          </a:ln>
        </p:spPr>
        <p:txBody>
          <a:bodyPr/>
          <a:lstStyle/>
          <a:p>
            <a:fld id="{B2E6ED47-45EC-4764-8184-249B0BD24F12}" type="slidenum">
              <a:rPr lang="en-US"/>
              <a:pPr/>
              <a:t>21</a:t>
            </a:fld>
            <a:endParaRPr lang="en-US"/>
          </a:p>
        </p:txBody>
      </p:sp>
    </p:spTree>
    <p:extLst>
      <p:ext uri="{BB962C8B-B14F-4D97-AF65-F5344CB8AC3E}">
        <p14:creationId xmlns:p14="http://schemas.microsoft.com/office/powerpoint/2010/main" val="10679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a:lstStyle/>
          <a:p>
            <a:r>
              <a:rPr lang="en-US" sz="1200" i="1" kern="1200" baseline="0" dirty="0" err="1" smtClean="0">
                <a:solidFill>
                  <a:schemeClr val="tx1"/>
                </a:solidFill>
                <a:latin typeface="+mn-lt"/>
                <a:ea typeface="ヒラギノ角ゴ Pro W3" charset="0"/>
                <a:cs typeface="ヒラギノ角ゴ Pro W3" charset="0"/>
              </a:rPr>
              <a:t>Yad</a:t>
            </a:r>
            <a:r>
              <a:rPr lang="en-US" sz="1200" i="1" kern="1200" baseline="0" dirty="0" smtClean="0">
                <a:solidFill>
                  <a:schemeClr val="tx1"/>
                </a:solidFill>
                <a:latin typeface="+mn-lt"/>
                <a:ea typeface="ヒラギノ角ゴ Pro W3" charset="0"/>
                <a:cs typeface="ヒラギノ角ゴ Pro W3" charset="0"/>
              </a:rPr>
              <a:t> </a:t>
            </a:r>
            <a:r>
              <a:rPr lang="en-US" sz="1200" i="1" kern="1200" baseline="0" dirty="0" err="1" smtClean="0">
                <a:solidFill>
                  <a:schemeClr val="tx1"/>
                </a:solidFill>
                <a:latin typeface="+mn-lt"/>
                <a:ea typeface="ヒラギノ角ゴ Pro W3" charset="0"/>
                <a:cs typeface="ヒラギノ角ゴ Pro W3" charset="0"/>
              </a:rPr>
              <a:t>Vashem</a:t>
            </a:r>
            <a:r>
              <a:rPr lang="en-US" sz="1200" i="1" kern="1200" baseline="0" dirty="0" smtClean="0">
                <a:solidFill>
                  <a:schemeClr val="tx1"/>
                </a:solidFill>
                <a:latin typeface="+mn-lt"/>
                <a:ea typeface="ヒラギノ角ゴ Pro W3" charset="0"/>
                <a:cs typeface="ヒラギノ角ゴ Pro W3" charset="0"/>
              </a:rPr>
              <a:t> Photo Archives</a:t>
            </a:r>
            <a:endParaRPr lang="en-US" dirty="0" smtClean="0">
              <a:ea typeface="ヒラギノ角ゴ Pro W3" charset="-128"/>
            </a:endParaRPr>
          </a:p>
        </p:txBody>
      </p:sp>
      <p:sp>
        <p:nvSpPr>
          <p:cNvPr id="22531" name="Slide Number Placeholder 3"/>
          <p:cNvSpPr>
            <a:spLocks noGrp="1"/>
          </p:cNvSpPr>
          <p:nvPr>
            <p:ph type="sldNum" sz="quarter" idx="5"/>
          </p:nvPr>
        </p:nvSpPr>
        <p:spPr bwMode="auto">
          <a:noFill/>
          <a:ln>
            <a:miter lim="800000"/>
            <a:headEnd/>
            <a:tailEnd/>
          </a:ln>
        </p:spPr>
        <p:txBody>
          <a:bodyPr/>
          <a:lstStyle/>
          <a:p>
            <a:fld id="{B2E6ED47-45EC-4764-8184-249B0BD24F12}" type="slidenum">
              <a:rPr lang="en-US"/>
              <a:pPr/>
              <a:t>22</a:t>
            </a:fld>
            <a:endParaRPr lang="en-US"/>
          </a:p>
        </p:txBody>
      </p:sp>
    </p:spTree>
    <p:extLst>
      <p:ext uri="{BB962C8B-B14F-4D97-AF65-F5344CB8AC3E}">
        <p14:creationId xmlns:p14="http://schemas.microsoft.com/office/powerpoint/2010/main" val="3378238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a:lstStyle/>
          <a:p>
            <a:r>
              <a:rPr lang="en-US" sz="1200" i="1" kern="1200" baseline="0" dirty="0" smtClean="0">
                <a:solidFill>
                  <a:schemeClr val="tx1"/>
                </a:solidFill>
                <a:latin typeface="+mn-lt"/>
                <a:ea typeface="ヒラギノ角ゴ Pro W3" charset="0"/>
                <a:cs typeface="ヒラギノ角ゴ Pro W3" charset="0"/>
              </a:rPr>
              <a:t>US Holocaust Memorial Museum</a:t>
            </a:r>
            <a:endParaRPr lang="en-US" dirty="0" smtClean="0">
              <a:ea typeface="ヒラギノ角ゴ Pro W3" charset="-128"/>
            </a:endParaRPr>
          </a:p>
        </p:txBody>
      </p:sp>
      <p:sp>
        <p:nvSpPr>
          <p:cNvPr id="22531" name="Slide Number Placeholder 3"/>
          <p:cNvSpPr>
            <a:spLocks noGrp="1"/>
          </p:cNvSpPr>
          <p:nvPr>
            <p:ph type="sldNum" sz="quarter" idx="5"/>
          </p:nvPr>
        </p:nvSpPr>
        <p:spPr bwMode="auto">
          <a:noFill/>
          <a:ln>
            <a:miter lim="800000"/>
            <a:headEnd/>
            <a:tailEnd/>
          </a:ln>
        </p:spPr>
        <p:txBody>
          <a:bodyPr/>
          <a:lstStyle/>
          <a:p>
            <a:fld id="{B2E6ED47-45EC-4764-8184-249B0BD24F12}" type="slidenum">
              <a:rPr lang="en-US"/>
              <a:pPr/>
              <a:t>23</a:t>
            </a:fld>
            <a:endParaRPr lang="en-US"/>
          </a:p>
        </p:txBody>
      </p:sp>
    </p:spTree>
    <p:extLst>
      <p:ext uri="{BB962C8B-B14F-4D97-AF65-F5344CB8AC3E}">
        <p14:creationId xmlns:p14="http://schemas.microsoft.com/office/powerpoint/2010/main" val="5600382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a:lstStyle/>
          <a:p>
            <a:r>
              <a:rPr lang="en-US" sz="1200" i="1" kern="1200" baseline="0" dirty="0" smtClean="0">
                <a:solidFill>
                  <a:schemeClr val="tx1"/>
                </a:solidFill>
                <a:latin typeface="+mn-lt"/>
                <a:ea typeface="ヒラギノ角ゴ Pro W3" charset="0"/>
                <a:cs typeface="ヒラギノ角ゴ Pro W3" charset="0"/>
              </a:rPr>
              <a:t>US Holocaust Memorial Museum</a:t>
            </a:r>
            <a:endParaRPr lang="en-US" dirty="0" smtClean="0">
              <a:ea typeface="ヒラギノ角ゴ Pro W3" charset="-128"/>
            </a:endParaRPr>
          </a:p>
        </p:txBody>
      </p:sp>
      <p:sp>
        <p:nvSpPr>
          <p:cNvPr id="22531" name="Slide Number Placeholder 3"/>
          <p:cNvSpPr>
            <a:spLocks noGrp="1"/>
          </p:cNvSpPr>
          <p:nvPr>
            <p:ph type="sldNum" sz="quarter" idx="5"/>
          </p:nvPr>
        </p:nvSpPr>
        <p:spPr bwMode="auto">
          <a:noFill/>
          <a:ln>
            <a:miter lim="800000"/>
            <a:headEnd/>
            <a:tailEnd/>
          </a:ln>
        </p:spPr>
        <p:txBody>
          <a:bodyPr/>
          <a:lstStyle/>
          <a:p>
            <a:fld id="{B2E6ED47-45EC-4764-8184-249B0BD24F12}" type="slidenum">
              <a:rPr lang="en-US"/>
              <a:pPr/>
              <a:t>24</a:t>
            </a:fld>
            <a:endParaRPr lang="en-US"/>
          </a:p>
        </p:txBody>
      </p:sp>
    </p:spTree>
    <p:extLst>
      <p:ext uri="{BB962C8B-B14F-4D97-AF65-F5344CB8AC3E}">
        <p14:creationId xmlns:p14="http://schemas.microsoft.com/office/powerpoint/2010/main" val="5595549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a:lstStyle/>
          <a:p>
            <a:endParaRPr lang="en-US" dirty="0" smtClean="0">
              <a:ea typeface="ヒラギノ角ゴ Pro W3" charset="-128"/>
            </a:endParaRPr>
          </a:p>
        </p:txBody>
      </p:sp>
      <p:sp>
        <p:nvSpPr>
          <p:cNvPr id="24579" name="Slide Number Placeholder 3"/>
          <p:cNvSpPr>
            <a:spLocks noGrp="1"/>
          </p:cNvSpPr>
          <p:nvPr>
            <p:ph type="sldNum" sz="quarter" idx="5"/>
          </p:nvPr>
        </p:nvSpPr>
        <p:spPr bwMode="auto">
          <a:noFill/>
          <a:ln>
            <a:miter lim="800000"/>
            <a:headEnd/>
            <a:tailEnd/>
          </a:ln>
        </p:spPr>
        <p:txBody>
          <a:bodyPr/>
          <a:lstStyle/>
          <a:p>
            <a:fld id="{52C85A2B-CBA5-4395-A423-C897A5869967}" type="slidenum">
              <a:rPr lang="en-US"/>
              <a:pPr/>
              <a:t>25</a:t>
            </a:fld>
            <a:endParaRPr lang="en-US"/>
          </a:p>
        </p:txBody>
      </p:sp>
    </p:spTree>
    <p:extLst>
      <p:ext uri="{BB962C8B-B14F-4D97-AF65-F5344CB8AC3E}">
        <p14:creationId xmlns:p14="http://schemas.microsoft.com/office/powerpoint/2010/main" val="4290908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a:lstStyle/>
          <a:p>
            <a:endParaRPr lang="en-US" dirty="0" smtClean="0">
              <a:ea typeface="ヒラギノ角ゴ Pro W3" charset="-128"/>
            </a:endParaRPr>
          </a:p>
        </p:txBody>
      </p:sp>
      <p:sp>
        <p:nvSpPr>
          <p:cNvPr id="24579" name="Slide Number Placeholder 3"/>
          <p:cNvSpPr>
            <a:spLocks noGrp="1"/>
          </p:cNvSpPr>
          <p:nvPr>
            <p:ph type="sldNum" sz="quarter" idx="5"/>
          </p:nvPr>
        </p:nvSpPr>
        <p:spPr bwMode="auto">
          <a:noFill/>
          <a:ln>
            <a:miter lim="800000"/>
            <a:headEnd/>
            <a:tailEnd/>
          </a:ln>
        </p:spPr>
        <p:txBody>
          <a:bodyPr/>
          <a:lstStyle/>
          <a:p>
            <a:fld id="{52C85A2B-CBA5-4395-A423-C897A5869967}" type="slidenum">
              <a:rPr lang="en-US"/>
              <a:pPr/>
              <a:t>26</a:t>
            </a:fld>
            <a:endParaRPr lang="en-US"/>
          </a:p>
        </p:txBody>
      </p:sp>
    </p:spTree>
    <p:extLst>
      <p:ext uri="{BB962C8B-B14F-4D97-AF65-F5344CB8AC3E}">
        <p14:creationId xmlns:p14="http://schemas.microsoft.com/office/powerpoint/2010/main" val="11481720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a:lstStyle/>
          <a:p>
            <a:endParaRPr lang="en-US" dirty="0" smtClean="0">
              <a:ea typeface="ヒラギノ角ゴ Pro W3" charset="-128"/>
            </a:endParaRPr>
          </a:p>
        </p:txBody>
      </p:sp>
      <p:sp>
        <p:nvSpPr>
          <p:cNvPr id="24579" name="Slide Number Placeholder 3"/>
          <p:cNvSpPr>
            <a:spLocks noGrp="1"/>
          </p:cNvSpPr>
          <p:nvPr>
            <p:ph type="sldNum" sz="quarter" idx="5"/>
          </p:nvPr>
        </p:nvSpPr>
        <p:spPr bwMode="auto">
          <a:noFill/>
          <a:ln>
            <a:miter lim="800000"/>
            <a:headEnd/>
            <a:tailEnd/>
          </a:ln>
        </p:spPr>
        <p:txBody>
          <a:bodyPr/>
          <a:lstStyle/>
          <a:p>
            <a:fld id="{52C85A2B-CBA5-4395-A423-C897A5869967}" type="slidenum">
              <a:rPr lang="en-US"/>
              <a:pPr/>
              <a:t>27</a:t>
            </a:fld>
            <a:endParaRPr lang="en-US"/>
          </a:p>
        </p:txBody>
      </p:sp>
    </p:spTree>
    <p:extLst>
      <p:ext uri="{BB962C8B-B14F-4D97-AF65-F5344CB8AC3E}">
        <p14:creationId xmlns:p14="http://schemas.microsoft.com/office/powerpoint/2010/main" val="3355995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a:lstStyle/>
          <a:p>
            <a:pPr eaLnBrk="1" hangingPunct="1"/>
            <a:endParaRPr lang="en-US" smtClean="0">
              <a:ea typeface="ヒラギノ角ゴ Pro W3" charset="-128"/>
            </a:endParaRPr>
          </a:p>
        </p:txBody>
      </p:sp>
      <p:sp>
        <p:nvSpPr>
          <p:cNvPr id="19459" name="Slide Number Placeholder 3"/>
          <p:cNvSpPr>
            <a:spLocks noGrp="1"/>
          </p:cNvSpPr>
          <p:nvPr>
            <p:ph type="sldNum" sz="quarter" idx="5"/>
          </p:nvPr>
        </p:nvSpPr>
        <p:spPr bwMode="auto">
          <a:noFill/>
          <a:ln>
            <a:miter lim="800000"/>
            <a:headEnd/>
            <a:tailEnd/>
          </a:ln>
        </p:spPr>
        <p:txBody>
          <a:bodyPr/>
          <a:lstStyle/>
          <a:p>
            <a:fld id="{39BE0DD3-E036-4609-893D-58606823D68E}" type="slidenum">
              <a:rPr lang="en-US"/>
              <a:pPr/>
              <a:t>3</a:t>
            </a:fld>
            <a:endParaRPr lang="en-US"/>
          </a:p>
        </p:txBody>
      </p:sp>
    </p:spTree>
    <p:extLst>
      <p:ext uri="{BB962C8B-B14F-4D97-AF65-F5344CB8AC3E}">
        <p14:creationId xmlns:p14="http://schemas.microsoft.com/office/powerpoint/2010/main" val="3602292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baseline="0" dirty="0" smtClean="0">
                <a:solidFill>
                  <a:schemeClr val="tx1"/>
                </a:solidFill>
                <a:latin typeface="+mn-lt"/>
                <a:ea typeface="ヒラギノ角ゴ Pro W3" charset="0"/>
                <a:cs typeface="ヒラギノ角ゴ Pro W3" charset="0"/>
              </a:rPr>
              <a:t>Collection of Walter </a:t>
            </a:r>
            <a:r>
              <a:rPr lang="en-US" sz="1200" i="1" kern="1200" baseline="0" dirty="0" err="1" smtClean="0">
                <a:solidFill>
                  <a:schemeClr val="tx1"/>
                </a:solidFill>
                <a:latin typeface="+mn-lt"/>
                <a:ea typeface="ヒラギノ角ゴ Pro W3" charset="0"/>
                <a:cs typeface="ヒラギノ角ゴ Pro W3" charset="0"/>
              </a:rPr>
              <a:t>Karliner</a:t>
            </a:r>
            <a:r>
              <a:rPr lang="en-US" sz="1200" i="1" kern="1200" baseline="0" dirty="0" smtClean="0">
                <a:solidFill>
                  <a:schemeClr val="tx1"/>
                </a:solidFill>
                <a:latin typeface="+mn-lt"/>
                <a:ea typeface="ヒラギノ角ゴ Pro W3" charset="0"/>
                <a:cs typeface="ヒラギノ角ゴ Pro W3" charset="0"/>
              </a:rPr>
              <a:t>, Museum of Jewish Heritage—A Living Memorial to the Holocaust, New York</a:t>
            </a:r>
            <a:endParaRPr lang="en-US" dirty="0"/>
          </a:p>
        </p:txBody>
      </p:sp>
      <p:sp>
        <p:nvSpPr>
          <p:cNvPr id="4" name="Slide Number Placeholder 3"/>
          <p:cNvSpPr>
            <a:spLocks noGrp="1"/>
          </p:cNvSpPr>
          <p:nvPr>
            <p:ph type="sldNum" sz="quarter" idx="10"/>
          </p:nvPr>
        </p:nvSpPr>
        <p:spPr/>
        <p:txBody>
          <a:bodyPr/>
          <a:lstStyle/>
          <a:p>
            <a:fld id="{BABAF641-AEB5-4727-83C3-ED499BB3831C}" type="slidenum">
              <a:rPr lang="en-US" smtClean="0"/>
              <a:pPr/>
              <a:t>4</a:t>
            </a:fld>
            <a:endParaRPr lang="en-US"/>
          </a:p>
        </p:txBody>
      </p:sp>
    </p:spTree>
    <p:extLst>
      <p:ext uri="{BB962C8B-B14F-4D97-AF65-F5344CB8AC3E}">
        <p14:creationId xmlns:p14="http://schemas.microsoft.com/office/powerpoint/2010/main" val="301295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a:lstStyle/>
          <a:p>
            <a:r>
              <a:rPr lang="en-US" sz="1200" i="1" kern="1200" baseline="0" dirty="0" smtClean="0">
                <a:solidFill>
                  <a:schemeClr val="tx1"/>
                </a:solidFill>
                <a:latin typeface="+mn-lt"/>
                <a:ea typeface="ヒラギノ角ゴ Pro W3" charset="0"/>
                <a:cs typeface="ヒラギノ角ゴ Pro W3" charset="0"/>
              </a:rPr>
              <a:t>National Archives and Records Administration, College Park, Maryland</a:t>
            </a:r>
            <a:endParaRPr lang="en-US" dirty="0" smtClean="0">
              <a:ea typeface="ヒラギノ角ゴ Pro W3" charset="-128"/>
            </a:endParaRPr>
          </a:p>
          <a:p>
            <a:pPr eaLnBrk="1" hangingPunct="1"/>
            <a:endParaRPr lang="en-US" dirty="0" smtClean="0">
              <a:ea typeface="ヒラギノ角ゴ Pro W3" charset="-128"/>
            </a:endParaRPr>
          </a:p>
        </p:txBody>
      </p:sp>
      <p:sp>
        <p:nvSpPr>
          <p:cNvPr id="22531" name="Slide Number Placeholder 3"/>
          <p:cNvSpPr>
            <a:spLocks noGrp="1"/>
          </p:cNvSpPr>
          <p:nvPr>
            <p:ph type="sldNum" sz="quarter" idx="5"/>
          </p:nvPr>
        </p:nvSpPr>
        <p:spPr bwMode="auto">
          <a:noFill/>
          <a:ln>
            <a:miter lim="800000"/>
            <a:headEnd/>
            <a:tailEnd/>
          </a:ln>
        </p:spPr>
        <p:txBody>
          <a:bodyPr/>
          <a:lstStyle/>
          <a:p>
            <a:fld id="{B2E6ED47-45EC-4764-8184-249B0BD24F12}" type="slidenum">
              <a:rPr lang="en-US"/>
              <a:pPr/>
              <a:t>5</a:t>
            </a:fld>
            <a:endParaRPr lang="en-US"/>
          </a:p>
        </p:txBody>
      </p:sp>
    </p:spTree>
    <p:extLst>
      <p:ext uri="{BB962C8B-B14F-4D97-AF65-F5344CB8AC3E}">
        <p14:creationId xmlns:p14="http://schemas.microsoft.com/office/powerpoint/2010/main" val="644704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a:lstStyle/>
          <a:p>
            <a:r>
              <a:rPr lang="en-US" sz="1200" i="1" kern="1200" baseline="0" dirty="0" smtClean="0">
                <a:solidFill>
                  <a:schemeClr val="tx1"/>
                </a:solidFill>
                <a:latin typeface="+mn-lt"/>
                <a:ea typeface="ヒラギノ角ゴ Pro W3" charset="0"/>
                <a:cs typeface="ヒラギノ角ゴ Pro W3" charset="0"/>
              </a:rPr>
              <a:t>National Archives and Records Administration, College Park, Maryland</a:t>
            </a:r>
            <a:endParaRPr lang="en-US" dirty="0" smtClean="0">
              <a:ea typeface="ヒラギノ角ゴ Pro W3" charset="-128"/>
            </a:endParaRPr>
          </a:p>
          <a:p>
            <a:pPr eaLnBrk="1" hangingPunct="1"/>
            <a:endParaRPr lang="en-US" dirty="0" smtClean="0">
              <a:ea typeface="ヒラギノ角ゴ Pro W3" charset="-128"/>
            </a:endParaRPr>
          </a:p>
        </p:txBody>
      </p:sp>
      <p:sp>
        <p:nvSpPr>
          <p:cNvPr id="22531" name="Slide Number Placeholder 3"/>
          <p:cNvSpPr>
            <a:spLocks noGrp="1"/>
          </p:cNvSpPr>
          <p:nvPr>
            <p:ph type="sldNum" sz="quarter" idx="5"/>
          </p:nvPr>
        </p:nvSpPr>
        <p:spPr bwMode="auto">
          <a:noFill/>
          <a:ln>
            <a:miter lim="800000"/>
            <a:headEnd/>
            <a:tailEnd/>
          </a:ln>
        </p:spPr>
        <p:txBody>
          <a:bodyPr/>
          <a:lstStyle/>
          <a:p>
            <a:fld id="{B2E6ED47-45EC-4764-8184-249B0BD24F12}" type="slidenum">
              <a:rPr lang="en-US"/>
              <a:pPr/>
              <a:t>6</a:t>
            </a:fld>
            <a:endParaRPr lang="en-US"/>
          </a:p>
        </p:txBody>
      </p:sp>
    </p:spTree>
    <p:extLst>
      <p:ext uri="{BB962C8B-B14F-4D97-AF65-F5344CB8AC3E}">
        <p14:creationId xmlns:p14="http://schemas.microsoft.com/office/powerpoint/2010/main" val="2342167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a:lstStyle/>
          <a:p>
            <a:r>
              <a:rPr lang="en-US" sz="1200" i="1" kern="1200" baseline="0" dirty="0" smtClean="0">
                <a:solidFill>
                  <a:schemeClr val="tx1"/>
                </a:solidFill>
                <a:latin typeface="+mn-lt"/>
                <a:ea typeface="ヒラギノ角ゴ Pro W3" charset="0"/>
                <a:cs typeface="ヒラギノ角ゴ Pro W3" charset="0"/>
              </a:rPr>
              <a:t>National Archives and Records Administration, College Park, Maryland</a:t>
            </a:r>
            <a:endParaRPr lang="en-US" dirty="0" smtClean="0">
              <a:ea typeface="ヒラギノ角ゴ Pro W3" charset="-128"/>
            </a:endParaRPr>
          </a:p>
          <a:p>
            <a:pPr eaLnBrk="1" hangingPunct="1"/>
            <a:endParaRPr lang="en-US" dirty="0" smtClean="0">
              <a:ea typeface="ヒラギノ角ゴ Pro W3" charset="-128"/>
            </a:endParaRPr>
          </a:p>
        </p:txBody>
      </p:sp>
      <p:sp>
        <p:nvSpPr>
          <p:cNvPr id="22531" name="Slide Number Placeholder 3"/>
          <p:cNvSpPr>
            <a:spLocks noGrp="1"/>
          </p:cNvSpPr>
          <p:nvPr>
            <p:ph type="sldNum" sz="quarter" idx="5"/>
          </p:nvPr>
        </p:nvSpPr>
        <p:spPr bwMode="auto">
          <a:noFill/>
          <a:ln>
            <a:miter lim="800000"/>
            <a:headEnd/>
            <a:tailEnd/>
          </a:ln>
        </p:spPr>
        <p:txBody>
          <a:bodyPr/>
          <a:lstStyle/>
          <a:p>
            <a:fld id="{B2E6ED47-45EC-4764-8184-249B0BD24F12}" type="slidenum">
              <a:rPr lang="en-US"/>
              <a:pPr/>
              <a:t>7</a:t>
            </a:fld>
            <a:endParaRPr lang="en-US"/>
          </a:p>
        </p:txBody>
      </p:sp>
    </p:spTree>
    <p:extLst>
      <p:ext uri="{BB962C8B-B14F-4D97-AF65-F5344CB8AC3E}">
        <p14:creationId xmlns:p14="http://schemas.microsoft.com/office/powerpoint/2010/main" val="562373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a:lstStyle/>
          <a:p>
            <a:r>
              <a:rPr lang="en-US" sz="1200" i="1" kern="1200" baseline="0" dirty="0" smtClean="0">
                <a:solidFill>
                  <a:schemeClr val="tx1"/>
                </a:solidFill>
                <a:latin typeface="+mn-lt"/>
                <a:ea typeface="ヒラギノ角ゴ Pro W3" charset="0"/>
                <a:cs typeface="ヒラギノ角ゴ Pro W3" charset="0"/>
              </a:rPr>
              <a:t>National Archives and Records Administration, College Park, Maryland</a:t>
            </a:r>
            <a:endParaRPr lang="en-US" dirty="0" smtClean="0">
              <a:ea typeface="ヒラギノ角ゴ Pro W3" charset="-128"/>
            </a:endParaRPr>
          </a:p>
          <a:p>
            <a:pPr eaLnBrk="1" hangingPunct="1"/>
            <a:endParaRPr lang="en-US" dirty="0" smtClean="0">
              <a:ea typeface="ヒラギノ角ゴ Pro W3" charset="-128"/>
            </a:endParaRPr>
          </a:p>
        </p:txBody>
      </p:sp>
      <p:sp>
        <p:nvSpPr>
          <p:cNvPr id="22531" name="Slide Number Placeholder 3"/>
          <p:cNvSpPr>
            <a:spLocks noGrp="1"/>
          </p:cNvSpPr>
          <p:nvPr>
            <p:ph type="sldNum" sz="quarter" idx="5"/>
          </p:nvPr>
        </p:nvSpPr>
        <p:spPr bwMode="auto">
          <a:noFill/>
          <a:ln>
            <a:miter lim="800000"/>
            <a:headEnd/>
            <a:tailEnd/>
          </a:ln>
        </p:spPr>
        <p:txBody>
          <a:bodyPr/>
          <a:lstStyle/>
          <a:p>
            <a:fld id="{B2E6ED47-45EC-4764-8184-249B0BD24F12}" type="slidenum">
              <a:rPr lang="en-US"/>
              <a:pPr/>
              <a:t>8</a:t>
            </a:fld>
            <a:endParaRPr lang="en-US"/>
          </a:p>
        </p:txBody>
      </p:sp>
    </p:spTree>
    <p:extLst>
      <p:ext uri="{BB962C8B-B14F-4D97-AF65-F5344CB8AC3E}">
        <p14:creationId xmlns:p14="http://schemas.microsoft.com/office/powerpoint/2010/main" val="39683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a:lstStyle/>
          <a:p>
            <a:r>
              <a:rPr lang="en-US" sz="1200" i="1" kern="1200" baseline="0" dirty="0" smtClean="0">
                <a:solidFill>
                  <a:schemeClr val="tx1"/>
                </a:solidFill>
                <a:latin typeface="+mn-lt"/>
                <a:ea typeface="ヒラギノ角ゴ Pro W3" charset="0"/>
                <a:cs typeface="ヒラギノ角ゴ Pro W3" charset="0"/>
              </a:rPr>
              <a:t>US Holocaust Memorial Museum, courtesy of Betty </a:t>
            </a:r>
            <a:r>
              <a:rPr lang="en-US" sz="1200" i="1" kern="1200" baseline="0" dirty="0" err="1" smtClean="0">
                <a:solidFill>
                  <a:schemeClr val="tx1"/>
                </a:solidFill>
                <a:latin typeface="+mn-lt"/>
                <a:ea typeface="ヒラギノ角ゴ Pro W3" charset="0"/>
                <a:cs typeface="ヒラギノ角ゴ Pro W3" charset="0"/>
              </a:rPr>
              <a:t>Troper</a:t>
            </a:r>
            <a:r>
              <a:rPr lang="en-US" sz="1200" i="1" kern="1200" baseline="0" dirty="0" smtClean="0">
                <a:solidFill>
                  <a:schemeClr val="tx1"/>
                </a:solidFill>
                <a:latin typeface="+mn-lt"/>
                <a:ea typeface="ヒラギノ角ゴ Pro W3" charset="0"/>
                <a:cs typeface="ヒラギノ角ゴ Pro W3" charset="0"/>
              </a:rPr>
              <a:t> </a:t>
            </a:r>
            <a:r>
              <a:rPr lang="en-US" sz="1200" i="1" kern="1200" baseline="0" dirty="0" err="1" smtClean="0">
                <a:solidFill>
                  <a:schemeClr val="tx1"/>
                </a:solidFill>
                <a:latin typeface="+mn-lt"/>
                <a:ea typeface="ヒラギノ角ゴ Pro W3" charset="0"/>
                <a:cs typeface="ヒラギノ角ゴ Pro W3" charset="0"/>
              </a:rPr>
              <a:t>Yaeger</a:t>
            </a:r>
            <a:endParaRPr lang="en-US" dirty="0" smtClean="0">
              <a:ea typeface="ヒラギノ角ゴ Pro W3" charset="-128"/>
            </a:endParaRPr>
          </a:p>
        </p:txBody>
      </p:sp>
      <p:sp>
        <p:nvSpPr>
          <p:cNvPr id="22531" name="Slide Number Placeholder 3"/>
          <p:cNvSpPr>
            <a:spLocks noGrp="1"/>
          </p:cNvSpPr>
          <p:nvPr>
            <p:ph type="sldNum" sz="quarter" idx="5"/>
          </p:nvPr>
        </p:nvSpPr>
        <p:spPr bwMode="auto">
          <a:noFill/>
          <a:ln>
            <a:miter lim="800000"/>
            <a:headEnd/>
            <a:tailEnd/>
          </a:ln>
        </p:spPr>
        <p:txBody>
          <a:bodyPr/>
          <a:lstStyle/>
          <a:p>
            <a:fld id="{B2E6ED47-45EC-4764-8184-249B0BD24F12}" type="slidenum">
              <a:rPr lang="en-US"/>
              <a:pPr/>
              <a:t>9</a:t>
            </a:fld>
            <a:endParaRPr lang="en-US"/>
          </a:p>
        </p:txBody>
      </p:sp>
    </p:spTree>
    <p:extLst>
      <p:ext uri="{BB962C8B-B14F-4D97-AF65-F5344CB8AC3E}">
        <p14:creationId xmlns:p14="http://schemas.microsoft.com/office/powerpoint/2010/main" val="2978410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F0EF4F8E-8C69-4917-BBEB-ADCC3564F2E5}" type="datetimeFigureOut">
              <a:rPr lang="en-US"/>
              <a:pPr/>
              <a:t>9/29/2014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2FDDA93-6150-49FE-991D-19327699A347}" type="slidenum">
              <a:rPr lang="en-US"/>
              <a:pPr/>
              <a:t>‹#›</a:t>
            </a:fld>
            <a:endParaRPr 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FCC452A-6CA1-461B-AD73-65AAB7ADED04}" type="datetimeFigureOut">
              <a:rPr lang="en-US"/>
              <a:pPr/>
              <a:t>9/29/2014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993500F-39EA-4E98-9166-121CED548573}" type="slidenum">
              <a:rPr lang="en-US"/>
              <a:pPr/>
              <a:t>‹#›</a:t>
            </a:fld>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C6E0EF4-2A2B-4FA2-BA78-58763EE863D8}" type="datetimeFigureOut">
              <a:rPr lang="en-US"/>
              <a:pPr/>
              <a:t>9/29/2014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D653E78-49BD-4448-8522-55D7775802CE}" type="slidenum">
              <a:rPr lang="en-US"/>
              <a:pPr/>
              <a:t>‹#›</a:t>
            </a:fld>
            <a:endParaRPr 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934B11B-CF6B-4C73-BD61-979D98690A4E}" type="datetimeFigureOut">
              <a:rPr lang="en-US"/>
              <a:pPr/>
              <a:t>9/29/2014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55F66D0-9A73-4158-A9D0-122ACB5F0530}" type="slidenum">
              <a:rPr lang="en-US"/>
              <a:pPr/>
              <a:t>‹#›</a:t>
            </a:fld>
            <a:endParaRPr 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BD85AF60-A182-4ED1-B03B-07735D42A147}" type="datetimeFigureOut">
              <a:rPr lang="en-US"/>
              <a:pPr/>
              <a:t>9/29/2014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2EFC8F2-B256-4C9E-81A5-0EE88D0E1C54}" type="slidenum">
              <a:rPr lang="en-US"/>
              <a:pPr/>
              <a:t>‹#›</a:t>
            </a:fld>
            <a:endParaRPr 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67A75C66-478B-433C-A2D9-3B101BD99AA3}" type="datetimeFigureOut">
              <a:rPr lang="en-US"/>
              <a:pPr/>
              <a:t>9/29/2014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8A5FBAC-BF42-47CC-82A1-DF4EECE8129C}" type="slidenum">
              <a:rPr lang="en-US"/>
              <a:pPr/>
              <a:t>‹#›</a:t>
            </a:fld>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AA02F07F-6610-46C9-B343-315285399CD3}" type="datetimeFigureOut">
              <a:rPr lang="en-US"/>
              <a:pPr/>
              <a:t>9/29/2014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0CB26AA4-D7DD-41C4-9E55-BCD529709F8A}" type="slidenum">
              <a:rPr lang="en-US"/>
              <a:pPr/>
              <a:t>‹#›</a:t>
            </a:fld>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5E242997-047F-4EC1-9020-38A63D23BA99}" type="datetimeFigureOut">
              <a:rPr lang="en-US"/>
              <a:pPr/>
              <a:t>9/29/2014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88BB7AC1-AEED-4A22-8AA7-7638F317BB5A}" type="slidenum">
              <a:rPr lang="en-US"/>
              <a:pPr/>
              <a:t>‹#›</a:t>
            </a:fld>
            <a:endParaRPr 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7B06515F-B3D8-412E-BB38-A73CA1026D9C}" type="datetimeFigureOut">
              <a:rPr lang="en-US"/>
              <a:pPr/>
              <a:t>9/29/2014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7DFD889F-A295-4E7F-B0F8-412FD6ABBC83}" type="slidenum">
              <a:rPr lang="en-US"/>
              <a:pPr/>
              <a:t>‹#›</a:t>
            </a:fld>
            <a:endParaRPr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8B979200-F769-412F-AAAE-796322CC93E6}" type="datetimeFigureOut">
              <a:rPr lang="en-US"/>
              <a:pPr/>
              <a:t>9/29/2014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03FC183-F621-4913-844C-A00DC2024C6C}" type="slidenum">
              <a:rPr lang="en-US"/>
              <a:pPr/>
              <a:t>‹#›</a:t>
            </a:fld>
            <a:endParaRPr 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1AD58103-6E42-406E-81A8-66C94AE21659}" type="datetimeFigureOut">
              <a:rPr lang="en-US"/>
              <a:pPr/>
              <a:t>9/29/2014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61CFD53-6B63-45FE-87D2-3817CF74CCB9}" type="slidenum">
              <a:rPr lang="en-US"/>
              <a:pPr/>
              <a:t>‹#›</a:t>
            </a:fld>
            <a:endParaRPr 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defRPr>
            </a:lvl1pPr>
          </a:lstStyle>
          <a:p>
            <a:fld id="{3CE4C6B3-CAB5-42D7-ACE5-2ABB0B0F38EB}" type="datetimeFigureOut">
              <a:rPr lang="en-US"/>
              <a:pPr/>
              <a:t>9/29/2014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ヒラギノ角ゴ Pro W3" charset="0"/>
                <a:cs typeface="ヒラギノ角ゴ Pro W3"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defRPr>
            </a:lvl1pPr>
          </a:lstStyle>
          <a:p>
            <a:fld id="{5730C6A8-2CC7-449A-A820-C28EF6BFD505}" type="slidenum">
              <a:rPr lang="en-US"/>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fade/>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8.jpe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8.jpe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0.jpe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10.jpeg"/><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12.jpe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12.jpe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advTm="200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807571" y="5461841"/>
            <a:ext cx="7077075" cy="1066800"/>
          </a:xfrm>
        </p:spPr>
        <p:txBody>
          <a:bodyPr/>
          <a:lstStyle/>
          <a:p>
            <a:pPr algn="l"/>
            <a:r>
              <a:rPr lang="en-US" sz="1600" dirty="0" smtClean="0">
                <a:latin typeface="Times" pitchFamily="18" charset="0"/>
                <a:cs typeface="Times" pitchFamily="18" charset="0"/>
              </a:rPr>
              <a:t>Wanting to aid the passengers, the American Jewish Joint Distribution Committee (JDC) took action. Morris </a:t>
            </a:r>
            <a:r>
              <a:rPr lang="en-US" sz="1600" dirty="0" err="1" smtClean="0">
                <a:latin typeface="Times" pitchFamily="18" charset="0"/>
                <a:cs typeface="Times" pitchFamily="18" charset="0"/>
              </a:rPr>
              <a:t>Troper</a:t>
            </a:r>
            <a:r>
              <a:rPr lang="en-US" sz="1600" dirty="0" smtClean="0">
                <a:latin typeface="Times" pitchFamily="18" charset="0"/>
                <a:cs typeface="Times" pitchFamily="18" charset="0"/>
              </a:rPr>
              <a:t>, an American lawyer working for the JDC, played an essential role in negotiating with the governments of Belgium, the Netherlands, France, and the United Kingdom, which ultimately provided refuge to the passengers.</a:t>
            </a:r>
          </a:p>
        </p:txBody>
      </p:sp>
      <p:sp>
        <p:nvSpPr>
          <p:cNvPr id="21507" name="TextBox 6"/>
          <p:cNvSpPr txBox="1">
            <a:spLocks noChangeArrowheads="1"/>
          </p:cNvSpPr>
          <p:nvPr/>
        </p:nvSpPr>
        <p:spPr bwMode="auto">
          <a:xfrm>
            <a:off x="846138" y="4959350"/>
            <a:ext cx="7010400" cy="523220"/>
          </a:xfrm>
          <a:prstGeom prst="rect">
            <a:avLst/>
          </a:prstGeom>
          <a:noFill/>
          <a:ln w="9525">
            <a:noFill/>
            <a:miter lim="800000"/>
            <a:headEnd/>
            <a:tailEnd/>
          </a:ln>
        </p:spPr>
        <p:txBody>
          <a:bodyPr>
            <a:spAutoFit/>
          </a:bodyPr>
          <a:lstStyle/>
          <a:p>
            <a:r>
              <a:rPr lang="en-US" sz="2800" b="1" dirty="0" smtClean="0">
                <a:solidFill>
                  <a:srgbClr val="E28431"/>
                </a:solidFill>
                <a:latin typeface="Arial Narrow" pitchFamily="34" charset="0"/>
              </a:rPr>
              <a:t>US Response to the </a:t>
            </a:r>
            <a:r>
              <a:rPr lang="en-US" sz="2800" b="1" dirty="0" smtClean="0">
                <a:solidFill>
                  <a:srgbClr val="969696"/>
                </a:solidFill>
                <a:latin typeface="Arial Narrow" pitchFamily="34" charset="0"/>
              </a:rPr>
              <a:t>St. Louis</a:t>
            </a:r>
            <a:endParaRPr lang="en-US" sz="2600" b="1" dirty="0">
              <a:solidFill>
                <a:srgbClr val="969696"/>
              </a:solidFill>
              <a:latin typeface="Arial Narrow" pitchFamily="34" charset="0"/>
            </a:endParaRPr>
          </a:p>
        </p:txBody>
      </p:sp>
      <p:sp>
        <p:nvSpPr>
          <p:cNvPr id="8" name="TextBox 5"/>
          <p:cNvSpPr txBox="1">
            <a:spLocks noChangeArrowheads="1"/>
          </p:cNvSpPr>
          <p:nvPr/>
        </p:nvSpPr>
        <p:spPr bwMode="auto">
          <a:xfrm>
            <a:off x="836613" y="4831136"/>
            <a:ext cx="5498621" cy="246221"/>
          </a:xfrm>
          <a:prstGeom prst="rect">
            <a:avLst/>
          </a:prstGeom>
          <a:noFill/>
          <a:ln w="9525">
            <a:noFill/>
            <a:miter lim="800000"/>
            <a:headEnd/>
            <a:tailEnd/>
          </a:ln>
        </p:spPr>
        <p:txBody>
          <a:bodyPr wrap="none">
            <a:spAutoFit/>
          </a:bodyPr>
          <a:lstStyle/>
          <a:p>
            <a:r>
              <a:rPr lang="en-US" sz="1000" spc="50" dirty="0" smtClean="0">
                <a:latin typeface="Times" pitchFamily="18" charset="0"/>
                <a:cs typeface="Times" pitchFamily="18" charset="0"/>
              </a:rPr>
              <a:t>Mr. and Mrs. Morris </a:t>
            </a:r>
            <a:r>
              <a:rPr lang="en-US" sz="1000" spc="50" dirty="0" err="1" smtClean="0">
                <a:latin typeface="Times" pitchFamily="18" charset="0"/>
                <a:cs typeface="Times" pitchFamily="18" charset="0"/>
              </a:rPr>
              <a:t>Troper</a:t>
            </a:r>
            <a:r>
              <a:rPr lang="en-US" sz="1000" spc="50" dirty="0" smtClean="0">
                <a:latin typeface="Times" pitchFamily="18" charset="0"/>
                <a:cs typeface="Times" pitchFamily="18" charset="0"/>
              </a:rPr>
              <a:t> (center) pose with Jewish refugees on the deck of the </a:t>
            </a:r>
            <a:r>
              <a:rPr lang="en-US" sz="1000" i="1" spc="50" dirty="0" smtClean="0">
                <a:latin typeface="Times" pitchFamily="18" charset="0"/>
                <a:cs typeface="Times" pitchFamily="18" charset="0"/>
              </a:rPr>
              <a:t>St. Louis</a:t>
            </a:r>
            <a:r>
              <a:rPr lang="en-US" sz="1000" i="1" spc="100" dirty="0" smtClean="0"/>
              <a:t>.</a:t>
            </a:r>
            <a:endParaRPr lang="en-US" sz="1000" spc="100" dirty="0">
              <a:latin typeface="Times" pitchFamily="18" charset="0"/>
              <a:cs typeface="Times" pitchFamily="18" charset="0"/>
            </a:endParaRPr>
          </a:p>
        </p:txBody>
      </p:sp>
      <p:pic>
        <p:nvPicPr>
          <p:cNvPr id="9" name="Picture 2" descr="P:\PPT Posters and PDF\poster 4 Cropped.jpg"/>
          <p:cNvPicPr>
            <a:picLocks noChangeAspect="1" noChangeArrowheads="1"/>
          </p:cNvPicPr>
          <p:nvPr/>
        </p:nvPicPr>
        <p:blipFill>
          <a:blip r:embed="rId4" cstate="print"/>
          <a:srcRect/>
          <a:stretch>
            <a:fillRect/>
          </a:stretch>
        </p:blipFill>
        <p:spPr bwMode="auto">
          <a:xfrm>
            <a:off x="918429" y="602214"/>
            <a:ext cx="5572017" cy="4252861"/>
          </a:xfrm>
          <a:prstGeom prst="rect">
            <a:avLst/>
          </a:prstGeom>
          <a:noFill/>
        </p:spPr>
      </p:pic>
      <p:sp>
        <p:nvSpPr>
          <p:cNvPr id="10" name="TextBox 9"/>
          <p:cNvSpPr txBox="1"/>
          <p:nvPr/>
        </p:nvSpPr>
        <p:spPr>
          <a:xfrm>
            <a:off x="55085" y="54112"/>
            <a:ext cx="6544020" cy="584775"/>
          </a:xfrm>
          <a:prstGeom prst="rect">
            <a:avLst/>
          </a:prstGeom>
          <a:noFill/>
        </p:spPr>
        <p:txBody>
          <a:bodyPr wrap="square" rtlCol="0">
            <a:spAutoFit/>
          </a:bodyPr>
          <a:lstStyle/>
          <a:p>
            <a:r>
              <a:rPr lang="en-US" sz="3200" b="1" dirty="0" smtClean="0">
                <a:solidFill>
                  <a:schemeClr val="tx1">
                    <a:lumMod val="50000"/>
                  </a:schemeClr>
                </a:solidFill>
                <a:latin typeface="Arial Narrow" panose="020B0606020202030204" pitchFamily="34" charset="0"/>
              </a:rPr>
              <a:t>AMERICAN RESPONSES</a:t>
            </a:r>
            <a:endParaRPr lang="en-US" sz="3200" b="1" dirty="0">
              <a:solidFill>
                <a:schemeClr val="tx1">
                  <a:lumMod val="50000"/>
                </a:schemeClr>
              </a:solidFill>
              <a:latin typeface="Arial Narrow" panose="020B0606020202030204" pitchFamily="34" charset="0"/>
            </a:endParaRPr>
          </a:p>
        </p:txBody>
      </p:sp>
    </p:spTree>
    <p:custDataLst>
      <p:tags r:id="rId1"/>
    </p:custDataLst>
  </p:cSld>
  <p:clrMapOvr>
    <a:masterClrMapping/>
  </p:clrMapOvr>
  <p:transition spd="slow" advTm="1400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825500" y="5228759"/>
            <a:ext cx="7077075" cy="1066800"/>
          </a:xfrm>
        </p:spPr>
        <p:txBody>
          <a:bodyPr/>
          <a:lstStyle/>
          <a:p>
            <a:pPr algn="l"/>
            <a:r>
              <a:rPr lang="en-US" sz="1600" dirty="0" smtClean="0">
                <a:latin typeface="Times" pitchFamily="18" charset="0"/>
                <a:cs typeface="Times" pitchFamily="18" charset="0"/>
              </a:rPr>
              <a:t>In 1939, securing safe haven for the </a:t>
            </a:r>
            <a:r>
              <a:rPr lang="en-US" sz="1600" i="1" dirty="0" smtClean="0">
                <a:latin typeface="Times" pitchFamily="18" charset="0"/>
                <a:cs typeface="Times" pitchFamily="18" charset="0"/>
              </a:rPr>
              <a:t>St. Louis </a:t>
            </a:r>
            <a:r>
              <a:rPr lang="en-US" sz="1600" dirty="0" smtClean="0">
                <a:latin typeface="Times" pitchFamily="18" charset="0"/>
                <a:cs typeface="Times" pitchFamily="18" charset="0"/>
              </a:rPr>
              <a:t>passengers</a:t>
            </a:r>
            <a:r>
              <a:rPr lang="en-US" sz="1600" i="1" dirty="0" smtClean="0">
                <a:latin typeface="Times" pitchFamily="18" charset="0"/>
                <a:cs typeface="Times" pitchFamily="18" charset="0"/>
              </a:rPr>
              <a:t> </a:t>
            </a:r>
            <a:r>
              <a:rPr lang="en-US" sz="1600" dirty="0" smtClean="0">
                <a:latin typeface="Times" pitchFamily="18" charset="0"/>
                <a:cs typeface="Times" pitchFamily="18" charset="0"/>
              </a:rPr>
              <a:t>in Europe was deemed a diplomatic success. Subsequent wartime Nazi occupation of western Europe, however, meant that many former passengers once again faced Nazi persecution.</a:t>
            </a:r>
          </a:p>
        </p:txBody>
      </p:sp>
      <p:sp>
        <p:nvSpPr>
          <p:cNvPr id="21507" name="TextBox 6"/>
          <p:cNvSpPr txBox="1">
            <a:spLocks noChangeArrowheads="1"/>
          </p:cNvSpPr>
          <p:nvPr/>
        </p:nvSpPr>
        <p:spPr bwMode="auto">
          <a:xfrm>
            <a:off x="792351" y="4959350"/>
            <a:ext cx="7010400" cy="523220"/>
          </a:xfrm>
          <a:prstGeom prst="rect">
            <a:avLst/>
          </a:prstGeom>
          <a:noFill/>
          <a:ln w="9525">
            <a:noFill/>
            <a:miter lim="800000"/>
            <a:headEnd/>
            <a:tailEnd/>
          </a:ln>
        </p:spPr>
        <p:txBody>
          <a:bodyPr>
            <a:spAutoFit/>
          </a:bodyPr>
          <a:lstStyle/>
          <a:p>
            <a:r>
              <a:rPr lang="en-US" sz="2800" b="1" dirty="0" smtClean="0">
                <a:solidFill>
                  <a:srgbClr val="E28431"/>
                </a:solidFill>
                <a:latin typeface="Arial Narrow" pitchFamily="34" charset="0"/>
              </a:rPr>
              <a:t>Safe Haven?</a:t>
            </a:r>
            <a:endParaRPr lang="en-US" sz="2600" b="1" dirty="0">
              <a:solidFill>
                <a:srgbClr val="E28431"/>
              </a:solidFill>
              <a:latin typeface="Arial Narrow" pitchFamily="34" charset="0"/>
            </a:endParaRPr>
          </a:p>
        </p:txBody>
      </p:sp>
      <p:sp>
        <p:nvSpPr>
          <p:cNvPr id="8" name="TextBox 5"/>
          <p:cNvSpPr txBox="1">
            <a:spLocks noChangeArrowheads="1"/>
          </p:cNvSpPr>
          <p:nvPr/>
        </p:nvSpPr>
        <p:spPr bwMode="auto">
          <a:xfrm>
            <a:off x="809718" y="4858030"/>
            <a:ext cx="3959738" cy="246221"/>
          </a:xfrm>
          <a:prstGeom prst="rect">
            <a:avLst/>
          </a:prstGeom>
          <a:noFill/>
          <a:ln w="9525">
            <a:noFill/>
            <a:miter lim="800000"/>
            <a:headEnd/>
            <a:tailEnd/>
          </a:ln>
        </p:spPr>
        <p:txBody>
          <a:bodyPr wrap="none">
            <a:spAutoFit/>
          </a:bodyPr>
          <a:lstStyle/>
          <a:p>
            <a:r>
              <a:rPr lang="en-US" sz="1000" dirty="0" smtClean="0">
                <a:latin typeface="Times" pitchFamily="18" charset="0"/>
                <a:cs typeface="Times" pitchFamily="18" charset="0"/>
              </a:rPr>
              <a:t>Henry Goldstein (Gallant) and Ruth </a:t>
            </a:r>
            <a:r>
              <a:rPr lang="en-US" sz="1000" dirty="0" err="1" smtClean="0">
                <a:latin typeface="Times" pitchFamily="18" charset="0"/>
                <a:cs typeface="Times" pitchFamily="18" charset="0"/>
              </a:rPr>
              <a:t>Karliner</a:t>
            </a:r>
            <a:r>
              <a:rPr lang="en-US" sz="1000" dirty="0" smtClean="0">
                <a:latin typeface="Times" pitchFamily="18" charset="0"/>
                <a:cs typeface="Times" pitchFamily="18" charset="0"/>
              </a:rPr>
              <a:t> on the deck of the </a:t>
            </a:r>
            <a:r>
              <a:rPr lang="en-US" sz="1000" i="1" dirty="0" smtClean="0">
                <a:latin typeface="Times" pitchFamily="18" charset="0"/>
                <a:cs typeface="Times" pitchFamily="18" charset="0"/>
              </a:rPr>
              <a:t>St. Louis.</a:t>
            </a:r>
            <a:endParaRPr lang="en-US" sz="1000" dirty="0">
              <a:latin typeface="Times" pitchFamily="18" charset="0"/>
              <a:cs typeface="Times" pitchFamily="18" charset="0"/>
            </a:endParaRPr>
          </a:p>
        </p:txBody>
      </p:sp>
      <p:pic>
        <p:nvPicPr>
          <p:cNvPr id="5122" name="Picture 2" descr="P:\PPT Posters and PDF\poster 5 left.jpg"/>
          <p:cNvPicPr>
            <a:picLocks noChangeAspect="1" noChangeArrowheads="1"/>
          </p:cNvPicPr>
          <p:nvPr/>
        </p:nvPicPr>
        <p:blipFill>
          <a:blip r:embed="rId4" cstate="print"/>
          <a:srcRect/>
          <a:stretch>
            <a:fillRect/>
          </a:stretch>
        </p:blipFill>
        <p:spPr bwMode="auto">
          <a:xfrm>
            <a:off x="932324" y="734439"/>
            <a:ext cx="2922500" cy="4144024"/>
          </a:xfrm>
          <a:prstGeom prst="rect">
            <a:avLst/>
          </a:prstGeom>
          <a:noFill/>
        </p:spPr>
      </p:pic>
      <p:pic>
        <p:nvPicPr>
          <p:cNvPr id="2050" name="Picture 2" descr="P:\PPT Posters and PDF\poster 5 right Cropped.jpg"/>
          <p:cNvPicPr>
            <a:picLocks noChangeAspect="1" noChangeArrowheads="1"/>
          </p:cNvPicPr>
          <p:nvPr/>
        </p:nvPicPr>
        <p:blipFill>
          <a:blip r:embed="rId5" cstate="print"/>
          <a:srcRect/>
          <a:stretch>
            <a:fillRect/>
          </a:stretch>
        </p:blipFill>
        <p:spPr bwMode="auto">
          <a:xfrm>
            <a:off x="3858434" y="757580"/>
            <a:ext cx="2847166" cy="4122017"/>
          </a:xfrm>
          <a:prstGeom prst="rect">
            <a:avLst/>
          </a:prstGeom>
          <a:noFill/>
        </p:spPr>
      </p:pic>
      <p:sp>
        <p:nvSpPr>
          <p:cNvPr id="9" name="TextBox 8"/>
          <p:cNvSpPr txBox="1"/>
          <p:nvPr/>
        </p:nvSpPr>
        <p:spPr>
          <a:xfrm>
            <a:off x="55085" y="54112"/>
            <a:ext cx="6544020" cy="584775"/>
          </a:xfrm>
          <a:prstGeom prst="rect">
            <a:avLst/>
          </a:prstGeom>
          <a:noFill/>
        </p:spPr>
        <p:txBody>
          <a:bodyPr wrap="square" rtlCol="0">
            <a:spAutoFit/>
          </a:bodyPr>
          <a:lstStyle/>
          <a:p>
            <a:r>
              <a:rPr lang="en-US" sz="3200" b="1" dirty="0" smtClean="0">
                <a:solidFill>
                  <a:schemeClr val="tx1">
                    <a:lumMod val="50000"/>
                  </a:schemeClr>
                </a:solidFill>
                <a:latin typeface="Arial Narrow" panose="020B0606020202030204" pitchFamily="34" charset="0"/>
              </a:rPr>
              <a:t>AMERICAN RESPONSES</a:t>
            </a:r>
            <a:endParaRPr lang="en-US" sz="3200" b="1" dirty="0">
              <a:solidFill>
                <a:schemeClr val="tx1">
                  <a:lumMod val="50000"/>
                </a:schemeClr>
              </a:solidFill>
              <a:latin typeface="Arial Narrow" panose="020B0606020202030204" pitchFamily="34" charset="0"/>
            </a:endParaRPr>
          </a:p>
        </p:txBody>
      </p:sp>
    </p:spTree>
    <p:custDataLst>
      <p:tags r:id="rId1"/>
    </p:custDataLst>
  </p:cSld>
  <p:clrMapOvr>
    <a:masterClrMapping/>
  </p:clrMapOvr>
  <p:transition spd="slow" advTm="13000">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825500" y="5363229"/>
            <a:ext cx="7077075" cy="1066800"/>
          </a:xfrm>
        </p:spPr>
        <p:txBody>
          <a:bodyPr/>
          <a:lstStyle/>
          <a:p>
            <a:pPr algn="l"/>
            <a:r>
              <a:rPr lang="en-US" sz="1600" dirty="0" smtClean="0">
                <a:latin typeface="Times" pitchFamily="18" charset="0"/>
                <a:cs typeface="Times" pitchFamily="18" charset="0"/>
              </a:rPr>
              <a:t>Some passengers such as Henry Gallant (above left) managed to survive. Other passengers, such as Ruth </a:t>
            </a:r>
            <a:r>
              <a:rPr lang="en-US" sz="1600" dirty="0" err="1" smtClean="0">
                <a:latin typeface="Times" pitchFamily="18" charset="0"/>
                <a:cs typeface="Times" pitchFamily="18" charset="0"/>
              </a:rPr>
              <a:t>Karliner</a:t>
            </a:r>
            <a:r>
              <a:rPr lang="en-US" sz="1600" dirty="0" smtClean="0">
                <a:latin typeface="Times" pitchFamily="18" charset="0"/>
                <a:cs typeface="Times" pitchFamily="18" charset="0"/>
              </a:rPr>
              <a:t> (above right), died in German killing centers or concentration camps. In the end, almost one-third of the </a:t>
            </a:r>
            <a:r>
              <a:rPr lang="en-US" sz="1600" i="1" dirty="0" smtClean="0">
                <a:latin typeface="Times" pitchFamily="18" charset="0"/>
                <a:cs typeface="Times" pitchFamily="18" charset="0"/>
              </a:rPr>
              <a:t>St. Louis </a:t>
            </a:r>
            <a:r>
              <a:rPr lang="en-US" sz="1600" dirty="0" smtClean="0">
                <a:latin typeface="Times" pitchFamily="18" charset="0"/>
                <a:cs typeface="Times" pitchFamily="18" charset="0"/>
              </a:rPr>
              <a:t>passengers died in the Holocaust.</a:t>
            </a:r>
          </a:p>
        </p:txBody>
      </p:sp>
      <p:sp>
        <p:nvSpPr>
          <p:cNvPr id="21507" name="TextBox 6"/>
          <p:cNvSpPr txBox="1">
            <a:spLocks noChangeArrowheads="1"/>
          </p:cNvSpPr>
          <p:nvPr/>
        </p:nvSpPr>
        <p:spPr bwMode="auto">
          <a:xfrm>
            <a:off x="792351" y="4959350"/>
            <a:ext cx="7010400" cy="523220"/>
          </a:xfrm>
          <a:prstGeom prst="rect">
            <a:avLst/>
          </a:prstGeom>
          <a:noFill/>
          <a:ln w="9525">
            <a:noFill/>
            <a:miter lim="800000"/>
            <a:headEnd/>
            <a:tailEnd/>
          </a:ln>
        </p:spPr>
        <p:txBody>
          <a:bodyPr>
            <a:spAutoFit/>
          </a:bodyPr>
          <a:lstStyle/>
          <a:p>
            <a:r>
              <a:rPr lang="en-US" sz="2800" b="1" dirty="0" smtClean="0">
                <a:solidFill>
                  <a:srgbClr val="E28431"/>
                </a:solidFill>
                <a:latin typeface="Arial Narrow" pitchFamily="34" charset="0"/>
              </a:rPr>
              <a:t>Safe Haven?</a:t>
            </a:r>
            <a:endParaRPr lang="en-US" sz="2600" b="1" dirty="0">
              <a:solidFill>
                <a:srgbClr val="E28431"/>
              </a:solidFill>
              <a:latin typeface="Arial Narrow" pitchFamily="34" charset="0"/>
            </a:endParaRPr>
          </a:p>
        </p:txBody>
      </p:sp>
      <p:sp>
        <p:nvSpPr>
          <p:cNvPr id="8" name="TextBox 5"/>
          <p:cNvSpPr txBox="1">
            <a:spLocks noChangeArrowheads="1"/>
          </p:cNvSpPr>
          <p:nvPr/>
        </p:nvSpPr>
        <p:spPr bwMode="auto">
          <a:xfrm>
            <a:off x="809718" y="4858030"/>
            <a:ext cx="3959738" cy="246221"/>
          </a:xfrm>
          <a:prstGeom prst="rect">
            <a:avLst/>
          </a:prstGeom>
          <a:noFill/>
          <a:ln w="9525">
            <a:noFill/>
            <a:miter lim="800000"/>
            <a:headEnd/>
            <a:tailEnd/>
          </a:ln>
        </p:spPr>
        <p:txBody>
          <a:bodyPr wrap="none">
            <a:spAutoFit/>
          </a:bodyPr>
          <a:lstStyle/>
          <a:p>
            <a:r>
              <a:rPr lang="en-US" sz="1000" dirty="0" smtClean="0">
                <a:latin typeface="Times" pitchFamily="18" charset="0"/>
                <a:cs typeface="Times" pitchFamily="18" charset="0"/>
              </a:rPr>
              <a:t>Henry Goldstein (Gallant) and Ruth </a:t>
            </a:r>
            <a:r>
              <a:rPr lang="en-US" sz="1000" dirty="0" err="1" smtClean="0">
                <a:latin typeface="Times" pitchFamily="18" charset="0"/>
                <a:cs typeface="Times" pitchFamily="18" charset="0"/>
              </a:rPr>
              <a:t>Karliner</a:t>
            </a:r>
            <a:r>
              <a:rPr lang="en-US" sz="1000" dirty="0" smtClean="0">
                <a:latin typeface="Times" pitchFamily="18" charset="0"/>
                <a:cs typeface="Times" pitchFamily="18" charset="0"/>
              </a:rPr>
              <a:t> on the deck of the </a:t>
            </a:r>
            <a:r>
              <a:rPr lang="en-US" sz="1000" i="1" dirty="0" smtClean="0">
                <a:latin typeface="Times" pitchFamily="18" charset="0"/>
                <a:cs typeface="Times" pitchFamily="18" charset="0"/>
              </a:rPr>
              <a:t>St. Louis.</a:t>
            </a:r>
            <a:endParaRPr lang="en-US" sz="1000" dirty="0">
              <a:latin typeface="Times" pitchFamily="18" charset="0"/>
              <a:cs typeface="Times" pitchFamily="18" charset="0"/>
            </a:endParaRPr>
          </a:p>
        </p:txBody>
      </p:sp>
      <p:pic>
        <p:nvPicPr>
          <p:cNvPr id="5122" name="Picture 2" descr="P:\PPT Posters and PDF\poster 5 left.jpg"/>
          <p:cNvPicPr>
            <a:picLocks noChangeAspect="1" noChangeArrowheads="1"/>
          </p:cNvPicPr>
          <p:nvPr/>
        </p:nvPicPr>
        <p:blipFill>
          <a:blip r:embed="rId4" cstate="print"/>
          <a:srcRect/>
          <a:stretch>
            <a:fillRect/>
          </a:stretch>
        </p:blipFill>
        <p:spPr bwMode="auto">
          <a:xfrm>
            <a:off x="932324" y="734439"/>
            <a:ext cx="2922500" cy="4144024"/>
          </a:xfrm>
          <a:prstGeom prst="rect">
            <a:avLst/>
          </a:prstGeom>
          <a:noFill/>
        </p:spPr>
      </p:pic>
      <p:pic>
        <p:nvPicPr>
          <p:cNvPr id="2050" name="Picture 2" descr="P:\PPT Posters and PDF\poster 5 right Cropped.jpg"/>
          <p:cNvPicPr>
            <a:picLocks noChangeAspect="1" noChangeArrowheads="1"/>
          </p:cNvPicPr>
          <p:nvPr/>
        </p:nvPicPr>
        <p:blipFill>
          <a:blip r:embed="rId5" cstate="print"/>
          <a:srcRect/>
          <a:stretch>
            <a:fillRect/>
          </a:stretch>
        </p:blipFill>
        <p:spPr bwMode="auto">
          <a:xfrm>
            <a:off x="3858434" y="757580"/>
            <a:ext cx="2847166" cy="4122017"/>
          </a:xfrm>
          <a:prstGeom prst="rect">
            <a:avLst/>
          </a:prstGeom>
          <a:noFill/>
        </p:spPr>
      </p:pic>
      <p:sp>
        <p:nvSpPr>
          <p:cNvPr id="9" name="TextBox 8"/>
          <p:cNvSpPr txBox="1"/>
          <p:nvPr/>
        </p:nvSpPr>
        <p:spPr>
          <a:xfrm>
            <a:off x="55085" y="54112"/>
            <a:ext cx="6544020" cy="584775"/>
          </a:xfrm>
          <a:prstGeom prst="rect">
            <a:avLst/>
          </a:prstGeom>
          <a:noFill/>
        </p:spPr>
        <p:txBody>
          <a:bodyPr wrap="square" rtlCol="0">
            <a:spAutoFit/>
          </a:bodyPr>
          <a:lstStyle/>
          <a:p>
            <a:r>
              <a:rPr lang="en-US" sz="3200" b="1" dirty="0" smtClean="0">
                <a:solidFill>
                  <a:schemeClr val="tx1">
                    <a:lumMod val="50000"/>
                  </a:schemeClr>
                </a:solidFill>
                <a:latin typeface="Arial Narrow" panose="020B0606020202030204" pitchFamily="34" charset="0"/>
              </a:rPr>
              <a:t>AMERICAN RESPONSES</a:t>
            </a:r>
            <a:endParaRPr lang="en-US" sz="3200" b="1" dirty="0">
              <a:solidFill>
                <a:schemeClr val="tx1">
                  <a:lumMod val="50000"/>
                </a:schemeClr>
              </a:solidFill>
              <a:latin typeface="Arial Narrow" panose="020B0606020202030204" pitchFamily="34" charset="0"/>
            </a:endParaRPr>
          </a:p>
        </p:txBody>
      </p:sp>
    </p:spTree>
    <p:custDataLst>
      <p:tags r:id="rId1"/>
    </p:custDataLst>
  </p:cSld>
  <p:clrMapOvr>
    <a:masterClrMapping/>
  </p:clrMapOvr>
  <p:transition spd="slow" advTm="1300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825500" y="5363229"/>
            <a:ext cx="7077075" cy="1066800"/>
          </a:xfrm>
        </p:spPr>
        <p:txBody>
          <a:bodyPr/>
          <a:lstStyle/>
          <a:p>
            <a:pPr algn="l"/>
            <a:r>
              <a:rPr lang="en-US" sz="1600" dirty="0" smtClean="0">
                <a:latin typeface="Times" pitchFamily="18" charset="0"/>
                <a:cs typeface="Times" pitchFamily="18" charset="0"/>
              </a:rPr>
              <a:t>The start of World War II in September 1939 added a new challenge for those seeking refuge. In wartime, US policies became more restrictive. In June 1941, the State Department issued a regulation forbidding the granting of a visa to anyone with relatives in Axis-occupied territories.</a:t>
            </a:r>
          </a:p>
        </p:txBody>
      </p:sp>
      <p:sp>
        <p:nvSpPr>
          <p:cNvPr id="21507" name="TextBox 6"/>
          <p:cNvSpPr txBox="1">
            <a:spLocks noChangeArrowheads="1"/>
          </p:cNvSpPr>
          <p:nvPr/>
        </p:nvSpPr>
        <p:spPr bwMode="auto">
          <a:xfrm>
            <a:off x="846138" y="4959350"/>
            <a:ext cx="7010400" cy="523220"/>
          </a:xfrm>
          <a:prstGeom prst="rect">
            <a:avLst/>
          </a:prstGeom>
          <a:noFill/>
          <a:ln w="9525">
            <a:noFill/>
            <a:miter lim="800000"/>
            <a:headEnd/>
            <a:tailEnd/>
          </a:ln>
        </p:spPr>
        <p:txBody>
          <a:bodyPr>
            <a:spAutoFit/>
          </a:bodyPr>
          <a:lstStyle/>
          <a:p>
            <a:r>
              <a:rPr lang="en-US" sz="2800" b="1" dirty="0" smtClean="0">
                <a:solidFill>
                  <a:srgbClr val="E28431"/>
                </a:solidFill>
                <a:latin typeface="Arial Narrow" pitchFamily="34" charset="0"/>
                <a:cs typeface="Times" pitchFamily="18" charset="0"/>
              </a:rPr>
              <a:t>US Policy in the 1940s</a:t>
            </a:r>
            <a:endParaRPr lang="en-US" sz="2600" b="1" dirty="0">
              <a:solidFill>
                <a:srgbClr val="E28431"/>
              </a:solidFill>
              <a:latin typeface="Arial Narrow" pitchFamily="34" charset="0"/>
              <a:cs typeface="Times" pitchFamily="18" charset="0"/>
            </a:endParaRPr>
          </a:p>
        </p:txBody>
      </p:sp>
      <p:pic>
        <p:nvPicPr>
          <p:cNvPr id="3074" name="Picture 2" descr="P:\PPT Posters and PDF\poster 6 EDIT.jpg"/>
          <p:cNvPicPr>
            <a:picLocks noChangeAspect="1" noChangeArrowheads="1"/>
          </p:cNvPicPr>
          <p:nvPr/>
        </p:nvPicPr>
        <p:blipFill>
          <a:blip r:embed="rId4" cstate="print"/>
          <a:srcRect/>
          <a:stretch>
            <a:fillRect/>
          </a:stretch>
        </p:blipFill>
        <p:spPr bwMode="auto">
          <a:xfrm>
            <a:off x="932329" y="605693"/>
            <a:ext cx="5925671" cy="4348820"/>
          </a:xfrm>
          <a:prstGeom prst="rect">
            <a:avLst/>
          </a:prstGeom>
          <a:noFill/>
        </p:spPr>
      </p:pic>
      <p:pic>
        <p:nvPicPr>
          <p:cNvPr id="2" name="Picture 2" descr="P:\PPT Posters and PDF\poster 6 Edited2.jpg"/>
          <p:cNvPicPr>
            <a:picLocks noChangeAspect="1" noChangeArrowheads="1"/>
          </p:cNvPicPr>
          <p:nvPr/>
        </p:nvPicPr>
        <p:blipFill>
          <a:blip r:embed="rId5" cstate="print"/>
          <a:srcRect/>
          <a:stretch>
            <a:fillRect/>
          </a:stretch>
        </p:blipFill>
        <p:spPr bwMode="auto">
          <a:xfrm>
            <a:off x="923365" y="600547"/>
            <a:ext cx="5943600" cy="4361978"/>
          </a:xfrm>
          <a:prstGeom prst="rect">
            <a:avLst/>
          </a:prstGeom>
          <a:noFill/>
        </p:spPr>
      </p:pic>
      <p:sp>
        <p:nvSpPr>
          <p:cNvPr id="8" name="TextBox 7"/>
          <p:cNvSpPr txBox="1"/>
          <p:nvPr/>
        </p:nvSpPr>
        <p:spPr>
          <a:xfrm>
            <a:off x="55085" y="54112"/>
            <a:ext cx="6544020" cy="584775"/>
          </a:xfrm>
          <a:prstGeom prst="rect">
            <a:avLst/>
          </a:prstGeom>
          <a:noFill/>
        </p:spPr>
        <p:txBody>
          <a:bodyPr wrap="square" rtlCol="0">
            <a:spAutoFit/>
          </a:bodyPr>
          <a:lstStyle/>
          <a:p>
            <a:r>
              <a:rPr lang="en-US" sz="3200" b="1" dirty="0" smtClean="0">
                <a:solidFill>
                  <a:schemeClr val="tx1">
                    <a:lumMod val="50000"/>
                  </a:schemeClr>
                </a:solidFill>
                <a:latin typeface="Arial Narrow" panose="020B0606020202030204" pitchFamily="34" charset="0"/>
              </a:rPr>
              <a:t>AMERICAN RESPONSES</a:t>
            </a:r>
            <a:endParaRPr lang="en-US" sz="3200" b="1" dirty="0">
              <a:solidFill>
                <a:schemeClr val="tx1">
                  <a:lumMod val="50000"/>
                </a:schemeClr>
              </a:solidFill>
              <a:latin typeface="Arial Narrow" panose="020B0606020202030204" pitchFamily="34" charset="0"/>
            </a:endParaRPr>
          </a:p>
        </p:txBody>
      </p:sp>
    </p:spTree>
    <p:custDataLst>
      <p:tags r:id="rId1"/>
    </p:custDataLst>
  </p:cSld>
  <p:clrMapOvr>
    <a:masterClrMapping/>
  </p:clrMapOvr>
  <p:transition spd="slow" advTm="13000">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825500" y="5210829"/>
            <a:ext cx="7077075" cy="1066800"/>
          </a:xfrm>
        </p:spPr>
        <p:txBody>
          <a:bodyPr/>
          <a:lstStyle/>
          <a:p>
            <a:pPr algn="l"/>
            <a:r>
              <a:rPr lang="en-US" sz="1600" dirty="0" smtClean="0">
                <a:latin typeface="Times" pitchFamily="18" charset="0"/>
                <a:cs typeface="Times" pitchFamily="18" charset="0"/>
              </a:rPr>
              <a:t>Once the United States entered the war, the State Department implemented stricter immigration policies out of fear that refugees could be blackmailed into working as enemy agents.</a:t>
            </a:r>
          </a:p>
        </p:txBody>
      </p:sp>
      <p:sp>
        <p:nvSpPr>
          <p:cNvPr id="21507" name="TextBox 6"/>
          <p:cNvSpPr txBox="1">
            <a:spLocks noChangeArrowheads="1"/>
          </p:cNvSpPr>
          <p:nvPr/>
        </p:nvSpPr>
        <p:spPr bwMode="auto">
          <a:xfrm>
            <a:off x="846138" y="4959350"/>
            <a:ext cx="7010400" cy="523220"/>
          </a:xfrm>
          <a:prstGeom prst="rect">
            <a:avLst/>
          </a:prstGeom>
          <a:noFill/>
          <a:ln w="9525">
            <a:noFill/>
            <a:miter lim="800000"/>
            <a:headEnd/>
            <a:tailEnd/>
          </a:ln>
        </p:spPr>
        <p:txBody>
          <a:bodyPr>
            <a:spAutoFit/>
          </a:bodyPr>
          <a:lstStyle/>
          <a:p>
            <a:r>
              <a:rPr lang="en-US" sz="2800" b="1" dirty="0" smtClean="0">
                <a:solidFill>
                  <a:srgbClr val="E28431"/>
                </a:solidFill>
                <a:latin typeface="Arial Narrow" pitchFamily="34" charset="0"/>
                <a:cs typeface="Times" pitchFamily="18" charset="0"/>
              </a:rPr>
              <a:t>US Policy in the 1940s</a:t>
            </a:r>
            <a:endParaRPr lang="en-US" sz="2600" b="1" dirty="0">
              <a:solidFill>
                <a:srgbClr val="E28431"/>
              </a:solidFill>
              <a:latin typeface="Arial Narrow" pitchFamily="34" charset="0"/>
              <a:cs typeface="Times" pitchFamily="18" charset="0"/>
            </a:endParaRPr>
          </a:p>
        </p:txBody>
      </p:sp>
      <p:pic>
        <p:nvPicPr>
          <p:cNvPr id="6" name="Picture 2" descr="P:\PPT Posters and PDF\poster 6 EDIT.jpg"/>
          <p:cNvPicPr>
            <a:picLocks noChangeAspect="1" noChangeArrowheads="1"/>
          </p:cNvPicPr>
          <p:nvPr/>
        </p:nvPicPr>
        <p:blipFill>
          <a:blip r:embed="rId4" cstate="print"/>
          <a:srcRect/>
          <a:stretch>
            <a:fillRect/>
          </a:stretch>
        </p:blipFill>
        <p:spPr bwMode="auto">
          <a:xfrm>
            <a:off x="932329" y="605693"/>
            <a:ext cx="5925671" cy="4348820"/>
          </a:xfrm>
          <a:prstGeom prst="rect">
            <a:avLst/>
          </a:prstGeom>
          <a:noFill/>
        </p:spPr>
      </p:pic>
      <p:pic>
        <p:nvPicPr>
          <p:cNvPr id="8" name="Picture 2" descr="P:\PPT Posters and PDF\poster 6 Edited2.jpg"/>
          <p:cNvPicPr>
            <a:picLocks noChangeAspect="1" noChangeArrowheads="1"/>
          </p:cNvPicPr>
          <p:nvPr/>
        </p:nvPicPr>
        <p:blipFill>
          <a:blip r:embed="rId5" cstate="print"/>
          <a:srcRect/>
          <a:stretch>
            <a:fillRect/>
          </a:stretch>
        </p:blipFill>
        <p:spPr bwMode="auto">
          <a:xfrm>
            <a:off x="923365" y="600547"/>
            <a:ext cx="5943600" cy="4361978"/>
          </a:xfrm>
          <a:prstGeom prst="rect">
            <a:avLst/>
          </a:prstGeom>
          <a:noFill/>
        </p:spPr>
      </p:pic>
      <p:sp>
        <p:nvSpPr>
          <p:cNvPr id="9" name="TextBox 8"/>
          <p:cNvSpPr txBox="1"/>
          <p:nvPr/>
        </p:nvSpPr>
        <p:spPr>
          <a:xfrm>
            <a:off x="55085" y="54112"/>
            <a:ext cx="6544020" cy="584775"/>
          </a:xfrm>
          <a:prstGeom prst="rect">
            <a:avLst/>
          </a:prstGeom>
          <a:noFill/>
        </p:spPr>
        <p:txBody>
          <a:bodyPr wrap="square" rtlCol="0">
            <a:spAutoFit/>
          </a:bodyPr>
          <a:lstStyle/>
          <a:p>
            <a:r>
              <a:rPr lang="en-US" sz="3200" b="1" dirty="0" smtClean="0">
                <a:solidFill>
                  <a:schemeClr val="tx1">
                    <a:lumMod val="50000"/>
                  </a:schemeClr>
                </a:solidFill>
                <a:latin typeface="Arial Narrow" panose="020B0606020202030204" pitchFamily="34" charset="0"/>
              </a:rPr>
              <a:t>AMERICAN RESPONSES</a:t>
            </a:r>
            <a:endParaRPr lang="en-US" sz="3200" b="1" dirty="0">
              <a:solidFill>
                <a:schemeClr val="tx1">
                  <a:lumMod val="50000"/>
                </a:schemeClr>
              </a:solidFill>
              <a:latin typeface="Arial Narrow" panose="020B0606020202030204" pitchFamily="34" charset="0"/>
            </a:endParaRPr>
          </a:p>
        </p:txBody>
      </p:sp>
    </p:spTree>
    <p:custDataLst>
      <p:tags r:id="rId1"/>
    </p:custDataLst>
  </p:cSld>
  <p:clrMapOvr>
    <a:masterClrMapping/>
  </p:clrMapOvr>
  <p:transition spd="slow" advTm="12000">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825500" y="5363229"/>
            <a:ext cx="7077075" cy="1066800"/>
          </a:xfrm>
        </p:spPr>
        <p:txBody>
          <a:bodyPr/>
          <a:lstStyle/>
          <a:p>
            <a:pPr algn="l"/>
            <a:r>
              <a:rPr lang="en-US" sz="1600" dirty="0" smtClean="0">
                <a:latin typeface="Times" pitchFamily="18" charset="0"/>
                <a:cs typeface="Times" pitchFamily="18" charset="0"/>
              </a:rPr>
              <a:t>In August 1942, the State Department received a copy of a cable sent by the World Jewish Congress’s </a:t>
            </a:r>
            <a:r>
              <a:rPr lang="en-US" sz="1600" dirty="0" err="1" smtClean="0">
                <a:latin typeface="Times" pitchFamily="18" charset="0"/>
                <a:cs typeface="Times" pitchFamily="18" charset="0"/>
              </a:rPr>
              <a:t>Gerhart</a:t>
            </a:r>
            <a:r>
              <a:rPr lang="en-US" sz="1600" dirty="0" smtClean="0">
                <a:latin typeface="Times" pitchFamily="18" charset="0"/>
                <a:cs typeface="Times" pitchFamily="18" charset="0"/>
              </a:rPr>
              <a:t> </a:t>
            </a:r>
            <a:r>
              <a:rPr lang="en-US" sz="1600" dirty="0" err="1" smtClean="0">
                <a:latin typeface="Times" pitchFamily="18" charset="0"/>
                <a:cs typeface="Times" pitchFamily="18" charset="0"/>
              </a:rPr>
              <a:t>Riegner</a:t>
            </a:r>
            <a:r>
              <a:rPr lang="en-US" sz="1600" dirty="0" smtClean="0">
                <a:latin typeface="Times" pitchFamily="18" charset="0"/>
                <a:cs typeface="Times" pitchFamily="18" charset="0"/>
              </a:rPr>
              <a:t> stating that the Nazis were implementing a policy to annihilate the Jews of Europe. Afraid the cable was “war rumor,” department officials withheld its release.</a:t>
            </a:r>
          </a:p>
        </p:txBody>
      </p:sp>
      <p:sp>
        <p:nvSpPr>
          <p:cNvPr id="21507" name="TextBox 6"/>
          <p:cNvSpPr txBox="1">
            <a:spLocks noChangeArrowheads="1"/>
          </p:cNvSpPr>
          <p:nvPr/>
        </p:nvSpPr>
        <p:spPr bwMode="auto">
          <a:xfrm>
            <a:off x="846138" y="4959350"/>
            <a:ext cx="7010400" cy="523220"/>
          </a:xfrm>
          <a:prstGeom prst="rect">
            <a:avLst/>
          </a:prstGeom>
          <a:noFill/>
          <a:ln w="9525">
            <a:noFill/>
            <a:miter lim="800000"/>
            <a:headEnd/>
            <a:tailEnd/>
          </a:ln>
        </p:spPr>
        <p:txBody>
          <a:bodyPr>
            <a:spAutoFit/>
          </a:bodyPr>
          <a:lstStyle/>
          <a:p>
            <a:r>
              <a:rPr lang="en-US" sz="2800" b="1" dirty="0" smtClean="0">
                <a:solidFill>
                  <a:srgbClr val="E28431"/>
                </a:solidFill>
                <a:latin typeface="Arial Narrow" pitchFamily="34" charset="0"/>
              </a:rPr>
              <a:t>News of Nazi Annihilation Policy</a:t>
            </a:r>
            <a:endParaRPr lang="en-US" sz="2600" b="1" dirty="0">
              <a:solidFill>
                <a:srgbClr val="E28431"/>
              </a:solidFill>
              <a:latin typeface="Arial Narrow" pitchFamily="34" charset="0"/>
              <a:cs typeface="Times" pitchFamily="18" charset="0"/>
            </a:endParaRPr>
          </a:p>
        </p:txBody>
      </p:sp>
      <p:pic>
        <p:nvPicPr>
          <p:cNvPr id="7170" name="Picture 2" descr="P:\PPT Posters and PDF\poster 7.jpg"/>
          <p:cNvPicPr>
            <a:picLocks noChangeAspect="1" noChangeArrowheads="1"/>
          </p:cNvPicPr>
          <p:nvPr/>
        </p:nvPicPr>
        <p:blipFill>
          <a:blip r:embed="rId4" cstate="print"/>
          <a:srcRect/>
          <a:stretch>
            <a:fillRect/>
          </a:stretch>
        </p:blipFill>
        <p:spPr bwMode="auto">
          <a:xfrm>
            <a:off x="941263" y="625155"/>
            <a:ext cx="5028639" cy="4079037"/>
          </a:xfrm>
          <a:prstGeom prst="rect">
            <a:avLst/>
          </a:prstGeom>
          <a:noFill/>
        </p:spPr>
      </p:pic>
      <p:sp>
        <p:nvSpPr>
          <p:cNvPr id="11" name="Rectangle 10"/>
          <p:cNvSpPr/>
          <p:nvPr/>
        </p:nvSpPr>
        <p:spPr>
          <a:xfrm>
            <a:off x="869577" y="4657637"/>
            <a:ext cx="5109882" cy="400110"/>
          </a:xfrm>
          <a:prstGeom prst="rect">
            <a:avLst/>
          </a:prstGeom>
        </p:spPr>
        <p:txBody>
          <a:bodyPr wrap="square">
            <a:spAutoFit/>
          </a:bodyPr>
          <a:lstStyle/>
          <a:p>
            <a:r>
              <a:rPr lang="en-US" sz="1000" spc="50" dirty="0" smtClean="0">
                <a:latin typeface="Times" pitchFamily="18" charset="0"/>
                <a:cs typeface="Times" pitchFamily="18" charset="0"/>
              </a:rPr>
              <a:t>First page of a two-paged cable from </a:t>
            </a:r>
            <a:r>
              <a:rPr lang="en-US" sz="1000" spc="50" dirty="0" err="1" smtClean="0">
                <a:latin typeface="Times" pitchFamily="18" charset="0"/>
                <a:cs typeface="Times" pitchFamily="18" charset="0"/>
              </a:rPr>
              <a:t>Gerhart</a:t>
            </a:r>
            <a:r>
              <a:rPr lang="en-US" sz="1000" spc="50" dirty="0" smtClean="0">
                <a:latin typeface="Times" pitchFamily="18" charset="0"/>
                <a:cs typeface="Times" pitchFamily="18" charset="0"/>
              </a:rPr>
              <a:t> </a:t>
            </a:r>
            <a:r>
              <a:rPr lang="en-US" sz="1000" spc="50" dirty="0" err="1" smtClean="0">
                <a:latin typeface="Times" pitchFamily="18" charset="0"/>
                <a:cs typeface="Times" pitchFamily="18" charset="0"/>
              </a:rPr>
              <a:t>Riegner</a:t>
            </a:r>
            <a:r>
              <a:rPr lang="en-US" sz="1000" spc="50" dirty="0" smtClean="0">
                <a:latin typeface="Times" pitchFamily="18" charset="0"/>
                <a:cs typeface="Times" pitchFamily="18" charset="0"/>
              </a:rPr>
              <a:t> to Rabbi Stephen Wise reporting on the existence of a Nazi plan to exterminate European Jewry.</a:t>
            </a:r>
            <a:endParaRPr lang="en-US" sz="1000" spc="50" dirty="0">
              <a:latin typeface="Times" pitchFamily="18" charset="0"/>
              <a:cs typeface="Times" pitchFamily="18" charset="0"/>
            </a:endParaRPr>
          </a:p>
        </p:txBody>
      </p:sp>
      <p:pic>
        <p:nvPicPr>
          <p:cNvPr id="5122" name="Picture 2" descr="P:\PPT Posters and PDF\poster 7 Cropped.jpg"/>
          <p:cNvPicPr>
            <a:picLocks noChangeAspect="1" noChangeArrowheads="1"/>
          </p:cNvPicPr>
          <p:nvPr/>
        </p:nvPicPr>
        <p:blipFill>
          <a:blip r:embed="rId5" cstate="print"/>
          <a:srcRect/>
          <a:stretch>
            <a:fillRect/>
          </a:stretch>
        </p:blipFill>
        <p:spPr bwMode="auto">
          <a:xfrm>
            <a:off x="942041" y="599153"/>
            <a:ext cx="5763559" cy="4118432"/>
          </a:xfrm>
          <a:prstGeom prst="rect">
            <a:avLst/>
          </a:prstGeom>
          <a:noFill/>
        </p:spPr>
      </p:pic>
      <p:sp>
        <p:nvSpPr>
          <p:cNvPr id="8" name="TextBox 7"/>
          <p:cNvSpPr txBox="1"/>
          <p:nvPr/>
        </p:nvSpPr>
        <p:spPr>
          <a:xfrm>
            <a:off x="55085" y="54112"/>
            <a:ext cx="6544020" cy="584775"/>
          </a:xfrm>
          <a:prstGeom prst="rect">
            <a:avLst/>
          </a:prstGeom>
          <a:noFill/>
        </p:spPr>
        <p:txBody>
          <a:bodyPr wrap="square" rtlCol="0">
            <a:spAutoFit/>
          </a:bodyPr>
          <a:lstStyle/>
          <a:p>
            <a:r>
              <a:rPr lang="en-US" sz="3200" b="1" dirty="0" smtClean="0">
                <a:solidFill>
                  <a:schemeClr val="tx1">
                    <a:lumMod val="50000"/>
                  </a:schemeClr>
                </a:solidFill>
                <a:latin typeface="Arial Narrow" panose="020B0606020202030204" pitchFamily="34" charset="0"/>
              </a:rPr>
              <a:t>AMERICAN RESPONSES</a:t>
            </a:r>
            <a:endParaRPr lang="en-US" sz="3200" b="1" dirty="0">
              <a:solidFill>
                <a:schemeClr val="tx1">
                  <a:lumMod val="50000"/>
                </a:schemeClr>
              </a:solidFill>
              <a:latin typeface="Arial Narrow" panose="020B0606020202030204" pitchFamily="34" charset="0"/>
            </a:endParaRPr>
          </a:p>
        </p:txBody>
      </p:sp>
    </p:spTree>
    <p:custDataLst>
      <p:tags r:id="rId1"/>
    </p:custDataLst>
  </p:cSld>
  <p:clrMapOvr>
    <a:masterClrMapping/>
  </p:clrMapOvr>
  <p:transition spd="slow" advTm="14000">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807571" y="5363229"/>
            <a:ext cx="7077075" cy="1066800"/>
          </a:xfrm>
        </p:spPr>
        <p:txBody>
          <a:bodyPr/>
          <a:lstStyle/>
          <a:p>
            <a:pPr algn="l"/>
            <a:r>
              <a:rPr lang="en-US" sz="1600" dirty="0" smtClean="0">
                <a:latin typeface="Times" pitchFamily="18" charset="0"/>
                <a:cs typeface="Times" pitchFamily="18" charset="0"/>
              </a:rPr>
              <a:t>Only in November 1942 did the State Department finally confirm its accuracy and allow the Nazi policy of mass murder to be publicized. Most Americans accepted the official US policy that only the defeat of Germany could stop the murder of Europe’s Jews.</a:t>
            </a:r>
          </a:p>
        </p:txBody>
      </p:sp>
      <p:sp>
        <p:nvSpPr>
          <p:cNvPr id="21507" name="TextBox 6"/>
          <p:cNvSpPr txBox="1">
            <a:spLocks noChangeArrowheads="1"/>
          </p:cNvSpPr>
          <p:nvPr/>
        </p:nvSpPr>
        <p:spPr bwMode="auto">
          <a:xfrm>
            <a:off x="846138" y="4959350"/>
            <a:ext cx="7010400" cy="523220"/>
          </a:xfrm>
          <a:prstGeom prst="rect">
            <a:avLst/>
          </a:prstGeom>
          <a:noFill/>
          <a:ln w="9525">
            <a:noFill/>
            <a:miter lim="800000"/>
            <a:headEnd/>
            <a:tailEnd/>
          </a:ln>
        </p:spPr>
        <p:txBody>
          <a:bodyPr>
            <a:spAutoFit/>
          </a:bodyPr>
          <a:lstStyle/>
          <a:p>
            <a:r>
              <a:rPr lang="en-US" sz="2800" b="1" dirty="0" smtClean="0">
                <a:solidFill>
                  <a:srgbClr val="E28431"/>
                </a:solidFill>
                <a:latin typeface="Arial Narrow" pitchFamily="34" charset="0"/>
              </a:rPr>
              <a:t>News of Nazi Annihilation Policy</a:t>
            </a:r>
            <a:endParaRPr lang="en-US" sz="2600" b="1" dirty="0">
              <a:solidFill>
                <a:srgbClr val="E28431"/>
              </a:solidFill>
              <a:latin typeface="Arial Narrow" pitchFamily="34" charset="0"/>
              <a:cs typeface="Times" pitchFamily="18" charset="0"/>
            </a:endParaRPr>
          </a:p>
        </p:txBody>
      </p:sp>
      <p:pic>
        <p:nvPicPr>
          <p:cNvPr id="7170" name="Picture 2" descr="P:\PPT Posters and PDF\poster 7.jpg"/>
          <p:cNvPicPr>
            <a:picLocks noChangeAspect="1" noChangeArrowheads="1"/>
          </p:cNvPicPr>
          <p:nvPr/>
        </p:nvPicPr>
        <p:blipFill>
          <a:blip r:embed="rId4" cstate="print"/>
          <a:srcRect/>
          <a:stretch>
            <a:fillRect/>
          </a:stretch>
        </p:blipFill>
        <p:spPr bwMode="auto">
          <a:xfrm>
            <a:off x="941263" y="625155"/>
            <a:ext cx="5028639" cy="4079037"/>
          </a:xfrm>
          <a:prstGeom prst="rect">
            <a:avLst/>
          </a:prstGeom>
          <a:noFill/>
        </p:spPr>
      </p:pic>
      <p:sp>
        <p:nvSpPr>
          <p:cNvPr id="11" name="Rectangle 10"/>
          <p:cNvSpPr/>
          <p:nvPr/>
        </p:nvSpPr>
        <p:spPr>
          <a:xfrm>
            <a:off x="869576" y="4657637"/>
            <a:ext cx="5136777" cy="400110"/>
          </a:xfrm>
          <a:prstGeom prst="rect">
            <a:avLst/>
          </a:prstGeom>
        </p:spPr>
        <p:txBody>
          <a:bodyPr wrap="square">
            <a:spAutoFit/>
          </a:bodyPr>
          <a:lstStyle/>
          <a:p>
            <a:r>
              <a:rPr lang="en-US" sz="1000" spc="50" dirty="0" smtClean="0">
                <a:latin typeface="Times" pitchFamily="18" charset="0"/>
                <a:cs typeface="Times" pitchFamily="18" charset="0"/>
              </a:rPr>
              <a:t>First page of a two-paged cable from </a:t>
            </a:r>
            <a:r>
              <a:rPr lang="en-US" sz="1000" spc="50" dirty="0" err="1" smtClean="0">
                <a:latin typeface="Times" pitchFamily="18" charset="0"/>
                <a:cs typeface="Times" pitchFamily="18" charset="0"/>
              </a:rPr>
              <a:t>Gerhart</a:t>
            </a:r>
            <a:r>
              <a:rPr lang="en-US" sz="1000" spc="50" dirty="0" smtClean="0">
                <a:latin typeface="Times" pitchFamily="18" charset="0"/>
                <a:cs typeface="Times" pitchFamily="18" charset="0"/>
              </a:rPr>
              <a:t> </a:t>
            </a:r>
            <a:r>
              <a:rPr lang="en-US" sz="1000" spc="50" dirty="0" err="1" smtClean="0">
                <a:latin typeface="Times" pitchFamily="18" charset="0"/>
                <a:cs typeface="Times" pitchFamily="18" charset="0"/>
              </a:rPr>
              <a:t>Riegner</a:t>
            </a:r>
            <a:r>
              <a:rPr lang="en-US" sz="1000" spc="50" dirty="0" smtClean="0">
                <a:latin typeface="Times" pitchFamily="18" charset="0"/>
                <a:cs typeface="Times" pitchFamily="18" charset="0"/>
              </a:rPr>
              <a:t> to Rabbi Stephen Wise reporting on the existence of a Nazi plan to exterminate European Jewry.</a:t>
            </a:r>
            <a:endParaRPr lang="en-US" sz="1000" spc="50" dirty="0">
              <a:latin typeface="Times" pitchFamily="18" charset="0"/>
              <a:cs typeface="Times" pitchFamily="18" charset="0"/>
            </a:endParaRPr>
          </a:p>
        </p:txBody>
      </p:sp>
      <p:pic>
        <p:nvPicPr>
          <p:cNvPr id="8" name="Picture 2" descr="P:\PPT Posters and PDF\poster 7 Cropped.jpg"/>
          <p:cNvPicPr>
            <a:picLocks noChangeAspect="1" noChangeArrowheads="1"/>
          </p:cNvPicPr>
          <p:nvPr/>
        </p:nvPicPr>
        <p:blipFill>
          <a:blip r:embed="rId5" cstate="print"/>
          <a:srcRect/>
          <a:stretch>
            <a:fillRect/>
          </a:stretch>
        </p:blipFill>
        <p:spPr bwMode="auto">
          <a:xfrm>
            <a:off x="942041" y="599153"/>
            <a:ext cx="5763559" cy="4118432"/>
          </a:xfrm>
          <a:prstGeom prst="rect">
            <a:avLst/>
          </a:prstGeom>
          <a:noFill/>
        </p:spPr>
      </p:pic>
      <p:sp>
        <p:nvSpPr>
          <p:cNvPr id="9" name="TextBox 8"/>
          <p:cNvSpPr txBox="1"/>
          <p:nvPr/>
        </p:nvSpPr>
        <p:spPr>
          <a:xfrm>
            <a:off x="55085" y="54112"/>
            <a:ext cx="6544020" cy="584775"/>
          </a:xfrm>
          <a:prstGeom prst="rect">
            <a:avLst/>
          </a:prstGeom>
          <a:noFill/>
        </p:spPr>
        <p:txBody>
          <a:bodyPr wrap="square" rtlCol="0">
            <a:spAutoFit/>
          </a:bodyPr>
          <a:lstStyle/>
          <a:p>
            <a:r>
              <a:rPr lang="en-US" sz="3200" b="1" dirty="0" smtClean="0">
                <a:solidFill>
                  <a:schemeClr val="tx1">
                    <a:lumMod val="50000"/>
                  </a:schemeClr>
                </a:solidFill>
                <a:latin typeface="Arial Narrow" panose="020B0606020202030204" pitchFamily="34" charset="0"/>
              </a:rPr>
              <a:t>AMERICAN RESPONSES</a:t>
            </a:r>
            <a:endParaRPr lang="en-US" sz="3200" b="1" dirty="0">
              <a:solidFill>
                <a:schemeClr val="tx1">
                  <a:lumMod val="50000"/>
                </a:schemeClr>
              </a:solidFill>
              <a:latin typeface="Arial Narrow" panose="020B0606020202030204" pitchFamily="34" charset="0"/>
            </a:endParaRPr>
          </a:p>
        </p:txBody>
      </p:sp>
    </p:spTree>
    <p:custDataLst>
      <p:tags r:id="rId1"/>
    </p:custDataLst>
  </p:cSld>
  <p:clrMapOvr>
    <a:masterClrMapping/>
  </p:clrMapOvr>
  <p:transition spd="slow" advTm="1400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825500" y="5461841"/>
            <a:ext cx="7077075" cy="1066800"/>
          </a:xfrm>
        </p:spPr>
        <p:txBody>
          <a:bodyPr/>
          <a:lstStyle/>
          <a:p>
            <a:pPr algn="l"/>
            <a:r>
              <a:rPr lang="en-US" sz="1600" dirty="0" smtClean="0">
                <a:latin typeface="Times" pitchFamily="18" charset="0"/>
                <a:cs typeface="Times" pitchFamily="18" charset="0"/>
              </a:rPr>
              <a:t>In 1943, US Treasury Department officials John </a:t>
            </a:r>
            <a:r>
              <a:rPr lang="en-US" sz="1600" dirty="0" err="1" smtClean="0">
                <a:latin typeface="Times" pitchFamily="18" charset="0"/>
                <a:cs typeface="Times" pitchFamily="18" charset="0"/>
              </a:rPr>
              <a:t>Pehle</a:t>
            </a:r>
            <a:r>
              <a:rPr lang="en-US" sz="1600" dirty="0" smtClean="0">
                <a:latin typeface="Times" pitchFamily="18" charset="0"/>
                <a:cs typeface="Times" pitchFamily="18" charset="0"/>
              </a:rPr>
              <a:t> and Josiah </a:t>
            </a:r>
            <a:r>
              <a:rPr lang="en-US" sz="1600" dirty="0" err="1" smtClean="0">
                <a:latin typeface="Times" pitchFamily="18" charset="0"/>
                <a:cs typeface="Times" pitchFamily="18" charset="0"/>
              </a:rPr>
              <a:t>DuBois</a:t>
            </a:r>
            <a:r>
              <a:rPr lang="en-US" sz="1600" dirty="0" smtClean="0">
                <a:latin typeface="Times" pitchFamily="18" charset="0"/>
                <a:cs typeface="Times" pitchFamily="18" charset="0"/>
              </a:rPr>
              <a:t> had become frustrated with what they saw as limited action by the State Department to rescue Jews. In a report presented to Treasury Secretary Henry Morgenthau, they asserted that unless steps were taken, “this government will have to share for all time the responsibility for this extermination.”</a:t>
            </a:r>
          </a:p>
        </p:txBody>
      </p:sp>
      <p:sp>
        <p:nvSpPr>
          <p:cNvPr id="21507" name="TextBox 6"/>
          <p:cNvSpPr txBox="1">
            <a:spLocks noChangeArrowheads="1"/>
          </p:cNvSpPr>
          <p:nvPr/>
        </p:nvSpPr>
        <p:spPr bwMode="auto">
          <a:xfrm>
            <a:off x="846138" y="4959350"/>
            <a:ext cx="7010400" cy="523220"/>
          </a:xfrm>
          <a:prstGeom prst="rect">
            <a:avLst/>
          </a:prstGeom>
          <a:noFill/>
          <a:ln w="9525">
            <a:noFill/>
            <a:miter lim="800000"/>
            <a:headEnd/>
            <a:tailEnd/>
          </a:ln>
        </p:spPr>
        <p:txBody>
          <a:bodyPr>
            <a:spAutoFit/>
          </a:bodyPr>
          <a:lstStyle/>
          <a:p>
            <a:r>
              <a:rPr lang="en-US" sz="2800" b="1" dirty="0" smtClean="0">
                <a:solidFill>
                  <a:srgbClr val="E28431"/>
                </a:solidFill>
                <a:latin typeface="Arial Narrow" pitchFamily="34" charset="0"/>
              </a:rPr>
              <a:t>Momentum for Action</a:t>
            </a:r>
            <a:endParaRPr lang="en-US" sz="2600" b="1" dirty="0">
              <a:solidFill>
                <a:srgbClr val="E28431"/>
              </a:solidFill>
              <a:latin typeface="Arial Narrow" pitchFamily="34" charset="0"/>
              <a:cs typeface="Times" pitchFamily="18" charset="0"/>
            </a:endParaRPr>
          </a:p>
        </p:txBody>
      </p:sp>
      <p:sp>
        <p:nvSpPr>
          <p:cNvPr id="11" name="Rectangle 10"/>
          <p:cNvSpPr/>
          <p:nvPr/>
        </p:nvSpPr>
        <p:spPr>
          <a:xfrm>
            <a:off x="851647" y="4845895"/>
            <a:ext cx="4572000" cy="246221"/>
          </a:xfrm>
          <a:prstGeom prst="rect">
            <a:avLst/>
          </a:prstGeom>
        </p:spPr>
        <p:txBody>
          <a:bodyPr>
            <a:spAutoFit/>
          </a:bodyPr>
          <a:lstStyle/>
          <a:p>
            <a:r>
              <a:rPr lang="en-US" sz="1000" dirty="0" smtClean="0">
                <a:latin typeface="Times" pitchFamily="18" charset="0"/>
                <a:cs typeface="Times" pitchFamily="18" charset="0"/>
              </a:rPr>
              <a:t>John </a:t>
            </a:r>
            <a:r>
              <a:rPr lang="en-US" sz="1000" dirty="0" err="1" smtClean="0">
                <a:latin typeface="Times" pitchFamily="18" charset="0"/>
                <a:cs typeface="Times" pitchFamily="18" charset="0"/>
              </a:rPr>
              <a:t>Pehle</a:t>
            </a:r>
            <a:r>
              <a:rPr lang="en-US" sz="1000" dirty="0" smtClean="0">
                <a:latin typeface="Times" pitchFamily="18" charset="0"/>
                <a:cs typeface="Times" pitchFamily="18" charset="0"/>
              </a:rPr>
              <a:t>, executive director of the War Refugee Board.</a:t>
            </a:r>
            <a:endParaRPr lang="en-US" sz="1000" dirty="0">
              <a:latin typeface="Times" pitchFamily="18" charset="0"/>
              <a:cs typeface="Times" pitchFamily="18" charset="0"/>
            </a:endParaRPr>
          </a:p>
        </p:txBody>
      </p:sp>
      <p:pic>
        <p:nvPicPr>
          <p:cNvPr id="8194" name="Picture 2" descr="P:\PPT Posters and PDF\poster 8.jpg"/>
          <p:cNvPicPr>
            <a:picLocks noChangeAspect="1" noChangeArrowheads="1"/>
          </p:cNvPicPr>
          <p:nvPr/>
        </p:nvPicPr>
        <p:blipFill>
          <a:blip r:embed="rId4" cstate="print"/>
          <a:srcRect/>
          <a:stretch>
            <a:fillRect/>
          </a:stretch>
        </p:blipFill>
        <p:spPr bwMode="auto">
          <a:xfrm>
            <a:off x="941262" y="681318"/>
            <a:ext cx="5791232" cy="4196446"/>
          </a:xfrm>
          <a:prstGeom prst="rect">
            <a:avLst/>
          </a:prstGeom>
          <a:noFill/>
        </p:spPr>
      </p:pic>
      <p:sp>
        <p:nvSpPr>
          <p:cNvPr id="8" name="TextBox 7"/>
          <p:cNvSpPr txBox="1"/>
          <p:nvPr/>
        </p:nvSpPr>
        <p:spPr>
          <a:xfrm>
            <a:off x="55085" y="54112"/>
            <a:ext cx="6544020" cy="584775"/>
          </a:xfrm>
          <a:prstGeom prst="rect">
            <a:avLst/>
          </a:prstGeom>
          <a:noFill/>
        </p:spPr>
        <p:txBody>
          <a:bodyPr wrap="square" rtlCol="0">
            <a:spAutoFit/>
          </a:bodyPr>
          <a:lstStyle/>
          <a:p>
            <a:r>
              <a:rPr lang="en-US" sz="3200" b="1" dirty="0" smtClean="0">
                <a:solidFill>
                  <a:schemeClr val="tx1">
                    <a:lumMod val="50000"/>
                  </a:schemeClr>
                </a:solidFill>
                <a:latin typeface="Arial Narrow" panose="020B0606020202030204" pitchFamily="34" charset="0"/>
              </a:rPr>
              <a:t>AMERICAN RESPONSES</a:t>
            </a:r>
            <a:endParaRPr lang="en-US" sz="3200" b="1" dirty="0">
              <a:solidFill>
                <a:schemeClr val="tx1">
                  <a:lumMod val="50000"/>
                </a:schemeClr>
              </a:solidFill>
              <a:latin typeface="Arial Narrow" panose="020B0606020202030204" pitchFamily="34" charset="0"/>
            </a:endParaRPr>
          </a:p>
        </p:txBody>
      </p:sp>
    </p:spTree>
    <p:custDataLst>
      <p:tags r:id="rId1"/>
    </p:custDataLst>
  </p:cSld>
  <p:clrMapOvr>
    <a:masterClrMapping/>
  </p:clrMapOvr>
  <p:transition spd="slow" advTm="14000">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816535" y="5219794"/>
            <a:ext cx="7077075" cy="1066800"/>
          </a:xfrm>
        </p:spPr>
        <p:txBody>
          <a:bodyPr/>
          <a:lstStyle/>
          <a:p>
            <a:pPr algn="l"/>
            <a:r>
              <a:rPr lang="en-US" sz="1600" dirty="0" smtClean="0">
                <a:latin typeface="Times" pitchFamily="18" charset="0"/>
                <a:cs typeface="Times" pitchFamily="18" charset="0"/>
              </a:rPr>
              <a:t>This effort by the Treasury staff along with public pressure helped prompt President Franklin D. Roosevelt to create the War Refugee Board in January 1944 and appoint </a:t>
            </a:r>
            <a:r>
              <a:rPr lang="en-US" sz="1600" dirty="0" err="1" smtClean="0">
                <a:latin typeface="Times" pitchFamily="18" charset="0"/>
                <a:cs typeface="Times" pitchFamily="18" charset="0"/>
              </a:rPr>
              <a:t>Pehle</a:t>
            </a:r>
            <a:r>
              <a:rPr lang="en-US" sz="1600" dirty="0" smtClean="0">
                <a:latin typeface="Times" pitchFamily="18" charset="0"/>
                <a:cs typeface="Times" pitchFamily="18" charset="0"/>
              </a:rPr>
              <a:t> to run it.</a:t>
            </a:r>
          </a:p>
        </p:txBody>
      </p:sp>
      <p:sp>
        <p:nvSpPr>
          <p:cNvPr id="21507" name="TextBox 6"/>
          <p:cNvSpPr txBox="1">
            <a:spLocks noChangeArrowheads="1"/>
          </p:cNvSpPr>
          <p:nvPr/>
        </p:nvSpPr>
        <p:spPr bwMode="auto">
          <a:xfrm>
            <a:off x="846138" y="4959350"/>
            <a:ext cx="7010400" cy="523220"/>
          </a:xfrm>
          <a:prstGeom prst="rect">
            <a:avLst/>
          </a:prstGeom>
          <a:noFill/>
          <a:ln w="9525">
            <a:noFill/>
            <a:miter lim="800000"/>
            <a:headEnd/>
            <a:tailEnd/>
          </a:ln>
        </p:spPr>
        <p:txBody>
          <a:bodyPr>
            <a:spAutoFit/>
          </a:bodyPr>
          <a:lstStyle/>
          <a:p>
            <a:r>
              <a:rPr lang="en-US" sz="2800" b="1" dirty="0" smtClean="0">
                <a:solidFill>
                  <a:srgbClr val="E28431"/>
                </a:solidFill>
                <a:latin typeface="Arial Narrow" pitchFamily="34" charset="0"/>
              </a:rPr>
              <a:t>Momentum for Action</a:t>
            </a:r>
            <a:endParaRPr lang="en-US" sz="2600" b="1" dirty="0">
              <a:solidFill>
                <a:srgbClr val="E28431"/>
              </a:solidFill>
              <a:latin typeface="Arial Narrow" pitchFamily="34" charset="0"/>
              <a:cs typeface="Times" pitchFamily="18" charset="0"/>
            </a:endParaRPr>
          </a:p>
        </p:txBody>
      </p:sp>
      <p:sp>
        <p:nvSpPr>
          <p:cNvPr id="11" name="Rectangle 10"/>
          <p:cNvSpPr/>
          <p:nvPr/>
        </p:nvSpPr>
        <p:spPr>
          <a:xfrm>
            <a:off x="851647" y="4845895"/>
            <a:ext cx="4572000" cy="246221"/>
          </a:xfrm>
          <a:prstGeom prst="rect">
            <a:avLst/>
          </a:prstGeom>
        </p:spPr>
        <p:txBody>
          <a:bodyPr>
            <a:spAutoFit/>
          </a:bodyPr>
          <a:lstStyle/>
          <a:p>
            <a:r>
              <a:rPr lang="en-US" sz="1000" dirty="0" smtClean="0">
                <a:latin typeface="Times" pitchFamily="18" charset="0"/>
                <a:cs typeface="Times" pitchFamily="18" charset="0"/>
              </a:rPr>
              <a:t>John </a:t>
            </a:r>
            <a:r>
              <a:rPr lang="en-US" sz="1000" dirty="0" err="1" smtClean="0">
                <a:latin typeface="Times" pitchFamily="18" charset="0"/>
                <a:cs typeface="Times" pitchFamily="18" charset="0"/>
              </a:rPr>
              <a:t>Pehle</a:t>
            </a:r>
            <a:r>
              <a:rPr lang="en-US" sz="1000" dirty="0" smtClean="0">
                <a:latin typeface="Times" pitchFamily="18" charset="0"/>
                <a:cs typeface="Times" pitchFamily="18" charset="0"/>
              </a:rPr>
              <a:t>, executive director of the War Refugee Board.</a:t>
            </a:r>
            <a:endParaRPr lang="en-US" sz="1000" dirty="0">
              <a:latin typeface="Times" pitchFamily="18" charset="0"/>
              <a:cs typeface="Times" pitchFamily="18" charset="0"/>
            </a:endParaRPr>
          </a:p>
        </p:txBody>
      </p:sp>
      <p:pic>
        <p:nvPicPr>
          <p:cNvPr id="8194" name="Picture 2" descr="P:\PPT Posters and PDF\poster 8.jpg"/>
          <p:cNvPicPr>
            <a:picLocks noChangeAspect="1" noChangeArrowheads="1"/>
          </p:cNvPicPr>
          <p:nvPr/>
        </p:nvPicPr>
        <p:blipFill>
          <a:blip r:embed="rId4" cstate="print"/>
          <a:srcRect/>
          <a:stretch>
            <a:fillRect/>
          </a:stretch>
        </p:blipFill>
        <p:spPr bwMode="auto">
          <a:xfrm>
            <a:off x="941262" y="681318"/>
            <a:ext cx="5791232" cy="4196446"/>
          </a:xfrm>
          <a:prstGeom prst="rect">
            <a:avLst/>
          </a:prstGeom>
          <a:noFill/>
        </p:spPr>
      </p:pic>
      <p:sp>
        <p:nvSpPr>
          <p:cNvPr id="8" name="TextBox 7"/>
          <p:cNvSpPr txBox="1"/>
          <p:nvPr/>
        </p:nvSpPr>
        <p:spPr>
          <a:xfrm>
            <a:off x="55085" y="54112"/>
            <a:ext cx="6544020" cy="584775"/>
          </a:xfrm>
          <a:prstGeom prst="rect">
            <a:avLst/>
          </a:prstGeom>
          <a:noFill/>
        </p:spPr>
        <p:txBody>
          <a:bodyPr wrap="square" rtlCol="0">
            <a:spAutoFit/>
          </a:bodyPr>
          <a:lstStyle/>
          <a:p>
            <a:r>
              <a:rPr lang="en-US" sz="3200" b="1" dirty="0" smtClean="0">
                <a:solidFill>
                  <a:schemeClr val="tx1">
                    <a:lumMod val="50000"/>
                  </a:schemeClr>
                </a:solidFill>
                <a:latin typeface="Arial Narrow" panose="020B0606020202030204" pitchFamily="34" charset="0"/>
              </a:rPr>
              <a:t>AMERICAN RESPONSES</a:t>
            </a:r>
            <a:endParaRPr lang="en-US" sz="3200" b="1" dirty="0">
              <a:solidFill>
                <a:schemeClr val="tx1">
                  <a:lumMod val="50000"/>
                </a:schemeClr>
              </a:solidFill>
              <a:latin typeface="Arial Narrow" panose="020B0606020202030204" pitchFamily="34" charset="0"/>
            </a:endParaRPr>
          </a:p>
        </p:txBody>
      </p:sp>
    </p:spTree>
    <p:custDataLst>
      <p:tags r:id="rId1"/>
    </p:custDataLst>
  </p:cSld>
  <p:clrMapOvr>
    <a:masterClrMapping/>
  </p:clrMapOvr>
  <p:transition spd="slow" advTm="1400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822992" y="5360892"/>
            <a:ext cx="5981220" cy="1050663"/>
          </a:xfrm>
        </p:spPr>
        <p:txBody>
          <a:bodyPr/>
          <a:lstStyle/>
          <a:p>
            <a:pPr algn="l"/>
            <a:r>
              <a:rPr lang="en-US" sz="1600" dirty="0" smtClean="0">
                <a:latin typeface="Times" pitchFamily="18" charset="0"/>
                <a:cs typeface="Times" pitchFamily="18" charset="0"/>
              </a:rPr>
              <a:t>As executive director of the War Refugee Board, John </a:t>
            </a:r>
            <a:r>
              <a:rPr lang="en-US" sz="1600" dirty="0" err="1" smtClean="0">
                <a:latin typeface="Times" pitchFamily="18" charset="0"/>
                <a:cs typeface="Times" pitchFamily="18" charset="0"/>
              </a:rPr>
              <a:t>Pehle</a:t>
            </a:r>
            <a:r>
              <a:rPr lang="en-US" sz="1600" dirty="0" smtClean="0">
                <a:latin typeface="Times" pitchFamily="18" charset="0"/>
                <a:cs typeface="Times" pitchFamily="18" charset="0"/>
              </a:rPr>
              <a:t> </a:t>
            </a:r>
            <a:br>
              <a:rPr lang="en-US" sz="1600" dirty="0" smtClean="0">
                <a:latin typeface="Times" pitchFamily="18" charset="0"/>
                <a:cs typeface="Times" pitchFamily="18" charset="0"/>
              </a:rPr>
            </a:br>
            <a:r>
              <a:rPr lang="en-US" sz="1600" dirty="0" smtClean="0">
                <a:latin typeface="Times" pitchFamily="18" charset="0"/>
                <a:cs typeface="Times" pitchFamily="18" charset="0"/>
              </a:rPr>
              <a:t>used his position of leadership to leverage numerous means </a:t>
            </a:r>
            <a:br>
              <a:rPr lang="en-US" sz="1600" dirty="0" smtClean="0">
                <a:latin typeface="Times" pitchFamily="18" charset="0"/>
                <a:cs typeface="Times" pitchFamily="18" charset="0"/>
              </a:rPr>
            </a:br>
            <a:r>
              <a:rPr lang="en-US" sz="1600" dirty="0" smtClean="0">
                <a:latin typeface="Times" pitchFamily="18" charset="0"/>
                <a:cs typeface="Times" pitchFamily="18" charset="0"/>
              </a:rPr>
              <a:t>to rescue endangered Jews. </a:t>
            </a:r>
          </a:p>
        </p:txBody>
      </p:sp>
      <p:sp>
        <p:nvSpPr>
          <p:cNvPr id="21507" name="TextBox 6"/>
          <p:cNvSpPr txBox="1">
            <a:spLocks noChangeArrowheads="1"/>
          </p:cNvSpPr>
          <p:nvPr/>
        </p:nvSpPr>
        <p:spPr bwMode="auto">
          <a:xfrm>
            <a:off x="826595" y="5044694"/>
            <a:ext cx="7010400" cy="523220"/>
          </a:xfrm>
          <a:prstGeom prst="rect">
            <a:avLst/>
          </a:prstGeom>
          <a:noFill/>
          <a:ln w="9525">
            <a:noFill/>
            <a:miter lim="800000"/>
            <a:headEnd/>
            <a:tailEnd/>
          </a:ln>
        </p:spPr>
        <p:txBody>
          <a:bodyPr>
            <a:spAutoFit/>
          </a:bodyPr>
          <a:lstStyle/>
          <a:p>
            <a:r>
              <a:rPr lang="en-US" sz="2800" b="1" dirty="0" smtClean="0">
                <a:solidFill>
                  <a:srgbClr val="E28431"/>
                </a:solidFill>
                <a:latin typeface="Arial Narrow" pitchFamily="34" charset="0"/>
              </a:rPr>
              <a:t>War Refugee Board Created</a:t>
            </a:r>
            <a:endParaRPr lang="en-US" sz="2600" b="1" dirty="0">
              <a:solidFill>
                <a:srgbClr val="E28431"/>
              </a:solidFill>
              <a:latin typeface="Arial Narrow" pitchFamily="34" charset="0"/>
              <a:cs typeface="Times" pitchFamily="18" charset="0"/>
            </a:endParaRPr>
          </a:p>
        </p:txBody>
      </p:sp>
      <p:sp>
        <p:nvSpPr>
          <p:cNvPr id="11" name="Rectangle 10"/>
          <p:cNvSpPr/>
          <p:nvPr/>
        </p:nvSpPr>
        <p:spPr>
          <a:xfrm>
            <a:off x="860612" y="4926577"/>
            <a:ext cx="5503612" cy="246221"/>
          </a:xfrm>
          <a:prstGeom prst="rect">
            <a:avLst/>
          </a:prstGeom>
        </p:spPr>
        <p:txBody>
          <a:bodyPr wrap="square">
            <a:spAutoFit/>
          </a:bodyPr>
          <a:lstStyle/>
          <a:p>
            <a:r>
              <a:rPr lang="en-US" sz="1000" dirty="0" smtClean="0">
                <a:latin typeface="Times" pitchFamily="18" charset="0"/>
                <a:cs typeface="Times" pitchFamily="18" charset="0"/>
              </a:rPr>
              <a:t>Newly arrived refugees receive food and drink at a picnic at Fort Ontario in Oswego, New York.</a:t>
            </a:r>
            <a:endParaRPr lang="en-US" sz="1000" dirty="0">
              <a:latin typeface="Times" pitchFamily="18" charset="0"/>
              <a:cs typeface="Times" pitchFamily="18" charset="0"/>
            </a:endParaRPr>
          </a:p>
        </p:txBody>
      </p:sp>
      <p:pic>
        <p:nvPicPr>
          <p:cNvPr id="8" name="Picture 2" descr="P:\PPT Posters and PDF\poster 9 Crop2.jpg"/>
          <p:cNvPicPr>
            <a:picLocks noChangeAspect="1" noChangeArrowheads="1"/>
          </p:cNvPicPr>
          <p:nvPr/>
        </p:nvPicPr>
        <p:blipFill>
          <a:blip r:embed="rId4" cstate="print"/>
          <a:srcRect/>
          <a:stretch>
            <a:fillRect/>
          </a:stretch>
        </p:blipFill>
        <p:spPr bwMode="auto">
          <a:xfrm>
            <a:off x="890961" y="600635"/>
            <a:ext cx="5604346" cy="4371423"/>
          </a:xfrm>
          <a:prstGeom prst="rect">
            <a:avLst/>
          </a:prstGeom>
          <a:noFill/>
        </p:spPr>
      </p:pic>
      <p:sp>
        <p:nvSpPr>
          <p:cNvPr id="9" name="TextBox 8"/>
          <p:cNvSpPr txBox="1"/>
          <p:nvPr/>
        </p:nvSpPr>
        <p:spPr>
          <a:xfrm>
            <a:off x="55085" y="54112"/>
            <a:ext cx="6544020" cy="584775"/>
          </a:xfrm>
          <a:prstGeom prst="rect">
            <a:avLst/>
          </a:prstGeom>
          <a:noFill/>
        </p:spPr>
        <p:txBody>
          <a:bodyPr wrap="square" rtlCol="0">
            <a:spAutoFit/>
          </a:bodyPr>
          <a:lstStyle/>
          <a:p>
            <a:r>
              <a:rPr lang="en-US" sz="3200" b="1" dirty="0" smtClean="0">
                <a:solidFill>
                  <a:schemeClr val="tx1">
                    <a:lumMod val="50000"/>
                  </a:schemeClr>
                </a:solidFill>
                <a:latin typeface="Arial Narrow" panose="020B0606020202030204" pitchFamily="34" charset="0"/>
              </a:rPr>
              <a:t>AMERICAN RESPONSES</a:t>
            </a:r>
            <a:endParaRPr lang="en-US" sz="3200" b="1" dirty="0">
              <a:solidFill>
                <a:schemeClr val="tx1">
                  <a:lumMod val="50000"/>
                </a:schemeClr>
              </a:solidFill>
              <a:latin typeface="Arial Narrow" panose="020B0606020202030204" pitchFamily="34" charset="0"/>
            </a:endParaRPr>
          </a:p>
        </p:txBody>
      </p:sp>
    </p:spTree>
    <p:custDataLst>
      <p:tags r:id="rId1"/>
    </p:custDataLst>
  </p:cSld>
  <p:clrMapOvr>
    <a:masterClrMapping/>
  </p:clrMapOvr>
  <p:transition spd="slow" advTm="1200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USHMM_Gray.png"/>
          <p:cNvPicPr>
            <a:picLocks noChangeAspect="1"/>
          </p:cNvPicPr>
          <p:nvPr/>
        </p:nvPicPr>
        <p:blipFill>
          <a:blip r:embed="rId4" cstate="print"/>
          <a:srcRect/>
          <a:stretch>
            <a:fillRect/>
          </a:stretch>
        </p:blipFill>
        <p:spPr bwMode="auto">
          <a:xfrm>
            <a:off x="1981200" y="2057400"/>
            <a:ext cx="5181600" cy="2449513"/>
          </a:xfrm>
          <a:prstGeom prst="rect">
            <a:avLst/>
          </a:prstGeom>
          <a:noFill/>
          <a:ln w="9525">
            <a:noFill/>
            <a:miter lim="800000"/>
            <a:headEnd/>
            <a:tailEnd/>
          </a:ln>
        </p:spPr>
      </p:pic>
    </p:spTree>
    <p:custDataLst>
      <p:tags r:id="rId1"/>
    </p:custDataLst>
  </p:cSld>
  <p:clrMapOvr>
    <a:masterClrMapping/>
  </p:clrMapOvr>
  <p:transition spd="slow" advTm="5000">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814028" y="5504329"/>
            <a:ext cx="6357738" cy="1050663"/>
          </a:xfrm>
        </p:spPr>
        <p:txBody>
          <a:bodyPr/>
          <a:lstStyle/>
          <a:p>
            <a:pPr algn="l"/>
            <a:r>
              <a:rPr lang="en-US" sz="1600" dirty="0" smtClean="0">
                <a:latin typeface="Times" pitchFamily="18" charset="0"/>
                <a:cs typeface="Times" pitchFamily="18" charset="0"/>
              </a:rPr>
              <a:t>The board led efforts to get neutral countries to accept refugees; it funded boats to ferry refugees out of Romania; and it established a temporary refuge for some Jews at Fort Ontario in Oswego, New York. The board also financed Swedish diplomat </a:t>
            </a:r>
            <a:r>
              <a:rPr lang="en-US" sz="1600" dirty="0" err="1" smtClean="0">
                <a:latin typeface="Times" pitchFamily="18" charset="0"/>
                <a:cs typeface="Times" pitchFamily="18" charset="0"/>
              </a:rPr>
              <a:t>Raoul</a:t>
            </a:r>
            <a:r>
              <a:rPr lang="en-US" sz="1600" dirty="0" smtClean="0">
                <a:latin typeface="Times" pitchFamily="18" charset="0"/>
                <a:cs typeface="Times" pitchFamily="18" charset="0"/>
              </a:rPr>
              <a:t> Wallenberg’s rescue efforts in Hungary.</a:t>
            </a:r>
          </a:p>
        </p:txBody>
      </p:sp>
      <p:sp>
        <p:nvSpPr>
          <p:cNvPr id="21507" name="TextBox 6"/>
          <p:cNvSpPr txBox="1">
            <a:spLocks noChangeArrowheads="1"/>
          </p:cNvSpPr>
          <p:nvPr/>
        </p:nvSpPr>
        <p:spPr bwMode="auto">
          <a:xfrm>
            <a:off x="826595" y="5044694"/>
            <a:ext cx="7010400" cy="523220"/>
          </a:xfrm>
          <a:prstGeom prst="rect">
            <a:avLst/>
          </a:prstGeom>
          <a:noFill/>
          <a:ln w="9525">
            <a:noFill/>
            <a:miter lim="800000"/>
            <a:headEnd/>
            <a:tailEnd/>
          </a:ln>
        </p:spPr>
        <p:txBody>
          <a:bodyPr>
            <a:spAutoFit/>
          </a:bodyPr>
          <a:lstStyle/>
          <a:p>
            <a:r>
              <a:rPr lang="en-US" sz="2800" b="1" dirty="0" smtClean="0">
                <a:solidFill>
                  <a:srgbClr val="E28431"/>
                </a:solidFill>
                <a:latin typeface="Arial Narrow" pitchFamily="34" charset="0"/>
              </a:rPr>
              <a:t>War Refugee Board Created</a:t>
            </a:r>
            <a:endParaRPr lang="en-US" sz="2600" b="1" dirty="0">
              <a:solidFill>
                <a:srgbClr val="E28431"/>
              </a:solidFill>
              <a:latin typeface="Arial Narrow" pitchFamily="34" charset="0"/>
              <a:cs typeface="Times" pitchFamily="18" charset="0"/>
            </a:endParaRPr>
          </a:p>
        </p:txBody>
      </p:sp>
      <p:sp>
        <p:nvSpPr>
          <p:cNvPr id="11" name="Rectangle 10"/>
          <p:cNvSpPr/>
          <p:nvPr/>
        </p:nvSpPr>
        <p:spPr>
          <a:xfrm>
            <a:off x="860612" y="4926577"/>
            <a:ext cx="5503612" cy="246221"/>
          </a:xfrm>
          <a:prstGeom prst="rect">
            <a:avLst/>
          </a:prstGeom>
        </p:spPr>
        <p:txBody>
          <a:bodyPr wrap="square">
            <a:spAutoFit/>
          </a:bodyPr>
          <a:lstStyle/>
          <a:p>
            <a:r>
              <a:rPr lang="en-US" sz="1000" dirty="0" smtClean="0">
                <a:latin typeface="Times" pitchFamily="18" charset="0"/>
                <a:cs typeface="Times" pitchFamily="18" charset="0"/>
              </a:rPr>
              <a:t>Newly arrived refugees receive food and drink at a picnic at Fort Ontario in Oswego, New York.</a:t>
            </a:r>
            <a:endParaRPr lang="en-US" sz="1000" dirty="0">
              <a:latin typeface="Times" pitchFamily="18" charset="0"/>
              <a:cs typeface="Times" pitchFamily="18" charset="0"/>
            </a:endParaRPr>
          </a:p>
        </p:txBody>
      </p:sp>
      <p:pic>
        <p:nvPicPr>
          <p:cNvPr id="8" name="Picture 2" descr="P:\PPT Posters and PDF\poster 9 Crop2.jpg"/>
          <p:cNvPicPr>
            <a:picLocks noChangeAspect="1" noChangeArrowheads="1"/>
          </p:cNvPicPr>
          <p:nvPr/>
        </p:nvPicPr>
        <p:blipFill>
          <a:blip r:embed="rId4" cstate="print"/>
          <a:srcRect/>
          <a:stretch>
            <a:fillRect/>
          </a:stretch>
        </p:blipFill>
        <p:spPr bwMode="auto">
          <a:xfrm>
            <a:off x="890961" y="600635"/>
            <a:ext cx="5604346" cy="4371423"/>
          </a:xfrm>
          <a:prstGeom prst="rect">
            <a:avLst/>
          </a:prstGeom>
          <a:noFill/>
        </p:spPr>
      </p:pic>
      <p:sp>
        <p:nvSpPr>
          <p:cNvPr id="9" name="TextBox 8"/>
          <p:cNvSpPr txBox="1"/>
          <p:nvPr/>
        </p:nvSpPr>
        <p:spPr>
          <a:xfrm>
            <a:off x="55085" y="54112"/>
            <a:ext cx="6544020" cy="584775"/>
          </a:xfrm>
          <a:prstGeom prst="rect">
            <a:avLst/>
          </a:prstGeom>
          <a:noFill/>
        </p:spPr>
        <p:txBody>
          <a:bodyPr wrap="square" rtlCol="0">
            <a:spAutoFit/>
          </a:bodyPr>
          <a:lstStyle/>
          <a:p>
            <a:r>
              <a:rPr lang="en-US" sz="3200" b="1" dirty="0" smtClean="0">
                <a:solidFill>
                  <a:schemeClr val="tx1">
                    <a:lumMod val="50000"/>
                  </a:schemeClr>
                </a:solidFill>
                <a:latin typeface="Arial Narrow" panose="020B0606020202030204" pitchFamily="34" charset="0"/>
              </a:rPr>
              <a:t>AMERICAN RESPONSES</a:t>
            </a:r>
            <a:endParaRPr lang="en-US" sz="3200" b="1" dirty="0">
              <a:solidFill>
                <a:schemeClr val="tx1">
                  <a:lumMod val="50000"/>
                </a:schemeClr>
              </a:solidFill>
              <a:latin typeface="Arial Narrow" panose="020B0606020202030204" pitchFamily="34" charset="0"/>
            </a:endParaRPr>
          </a:p>
        </p:txBody>
      </p:sp>
    </p:spTree>
    <p:custDataLst>
      <p:tags r:id="rId1"/>
    </p:custDataLst>
  </p:cSld>
  <p:clrMapOvr>
    <a:masterClrMapping/>
  </p:clrMapOvr>
  <p:transition spd="slow" advTm="1300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825500" y="5461841"/>
            <a:ext cx="7077075" cy="1066800"/>
          </a:xfrm>
        </p:spPr>
        <p:txBody>
          <a:bodyPr/>
          <a:lstStyle/>
          <a:p>
            <a:pPr algn="l"/>
            <a:r>
              <a:rPr lang="en-US" sz="1600" dirty="0" smtClean="0">
                <a:latin typeface="Times" pitchFamily="18" charset="0"/>
                <a:cs typeface="Times" pitchFamily="18" charset="0"/>
              </a:rPr>
              <a:t>In March 1944 Germany occupied Hungary.  At German request, the Hungarian authorities deported around 440,000 Jews, primarily to Auschwitz-</a:t>
            </a:r>
            <a:r>
              <a:rPr lang="en-US" sz="1600" dirty="0" err="1" smtClean="0">
                <a:latin typeface="Times" pitchFamily="18" charset="0"/>
                <a:cs typeface="Times" pitchFamily="18" charset="0"/>
              </a:rPr>
              <a:t>Birkenau</a:t>
            </a:r>
            <a:r>
              <a:rPr lang="en-US" sz="1600" dirty="0" smtClean="0">
                <a:latin typeface="Times" pitchFamily="18" charset="0"/>
                <a:cs typeface="Times" pitchFamily="18" charset="0"/>
              </a:rPr>
              <a:t>. Although the War Refugee Board is credited with saving as many as 200,000 lives, more than 800,000 Jews were murdered from the time the board was established until the end of the war.</a:t>
            </a:r>
          </a:p>
        </p:txBody>
      </p:sp>
      <p:sp>
        <p:nvSpPr>
          <p:cNvPr id="21507" name="TextBox 6"/>
          <p:cNvSpPr txBox="1">
            <a:spLocks noChangeArrowheads="1"/>
          </p:cNvSpPr>
          <p:nvPr/>
        </p:nvSpPr>
        <p:spPr bwMode="auto">
          <a:xfrm>
            <a:off x="846138" y="4959350"/>
            <a:ext cx="7010400" cy="523220"/>
          </a:xfrm>
          <a:prstGeom prst="rect">
            <a:avLst/>
          </a:prstGeom>
          <a:noFill/>
          <a:ln w="9525">
            <a:noFill/>
            <a:miter lim="800000"/>
            <a:headEnd/>
            <a:tailEnd/>
          </a:ln>
        </p:spPr>
        <p:txBody>
          <a:bodyPr>
            <a:spAutoFit/>
          </a:bodyPr>
          <a:lstStyle/>
          <a:p>
            <a:r>
              <a:rPr lang="en-US" sz="2800" b="1" dirty="0" smtClean="0">
                <a:solidFill>
                  <a:srgbClr val="E28431"/>
                </a:solidFill>
                <a:latin typeface="Arial Narrow" pitchFamily="34" charset="0"/>
              </a:rPr>
              <a:t>“Late and Little”</a:t>
            </a:r>
            <a:endParaRPr lang="en-US" sz="2600" b="1" dirty="0">
              <a:solidFill>
                <a:srgbClr val="E28431"/>
              </a:solidFill>
              <a:latin typeface="Arial Narrow" pitchFamily="34" charset="0"/>
              <a:cs typeface="Times" pitchFamily="18" charset="0"/>
            </a:endParaRPr>
          </a:p>
        </p:txBody>
      </p:sp>
      <p:sp>
        <p:nvSpPr>
          <p:cNvPr id="11" name="Rectangle 10"/>
          <p:cNvSpPr/>
          <p:nvPr/>
        </p:nvSpPr>
        <p:spPr>
          <a:xfrm>
            <a:off x="860612" y="4684530"/>
            <a:ext cx="8283388" cy="400110"/>
          </a:xfrm>
          <a:prstGeom prst="rect">
            <a:avLst/>
          </a:prstGeom>
        </p:spPr>
        <p:txBody>
          <a:bodyPr wrap="square">
            <a:spAutoFit/>
          </a:bodyPr>
          <a:lstStyle/>
          <a:p>
            <a:r>
              <a:rPr lang="en-US" sz="1000" dirty="0" smtClean="0">
                <a:latin typeface="Times" pitchFamily="18" charset="0"/>
                <a:cs typeface="Times" pitchFamily="18" charset="0"/>
              </a:rPr>
              <a:t>Jews from </a:t>
            </a:r>
            <a:r>
              <a:rPr lang="en-US" sz="1000" dirty="0" err="1" smtClean="0">
                <a:latin typeface="Times" pitchFamily="18" charset="0"/>
                <a:cs typeface="Times" pitchFamily="18" charset="0"/>
              </a:rPr>
              <a:t>Subcarpathian</a:t>
            </a:r>
            <a:r>
              <a:rPr lang="en-US" sz="1000" dirty="0" smtClean="0">
                <a:latin typeface="Times" pitchFamily="18" charset="0"/>
                <a:cs typeface="Times" pitchFamily="18" charset="0"/>
              </a:rPr>
              <a:t> </a:t>
            </a:r>
            <a:r>
              <a:rPr lang="en-US" sz="1000" dirty="0" err="1" smtClean="0">
                <a:latin typeface="Times" pitchFamily="18" charset="0"/>
                <a:cs typeface="Times" pitchFamily="18" charset="0"/>
              </a:rPr>
              <a:t>Rus</a:t>
            </a:r>
            <a:r>
              <a:rPr lang="en-US" sz="1000" dirty="0" smtClean="0">
                <a:latin typeface="Times" pitchFamily="18" charset="0"/>
                <a:cs typeface="Times" pitchFamily="18" charset="0"/>
              </a:rPr>
              <a:t>, then part of Hungary, undergo a selection on the ramp </a:t>
            </a:r>
            <a:r>
              <a:rPr lang="de-DE" sz="1000" dirty="0" smtClean="0">
                <a:latin typeface="Times" pitchFamily="18" charset="0"/>
                <a:cs typeface="Times" pitchFamily="18" charset="0"/>
              </a:rPr>
              <a:t>at </a:t>
            </a:r>
          </a:p>
          <a:p>
            <a:r>
              <a:rPr lang="de-DE" sz="1000" dirty="0" smtClean="0">
                <a:latin typeface="Times" pitchFamily="18" charset="0"/>
                <a:cs typeface="Times" pitchFamily="18" charset="0"/>
              </a:rPr>
              <a:t>Auschwitz-Birkenau. Late May 1944.</a:t>
            </a:r>
            <a:endParaRPr lang="en-US" sz="1000" dirty="0">
              <a:latin typeface="Times" pitchFamily="18" charset="0"/>
              <a:cs typeface="Times" pitchFamily="18" charset="0"/>
            </a:endParaRPr>
          </a:p>
        </p:txBody>
      </p:sp>
      <p:pic>
        <p:nvPicPr>
          <p:cNvPr id="10242" name="Picture 2" descr="P:\PPT Posters and PDF\poster 10.JPG"/>
          <p:cNvPicPr>
            <a:picLocks noChangeAspect="1" noChangeArrowheads="1"/>
          </p:cNvPicPr>
          <p:nvPr/>
        </p:nvPicPr>
        <p:blipFill>
          <a:blip r:embed="rId4" cstate="print"/>
          <a:srcRect/>
          <a:stretch>
            <a:fillRect/>
          </a:stretch>
        </p:blipFill>
        <p:spPr bwMode="auto">
          <a:xfrm>
            <a:off x="921965" y="634103"/>
            <a:ext cx="5747776" cy="4088801"/>
          </a:xfrm>
          <a:prstGeom prst="rect">
            <a:avLst/>
          </a:prstGeom>
          <a:noFill/>
        </p:spPr>
      </p:pic>
      <p:sp>
        <p:nvSpPr>
          <p:cNvPr id="8" name="TextBox 7"/>
          <p:cNvSpPr txBox="1"/>
          <p:nvPr/>
        </p:nvSpPr>
        <p:spPr>
          <a:xfrm>
            <a:off x="55085" y="54112"/>
            <a:ext cx="6544020" cy="584775"/>
          </a:xfrm>
          <a:prstGeom prst="rect">
            <a:avLst/>
          </a:prstGeom>
          <a:noFill/>
        </p:spPr>
        <p:txBody>
          <a:bodyPr wrap="square" rtlCol="0">
            <a:spAutoFit/>
          </a:bodyPr>
          <a:lstStyle/>
          <a:p>
            <a:r>
              <a:rPr lang="en-US" sz="3200" b="1" dirty="0" smtClean="0">
                <a:solidFill>
                  <a:schemeClr val="tx1">
                    <a:lumMod val="50000"/>
                  </a:schemeClr>
                </a:solidFill>
                <a:latin typeface="Arial Narrow" panose="020B0606020202030204" pitchFamily="34" charset="0"/>
              </a:rPr>
              <a:t>AMERICAN RESPONSES</a:t>
            </a:r>
            <a:endParaRPr lang="en-US" sz="3200" b="1" dirty="0">
              <a:solidFill>
                <a:schemeClr val="tx1">
                  <a:lumMod val="50000"/>
                </a:schemeClr>
              </a:solidFill>
              <a:latin typeface="Arial Narrow" panose="020B0606020202030204" pitchFamily="34" charset="0"/>
            </a:endParaRPr>
          </a:p>
        </p:txBody>
      </p:sp>
    </p:spTree>
    <p:custDataLst>
      <p:tags r:id="rId1"/>
    </p:custDataLst>
  </p:cSld>
  <p:clrMapOvr>
    <a:masterClrMapping/>
  </p:clrMapOvr>
  <p:transition spd="slow" advTm="14000">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816535" y="5094287"/>
            <a:ext cx="7077075" cy="1066800"/>
          </a:xfrm>
        </p:spPr>
        <p:txBody>
          <a:bodyPr/>
          <a:lstStyle/>
          <a:p>
            <a:pPr algn="l"/>
            <a:r>
              <a:rPr lang="en-US" sz="1600" dirty="0" smtClean="0">
                <a:latin typeface="Times" pitchFamily="18" charset="0"/>
                <a:cs typeface="Times" pitchFamily="18" charset="0"/>
              </a:rPr>
              <a:t>The majority of these Jews were from Hungary.  As John </a:t>
            </a:r>
            <a:r>
              <a:rPr lang="en-US" sz="1600" dirty="0" err="1" smtClean="0">
                <a:latin typeface="Times" pitchFamily="18" charset="0"/>
                <a:cs typeface="Times" pitchFamily="18" charset="0"/>
              </a:rPr>
              <a:t>Pehle</a:t>
            </a:r>
            <a:r>
              <a:rPr lang="en-US" sz="1600" dirty="0" smtClean="0">
                <a:latin typeface="Times" pitchFamily="18" charset="0"/>
                <a:cs typeface="Times" pitchFamily="18" charset="0"/>
              </a:rPr>
              <a:t>, the board’s executive director, later said, “What we did was...late and little.”</a:t>
            </a:r>
          </a:p>
        </p:txBody>
      </p:sp>
      <p:sp>
        <p:nvSpPr>
          <p:cNvPr id="21507" name="TextBox 6"/>
          <p:cNvSpPr txBox="1">
            <a:spLocks noChangeArrowheads="1"/>
          </p:cNvSpPr>
          <p:nvPr/>
        </p:nvSpPr>
        <p:spPr bwMode="auto">
          <a:xfrm>
            <a:off x="846138" y="4959350"/>
            <a:ext cx="7010400" cy="523220"/>
          </a:xfrm>
          <a:prstGeom prst="rect">
            <a:avLst/>
          </a:prstGeom>
          <a:noFill/>
          <a:ln w="9525">
            <a:noFill/>
            <a:miter lim="800000"/>
            <a:headEnd/>
            <a:tailEnd/>
          </a:ln>
        </p:spPr>
        <p:txBody>
          <a:bodyPr>
            <a:spAutoFit/>
          </a:bodyPr>
          <a:lstStyle/>
          <a:p>
            <a:r>
              <a:rPr lang="en-US" sz="2800" b="1" dirty="0" smtClean="0">
                <a:solidFill>
                  <a:srgbClr val="E28431"/>
                </a:solidFill>
                <a:latin typeface="Arial Narrow" pitchFamily="34" charset="0"/>
              </a:rPr>
              <a:t>“Late and Little”</a:t>
            </a:r>
            <a:endParaRPr lang="en-US" sz="2600" b="1" dirty="0">
              <a:solidFill>
                <a:srgbClr val="E28431"/>
              </a:solidFill>
              <a:latin typeface="Arial Narrow" pitchFamily="34" charset="0"/>
              <a:cs typeface="Times" pitchFamily="18" charset="0"/>
            </a:endParaRPr>
          </a:p>
        </p:txBody>
      </p:sp>
      <p:sp>
        <p:nvSpPr>
          <p:cNvPr id="11" name="Rectangle 10"/>
          <p:cNvSpPr/>
          <p:nvPr/>
        </p:nvSpPr>
        <p:spPr>
          <a:xfrm>
            <a:off x="860612" y="4684530"/>
            <a:ext cx="8283388" cy="400110"/>
          </a:xfrm>
          <a:prstGeom prst="rect">
            <a:avLst/>
          </a:prstGeom>
        </p:spPr>
        <p:txBody>
          <a:bodyPr wrap="square">
            <a:spAutoFit/>
          </a:bodyPr>
          <a:lstStyle/>
          <a:p>
            <a:r>
              <a:rPr lang="en-US" sz="1000" dirty="0" smtClean="0">
                <a:latin typeface="Times" pitchFamily="18" charset="0"/>
                <a:cs typeface="Times" pitchFamily="18" charset="0"/>
              </a:rPr>
              <a:t>Jews from </a:t>
            </a:r>
            <a:r>
              <a:rPr lang="en-US" sz="1000" dirty="0" err="1" smtClean="0">
                <a:latin typeface="Times" pitchFamily="18" charset="0"/>
                <a:cs typeface="Times" pitchFamily="18" charset="0"/>
              </a:rPr>
              <a:t>Subcarpathian</a:t>
            </a:r>
            <a:r>
              <a:rPr lang="en-US" sz="1000" dirty="0" smtClean="0">
                <a:latin typeface="Times" pitchFamily="18" charset="0"/>
                <a:cs typeface="Times" pitchFamily="18" charset="0"/>
              </a:rPr>
              <a:t> </a:t>
            </a:r>
            <a:r>
              <a:rPr lang="en-US" sz="1000" dirty="0" err="1" smtClean="0">
                <a:latin typeface="Times" pitchFamily="18" charset="0"/>
                <a:cs typeface="Times" pitchFamily="18" charset="0"/>
              </a:rPr>
              <a:t>Rus</a:t>
            </a:r>
            <a:r>
              <a:rPr lang="en-US" sz="1000" dirty="0" smtClean="0">
                <a:latin typeface="Times" pitchFamily="18" charset="0"/>
                <a:cs typeface="Times" pitchFamily="18" charset="0"/>
              </a:rPr>
              <a:t>, then part of Hungary, undergo a selection on the ramp </a:t>
            </a:r>
            <a:r>
              <a:rPr lang="de-DE" sz="1000" dirty="0" smtClean="0">
                <a:latin typeface="Times" pitchFamily="18" charset="0"/>
                <a:cs typeface="Times" pitchFamily="18" charset="0"/>
              </a:rPr>
              <a:t>at </a:t>
            </a:r>
          </a:p>
          <a:p>
            <a:r>
              <a:rPr lang="de-DE" sz="1000" dirty="0" smtClean="0">
                <a:latin typeface="Times" pitchFamily="18" charset="0"/>
                <a:cs typeface="Times" pitchFamily="18" charset="0"/>
              </a:rPr>
              <a:t>Auschwitz-Birkenau. Late May 1944.</a:t>
            </a:r>
            <a:endParaRPr lang="en-US" sz="1000" dirty="0">
              <a:latin typeface="Times" pitchFamily="18" charset="0"/>
              <a:cs typeface="Times" pitchFamily="18" charset="0"/>
            </a:endParaRPr>
          </a:p>
        </p:txBody>
      </p:sp>
      <p:pic>
        <p:nvPicPr>
          <p:cNvPr id="10242" name="Picture 2" descr="P:\PPT Posters and PDF\poster 10.JPG"/>
          <p:cNvPicPr>
            <a:picLocks noChangeAspect="1" noChangeArrowheads="1"/>
          </p:cNvPicPr>
          <p:nvPr/>
        </p:nvPicPr>
        <p:blipFill>
          <a:blip r:embed="rId4" cstate="print"/>
          <a:srcRect/>
          <a:stretch>
            <a:fillRect/>
          </a:stretch>
        </p:blipFill>
        <p:spPr bwMode="auto">
          <a:xfrm>
            <a:off x="921965" y="634103"/>
            <a:ext cx="5747776" cy="4088801"/>
          </a:xfrm>
          <a:prstGeom prst="rect">
            <a:avLst/>
          </a:prstGeom>
          <a:noFill/>
        </p:spPr>
      </p:pic>
      <p:sp>
        <p:nvSpPr>
          <p:cNvPr id="8" name="TextBox 7"/>
          <p:cNvSpPr txBox="1"/>
          <p:nvPr/>
        </p:nvSpPr>
        <p:spPr>
          <a:xfrm>
            <a:off x="55085" y="54112"/>
            <a:ext cx="6544020" cy="584775"/>
          </a:xfrm>
          <a:prstGeom prst="rect">
            <a:avLst/>
          </a:prstGeom>
          <a:noFill/>
        </p:spPr>
        <p:txBody>
          <a:bodyPr wrap="square" rtlCol="0">
            <a:spAutoFit/>
          </a:bodyPr>
          <a:lstStyle/>
          <a:p>
            <a:r>
              <a:rPr lang="en-US" sz="3200" b="1" dirty="0" smtClean="0">
                <a:solidFill>
                  <a:schemeClr val="tx1">
                    <a:lumMod val="50000"/>
                  </a:schemeClr>
                </a:solidFill>
                <a:latin typeface="Arial Narrow" panose="020B0606020202030204" pitchFamily="34" charset="0"/>
              </a:rPr>
              <a:t>AMERICAN RESPONSES</a:t>
            </a:r>
            <a:endParaRPr lang="en-US" sz="3200" b="1" dirty="0">
              <a:solidFill>
                <a:schemeClr val="tx1">
                  <a:lumMod val="50000"/>
                </a:schemeClr>
              </a:solidFill>
              <a:latin typeface="Arial Narrow" panose="020B0606020202030204" pitchFamily="34" charset="0"/>
            </a:endParaRPr>
          </a:p>
        </p:txBody>
      </p:sp>
    </p:spTree>
    <p:custDataLst>
      <p:tags r:id="rId1"/>
    </p:custDataLst>
  </p:cSld>
  <p:clrMapOvr>
    <a:masterClrMapping/>
  </p:clrMapOvr>
  <p:transition spd="slow" advTm="1100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834465" y="5363230"/>
            <a:ext cx="7077075" cy="1066800"/>
          </a:xfrm>
        </p:spPr>
        <p:txBody>
          <a:bodyPr/>
          <a:lstStyle/>
          <a:p>
            <a:pPr algn="l"/>
            <a:r>
              <a:rPr lang="en-US" sz="1600" dirty="0" smtClean="0">
                <a:latin typeface="Times" pitchFamily="18" charset="0"/>
                <a:cs typeface="Times" pitchFamily="18" charset="0"/>
              </a:rPr>
              <a:t>Fifty years after the deportation of Hungary’s Jews, genocide in Rwanda challenged the world’s ability to respond. Despite warnings of violence made by Canadian General </a:t>
            </a:r>
            <a:r>
              <a:rPr lang="en-US" sz="1600" dirty="0" err="1" smtClean="0">
                <a:latin typeface="Times" pitchFamily="18" charset="0"/>
                <a:cs typeface="Times" pitchFamily="18" charset="0"/>
              </a:rPr>
              <a:t>Roméo</a:t>
            </a:r>
            <a:r>
              <a:rPr lang="en-US" sz="1600" dirty="0" smtClean="0">
                <a:latin typeface="Times" pitchFamily="18" charset="0"/>
                <a:cs typeface="Times" pitchFamily="18" charset="0"/>
              </a:rPr>
              <a:t> </a:t>
            </a:r>
            <a:r>
              <a:rPr lang="en-US" sz="1600" dirty="0" err="1" smtClean="0">
                <a:latin typeface="Times" pitchFamily="18" charset="0"/>
                <a:cs typeface="Times" pitchFamily="18" charset="0"/>
              </a:rPr>
              <a:t>Dallaire</a:t>
            </a:r>
            <a:r>
              <a:rPr lang="en-US" sz="1600" dirty="0" smtClean="0">
                <a:latin typeface="Times" pitchFamily="18" charset="0"/>
                <a:cs typeface="Times" pitchFamily="18" charset="0"/>
              </a:rPr>
              <a:t>, the head of the UN Assistance Mission for Rwanda, the world failed to act and some 800,000 people were murdered within 100 days.</a:t>
            </a:r>
          </a:p>
        </p:txBody>
      </p:sp>
      <p:sp>
        <p:nvSpPr>
          <p:cNvPr id="21507" name="TextBox 6"/>
          <p:cNvSpPr txBox="1">
            <a:spLocks noChangeArrowheads="1"/>
          </p:cNvSpPr>
          <p:nvPr/>
        </p:nvSpPr>
        <p:spPr bwMode="auto">
          <a:xfrm>
            <a:off x="846138" y="4959350"/>
            <a:ext cx="7010400" cy="523220"/>
          </a:xfrm>
          <a:prstGeom prst="rect">
            <a:avLst/>
          </a:prstGeom>
          <a:noFill/>
          <a:ln w="9525">
            <a:noFill/>
            <a:miter lim="800000"/>
            <a:headEnd/>
            <a:tailEnd/>
          </a:ln>
        </p:spPr>
        <p:txBody>
          <a:bodyPr>
            <a:spAutoFit/>
          </a:bodyPr>
          <a:lstStyle/>
          <a:p>
            <a:r>
              <a:rPr lang="en-US" sz="2800" b="1" dirty="0" smtClean="0">
                <a:solidFill>
                  <a:srgbClr val="E28431"/>
                </a:solidFill>
                <a:latin typeface="Arial Narrow" pitchFamily="34" charset="0"/>
              </a:rPr>
              <a:t>The Legacy of Genocide</a:t>
            </a:r>
            <a:endParaRPr lang="en-US" sz="2600" b="1" dirty="0">
              <a:solidFill>
                <a:srgbClr val="E28431"/>
              </a:solidFill>
              <a:latin typeface="Arial Narrow" pitchFamily="34" charset="0"/>
              <a:cs typeface="Times" pitchFamily="18" charset="0"/>
            </a:endParaRPr>
          </a:p>
        </p:txBody>
      </p:sp>
      <p:sp>
        <p:nvSpPr>
          <p:cNvPr id="11" name="Rectangle 10"/>
          <p:cNvSpPr/>
          <p:nvPr/>
        </p:nvSpPr>
        <p:spPr>
          <a:xfrm>
            <a:off x="860612" y="4684530"/>
            <a:ext cx="8283388" cy="400110"/>
          </a:xfrm>
          <a:prstGeom prst="rect">
            <a:avLst/>
          </a:prstGeom>
        </p:spPr>
        <p:txBody>
          <a:bodyPr wrap="square">
            <a:spAutoFit/>
          </a:bodyPr>
          <a:lstStyle/>
          <a:p>
            <a:r>
              <a:rPr lang="en-US" sz="1000" dirty="0" smtClean="0">
                <a:latin typeface="Times" pitchFamily="18" charset="0"/>
                <a:cs typeface="Times" pitchFamily="18" charset="0"/>
              </a:rPr>
              <a:t>A site in Kigali, Rwanda, where several thousand people were executed. This is one of the few locations </a:t>
            </a:r>
          </a:p>
          <a:p>
            <a:r>
              <a:rPr lang="en-US" sz="1000" dirty="0" smtClean="0">
                <a:latin typeface="Times" pitchFamily="18" charset="0"/>
                <a:cs typeface="Times" pitchFamily="18" charset="0"/>
              </a:rPr>
              <a:t>where some victims had the honor of individual burial.</a:t>
            </a:r>
            <a:endParaRPr lang="en-US" sz="1000" dirty="0">
              <a:latin typeface="Times" pitchFamily="18" charset="0"/>
              <a:cs typeface="Times" pitchFamily="18" charset="0"/>
            </a:endParaRPr>
          </a:p>
        </p:txBody>
      </p:sp>
      <p:pic>
        <p:nvPicPr>
          <p:cNvPr id="11266" name="Picture 2" descr="P:\PPT Posters and PDF\poster 11.jpg"/>
          <p:cNvPicPr>
            <a:picLocks noChangeAspect="1" noChangeArrowheads="1"/>
          </p:cNvPicPr>
          <p:nvPr/>
        </p:nvPicPr>
        <p:blipFill>
          <a:blip r:embed="rId4" cstate="print"/>
          <a:srcRect/>
          <a:stretch>
            <a:fillRect/>
          </a:stretch>
        </p:blipFill>
        <p:spPr bwMode="auto">
          <a:xfrm>
            <a:off x="921913" y="642408"/>
            <a:ext cx="6097451" cy="4085293"/>
          </a:xfrm>
          <a:prstGeom prst="rect">
            <a:avLst/>
          </a:prstGeom>
          <a:noFill/>
        </p:spPr>
      </p:pic>
      <p:sp>
        <p:nvSpPr>
          <p:cNvPr id="8" name="TextBox 7"/>
          <p:cNvSpPr txBox="1"/>
          <p:nvPr/>
        </p:nvSpPr>
        <p:spPr>
          <a:xfrm>
            <a:off x="55085" y="54112"/>
            <a:ext cx="6544020" cy="584775"/>
          </a:xfrm>
          <a:prstGeom prst="rect">
            <a:avLst/>
          </a:prstGeom>
          <a:noFill/>
        </p:spPr>
        <p:txBody>
          <a:bodyPr wrap="square" rtlCol="0">
            <a:spAutoFit/>
          </a:bodyPr>
          <a:lstStyle/>
          <a:p>
            <a:r>
              <a:rPr lang="en-US" sz="3200" b="1" dirty="0" smtClean="0">
                <a:solidFill>
                  <a:schemeClr val="tx1">
                    <a:lumMod val="50000"/>
                  </a:schemeClr>
                </a:solidFill>
                <a:latin typeface="Arial Narrow" panose="020B0606020202030204" pitchFamily="34" charset="0"/>
              </a:rPr>
              <a:t>AMERICAN RESPONSES</a:t>
            </a:r>
            <a:endParaRPr lang="en-US" sz="3200" b="1" dirty="0">
              <a:solidFill>
                <a:schemeClr val="tx1">
                  <a:lumMod val="50000"/>
                </a:schemeClr>
              </a:solidFill>
              <a:latin typeface="Arial Narrow" panose="020B0606020202030204" pitchFamily="34" charset="0"/>
            </a:endParaRPr>
          </a:p>
        </p:txBody>
      </p:sp>
    </p:spTree>
    <p:custDataLst>
      <p:tags r:id="rId1"/>
    </p:custDataLst>
  </p:cSld>
  <p:clrMapOvr>
    <a:masterClrMapping/>
  </p:clrMapOvr>
  <p:transition spd="slow" advTm="14000">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816535" y="5103253"/>
            <a:ext cx="7251700" cy="1066800"/>
          </a:xfrm>
        </p:spPr>
        <p:txBody>
          <a:bodyPr/>
          <a:lstStyle/>
          <a:p>
            <a:pPr algn="l"/>
            <a:r>
              <a:rPr lang="en-US" sz="1600" dirty="0" smtClean="0">
                <a:latin typeface="Times" pitchFamily="18" charset="0"/>
                <a:cs typeface="Times" pitchFamily="18" charset="0"/>
              </a:rPr>
              <a:t>President Bill Clinton later reflected: “If we’d gone in sooner, I believe we could have saved at least a third of the lives that were lost....It had an enduring impact on me.”</a:t>
            </a:r>
          </a:p>
        </p:txBody>
      </p:sp>
      <p:sp>
        <p:nvSpPr>
          <p:cNvPr id="21507" name="TextBox 6"/>
          <p:cNvSpPr txBox="1">
            <a:spLocks noChangeArrowheads="1"/>
          </p:cNvSpPr>
          <p:nvPr/>
        </p:nvSpPr>
        <p:spPr bwMode="auto">
          <a:xfrm>
            <a:off x="846138" y="4959350"/>
            <a:ext cx="7010400" cy="523220"/>
          </a:xfrm>
          <a:prstGeom prst="rect">
            <a:avLst/>
          </a:prstGeom>
          <a:noFill/>
          <a:ln w="9525">
            <a:noFill/>
            <a:miter lim="800000"/>
            <a:headEnd/>
            <a:tailEnd/>
          </a:ln>
        </p:spPr>
        <p:txBody>
          <a:bodyPr>
            <a:spAutoFit/>
          </a:bodyPr>
          <a:lstStyle/>
          <a:p>
            <a:r>
              <a:rPr lang="en-US" sz="2800" b="1" dirty="0" smtClean="0">
                <a:solidFill>
                  <a:srgbClr val="E28431"/>
                </a:solidFill>
                <a:latin typeface="Arial Narrow" pitchFamily="34" charset="0"/>
              </a:rPr>
              <a:t>The Legacy of Genocide</a:t>
            </a:r>
            <a:endParaRPr lang="en-US" sz="2600" b="1" dirty="0">
              <a:solidFill>
                <a:srgbClr val="E28431"/>
              </a:solidFill>
              <a:latin typeface="Arial Narrow" pitchFamily="34" charset="0"/>
              <a:cs typeface="Times" pitchFamily="18" charset="0"/>
            </a:endParaRPr>
          </a:p>
        </p:txBody>
      </p:sp>
      <p:sp>
        <p:nvSpPr>
          <p:cNvPr id="11" name="Rectangle 10"/>
          <p:cNvSpPr/>
          <p:nvPr/>
        </p:nvSpPr>
        <p:spPr>
          <a:xfrm>
            <a:off x="860612" y="4684530"/>
            <a:ext cx="8283388" cy="400110"/>
          </a:xfrm>
          <a:prstGeom prst="rect">
            <a:avLst/>
          </a:prstGeom>
        </p:spPr>
        <p:txBody>
          <a:bodyPr wrap="square">
            <a:spAutoFit/>
          </a:bodyPr>
          <a:lstStyle/>
          <a:p>
            <a:r>
              <a:rPr lang="en-US" sz="1000" dirty="0" smtClean="0">
                <a:latin typeface="Times" pitchFamily="18" charset="0"/>
                <a:cs typeface="Times" pitchFamily="18" charset="0"/>
              </a:rPr>
              <a:t>A site in Kigali, Rwanda, where several thousand people were executed. This is one of the few locations </a:t>
            </a:r>
          </a:p>
          <a:p>
            <a:r>
              <a:rPr lang="en-US" sz="1000" dirty="0" smtClean="0">
                <a:latin typeface="Times" pitchFamily="18" charset="0"/>
                <a:cs typeface="Times" pitchFamily="18" charset="0"/>
              </a:rPr>
              <a:t>where some victims had the honor of individual burial.</a:t>
            </a:r>
            <a:endParaRPr lang="en-US" sz="1000" dirty="0">
              <a:latin typeface="Times" pitchFamily="18" charset="0"/>
              <a:cs typeface="Times" pitchFamily="18" charset="0"/>
            </a:endParaRPr>
          </a:p>
        </p:txBody>
      </p:sp>
      <p:pic>
        <p:nvPicPr>
          <p:cNvPr id="11266" name="Picture 2" descr="P:\PPT Posters and PDF\poster 11.jpg"/>
          <p:cNvPicPr>
            <a:picLocks noChangeAspect="1" noChangeArrowheads="1"/>
          </p:cNvPicPr>
          <p:nvPr/>
        </p:nvPicPr>
        <p:blipFill>
          <a:blip r:embed="rId4" cstate="print"/>
          <a:srcRect/>
          <a:stretch>
            <a:fillRect/>
          </a:stretch>
        </p:blipFill>
        <p:spPr bwMode="auto">
          <a:xfrm>
            <a:off x="921913" y="642408"/>
            <a:ext cx="6097451" cy="4085293"/>
          </a:xfrm>
          <a:prstGeom prst="rect">
            <a:avLst/>
          </a:prstGeom>
          <a:noFill/>
        </p:spPr>
      </p:pic>
      <p:sp>
        <p:nvSpPr>
          <p:cNvPr id="8" name="TextBox 7"/>
          <p:cNvSpPr txBox="1"/>
          <p:nvPr/>
        </p:nvSpPr>
        <p:spPr>
          <a:xfrm>
            <a:off x="55085" y="54112"/>
            <a:ext cx="6544020" cy="584775"/>
          </a:xfrm>
          <a:prstGeom prst="rect">
            <a:avLst/>
          </a:prstGeom>
          <a:noFill/>
        </p:spPr>
        <p:txBody>
          <a:bodyPr wrap="square" rtlCol="0">
            <a:spAutoFit/>
          </a:bodyPr>
          <a:lstStyle/>
          <a:p>
            <a:r>
              <a:rPr lang="en-US" sz="3200" b="1" dirty="0" smtClean="0">
                <a:solidFill>
                  <a:schemeClr val="tx1">
                    <a:lumMod val="50000"/>
                  </a:schemeClr>
                </a:solidFill>
                <a:latin typeface="Arial Narrow" panose="020B0606020202030204" pitchFamily="34" charset="0"/>
              </a:rPr>
              <a:t>AMERICAN RESPONSES</a:t>
            </a:r>
            <a:endParaRPr lang="en-US" sz="3200" b="1" dirty="0">
              <a:solidFill>
                <a:schemeClr val="tx1">
                  <a:lumMod val="50000"/>
                </a:schemeClr>
              </a:solidFill>
              <a:latin typeface="Arial Narrow" panose="020B0606020202030204" pitchFamily="34" charset="0"/>
            </a:endParaRPr>
          </a:p>
        </p:txBody>
      </p:sp>
    </p:spTree>
    <p:custDataLst>
      <p:tags r:id="rId1"/>
    </p:custDataLst>
  </p:cSld>
  <p:clrMapOvr>
    <a:masterClrMapping/>
  </p:clrMapOvr>
  <p:transition spd="slow" advTm="12000">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Title 1"/>
          <p:cNvSpPr txBox="1">
            <a:spLocks/>
          </p:cNvSpPr>
          <p:nvPr/>
        </p:nvSpPr>
        <p:spPr bwMode="auto">
          <a:xfrm>
            <a:off x="819990" y="683278"/>
            <a:ext cx="7328927" cy="3886200"/>
          </a:xfrm>
          <a:prstGeom prst="rect">
            <a:avLst/>
          </a:prstGeom>
          <a:noFill/>
          <a:ln w="9525">
            <a:noFill/>
            <a:miter lim="800000"/>
            <a:headEnd/>
            <a:tailEnd/>
          </a:ln>
        </p:spPr>
        <p:txBody>
          <a:bodyPr anchor="ctr"/>
          <a:lstStyle/>
          <a:p>
            <a:r>
              <a:rPr lang="en-US" b="1" dirty="0" smtClean="0">
                <a:solidFill>
                  <a:srgbClr val="E28431"/>
                </a:solidFill>
                <a:latin typeface="Arial Narrow" pitchFamily="34" charset="0"/>
              </a:rPr>
              <a:t>What are the warning signs we should look for to help prevent future genocides?</a:t>
            </a:r>
          </a:p>
          <a:p>
            <a:endParaRPr lang="en-US" b="1" dirty="0" smtClean="0">
              <a:solidFill>
                <a:srgbClr val="E28431"/>
              </a:solidFill>
              <a:latin typeface="Arial Narrow" pitchFamily="34" charset="0"/>
            </a:endParaRPr>
          </a:p>
        </p:txBody>
      </p:sp>
      <p:sp>
        <p:nvSpPr>
          <p:cNvPr id="2" name="TextBox 1"/>
          <p:cNvSpPr txBox="1"/>
          <p:nvPr/>
        </p:nvSpPr>
        <p:spPr>
          <a:xfrm>
            <a:off x="819990" y="1155101"/>
            <a:ext cx="7557571" cy="923330"/>
          </a:xfrm>
          <a:prstGeom prst="rect">
            <a:avLst/>
          </a:prstGeom>
          <a:noFill/>
        </p:spPr>
        <p:txBody>
          <a:bodyPr wrap="square" rtlCol="0">
            <a:spAutoFit/>
          </a:bodyPr>
          <a:lstStyle/>
          <a:p>
            <a:r>
              <a:rPr lang="en-US" sz="5400" b="1" dirty="0" smtClean="0">
                <a:latin typeface="Arial Narrow" panose="020B0606020202030204" pitchFamily="34" charset="0"/>
              </a:rPr>
              <a:t>AMERICAN RESPONSES</a:t>
            </a:r>
            <a:endParaRPr lang="en-US" sz="5400" b="1" dirty="0">
              <a:latin typeface="Arial Narrow" panose="020B0606020202030204" pitchFamily="34" charset="0"/>
            </a:endParaRPr>
          </a:p>
        </p:txBody>
      </p:sp>
    </p:spTree>
    <p:custDataLst>
      <p:tags r:id="rId1"/>
    </p:custDataLst>
  </p:cSld>
  <p:clrMapOvr>
    <a:masterClrMapping/>
  </p:clrMapOvr>
  <p:transition spd="slow" advTm="10000">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Title 1"/>
          <p:cNvSpPr txBox="1">
            <a:spLocks/>
          </p:cNvSpPr>
          <p:nvPr/>
        </p:nvSpPr>
        <p:spPr bwMode="auto">
          <a:xfrm>
            <a:off x="819990" y="1230125"/>
            <a:ext cx="7328927" cy="3886200"/>
          </a:xfrm>
          <a:prstGeom prst="rect">
            <a:avLst/>
          </a:prstGeom>
          <a:noFill/>
          <a:ln w="9525">
            <a:noFill/>
            <a:miter lim="800000"/>
            <a:headEnd/>
            <a:tailEnd/>
          </a:ln>
        </p:spPr>
        <p:txBody>
          <a:bodyPr anchor="ctr"/>
          <a:lstStyle/>
          <a:p>
            <a:r>
              <a:rPr lang="en-US" b="1" dirty="0" smtClean="0">
                <a:solidFill>
                  <a:srgbClr val="E28431"/>
                </a:solidFill>
                <a:latin typeface="Arial Narrow" pitchFamily="34" charset="0"/>
              </a:rPr>
              <a:t>What are the warning signs we should look for to help prevent future genocides?</a:t>
            </a:r>
          </a:p>
          <a:p>
            <a:endParaRPr lang="en-US" b="1" dirty="0" smtClean="0">
              <a:solidFill>
                <a:srgbClr val="E28431"/>
              </a:solidFill>
              <a:latin typeface="Arial Narrow" pitchFamily="34" charset="0"/>
            </a:endParaRPr>
          </a:p>
          <a:p>
            <a:r>
              <a:rPr lang="en-US" b="1" dirty="0" smtClean="0">
                <a:solidFill>
                  <a:srgbClr val="E28431"/>
                </a:solidFill>
                <a:latin typeface="Arial Narrow" pitchFamily="34" charset="0"/>
              </a:rPr>
              <a:t>What is our responsibility as a nation or as individuals when confronted with such crimes?</a:t>
            </a:r>
          </a:p>
          <a:p>
            <a:endParaRPr lang="en-US" b="1" dirty="0" smtClean="0">
              <a:solidFill>
                <a:srgbClr val="E28431"/>
              </a:solidFill>
              <a:latin typeface="Times" pitchFamily="18" charset="0"/>
              <a:ea typeface="MS PGothic" pitchFamily="34" charset="-128"/>
              <a:cs typeface="Times" pitchFamily="18" charset="0"/>
            </a:endParaRPr>
          </a:p>
        </p:txBody>
      </p:sp>
      <p:sp>
        <p:nvSpPr>
          <p:cNvPr id="4" name="TextBox 3"/>
          <p:cNvSpPr txBox="1"/>
          <p:nvPr/>
        </p:nvSpPr>
        <p:spPr>
          <a:xfrm>
            <a:off x="819990" y="1155101"/>
            <a:ext cx="7557571" cy="923330"/>
          </a:xfrm>
          <a:prstGeom prst="rect">
            <a:avLst/>
          </a:prstGeom>
          <a:noFill/>
        </p:spPr>
        <p:txBody>
          <a:bodyPr wrap="square" rtlCol="0">
            <a:spAutoFit/>
          </a:bodyPr>
          <a:lstStyle/>
          <a:p>
            <a:r>
              <a:rPr lang="en-US" sz="5400" b="1" dirty="0" smtClean="0">
                <a:latin typeface="Arial Narrow" panose="020B0606020202030204" pitchFamily="34" charset="0"/>
              </a:rPr>
              <a:t>AMERICAN RESPONSES</a:t>
            </a:r>
            <a:endParaRPr lang="en-US" sz="5400" b="1" dirty="0">
              <a:latin typeface="Arial Narrow" panose="020B0606020202030204" pitchFamily="34" charset="0"/>
            </a:endParaRPr>
          </a:p>
        </p:txBody>
      </p:sp>
    </p:spTree>
    <p:custDataLst>
      <p:tags r:id="rId1"/>
    </p:custDataLst>
  </p:cSld>
  <p:clrMapOvr>
    <a:masterClrMapping/>
  </p:clrMapOvr>
  <p:transition spd="slow" advTm="1000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Title 1"/>
          <p:cNvSpPr txBox="1">
            <a:spLocks/>
          </p:cNvSpPr>
          <p:nvPr/>
        </p:nvSpPr>
        <p:spPr bwMode="auto">
          <a:xfrm>
            <a:off x="819990" y="1965232"/>
            <a:ext cx="7328927" cy="3886200"/>
          </a:xfrm>
          <a:prstGeom prst="rect">
            <a:avLst/>
          </a:prstGeom>
          <a:noFill/>
          <a:ln w="9525">
            <a:noFill/>
            <a:miter lim="800000"/>
            <a:headEnd/>
            <a:tailEnd/>
          </a:ln>
        </p:spPr>
        <p:txBody>
          <a:bodyPr anchor="ctr"/>
          <a:lstStyle/>
          <a:p>
            <a:r>
              <a:rPr lang="en-US" b="1" dirty="0" smtClean="0">
                <a:solidFill>
                  <a:srgbClr val="E28431"/>
                </a:solidFill>
                <a:latin typeface="Arial Narrow" pitchFamily="34" charset="0"/>
              </a:rPr>
              <a:t>What are the warning signs we should look for to help prevent future genocides?</a:t>
            </a:r>
          </a:p>
          <a:p>
            <a:endParaRPr lang="en-US" b="1" dirty="0" smtClean="0">
              <a:solidFill>
                <a:srgbClr val="E28431"/>
              </a:solidFill>
              <a:latin typeface="Arial Narrow" pitchFamily="34" charset="0"/>
            </a:endParaRPr>
          </a:p>
          <a:p>
            <a:r>
              <a:rPr lang="en-US" b="1" dirty="0" smtClean="0">
                <a:solidFill>
                  <a:srgbClr val="E28431"/>
                </a:solidFill>
                <a:latin typeface="Arial Narrow" pitchFamily="34" charset="0"/>
              </a:rPr>
              <a:t>What is our responsibility as a nation or as individuals when confronted with such crimes?</a:t>
            </a:r>
          </a:p>
          <a:p>
            <a:endParaRPr lang="en-US" b="1" dirty="0" smtClean="0">
              <a:solidFill>
                <a:srgbClr val="E28431"/>
              </a:solidFill>
              <a:latin typeface="Times" pitchFamily="18" charset="0"/>
              <a:ea typeface="MS PGothic" pitchFamily="34" charset="-128"/>
              <a:cs typeface="Times" pitchFamily="18" charset="0"/>
            </a:endParaRPr>
          </a:p>
          <a:p>
            <a:r>
              <a:rPr lang="en-US" dirty="0" smtClean="0">
                <a:latin typeface="Times" pitchFamily="18" charset="0"/>
                <a:cs typeface="Times" pitchFamily="18" charset="0"/>
              </a:rPr>
              <a:t>As long as genocide remains a threat, we must continue to ask ourselves about the consequences of action—and of inaction. That is how we strive to fulfill the promise of Never Again.</a:t>
            </a:r>
            <a:endParaRPr lang="en-US" b="1" dirty="0">
              <a:solidFill>
                <a:srgbClr val="E28431"/>
              </a:solidFill>
              <a:latin typeface="Times" pitchFamily="18" charset="0"/>
              <a:ea typeface="MS PGothic" pitchFamily="34" charset="-128"/>
              <a:cs typeface="Times" pitchFamily="18" charset="0"/>
            </a:endParaRPr>
          </a:p>
        </p:txBody>
      </p:sp>
      <p:sp>
        <p:nvSpPr>
          <p:cNvPr id="4" name="TextBox 3"/>
          <p:cNvSpPr txBox="1"/>
          <p:nvPr/>
        </p:nvSpPr>
        <p:spPr>
          <a:xfrm>
            <a:off x="819990" y="1155101"/>
            <a:ext cx="7557571" cy="923330"/>
          </a:xfrm>
          <a:prstGeom prst="rect">
            <a:avLst/>
          </a:prstGeom>
          <a:noFill/>
        </p:spPr>
        <p:txBody>
          <a:bodyPr wrap="square" rtlCol="0">
            <a:spAutoFit/>
          </a:bodyPr>
          <a:lstStyle/>
          <a:p>
            <a:r>
              <a:rPr lang="en-US" sz="5400" b="1" dirty="0" smtClean="0">
                <a:latin typeface="Arial Narrow" panose="020B0606020202030204" pitchFamily="34" charset="0"/>
              </a:rPr>
              <a:t>AMERICAN RESPONSES</a:t>
            </a:r>
            <a:endParaRPr lang="en-US" sz="5400" b="1" dirty="0">
              <a:latin typeface="Arial Narrow" panose="020B0606020202030204" pitchFamily="34" charset="0"/>
            </a:endParaRPr>
          </a:p>
        </p:txBody>
      </p:sp>
    </p:spTree>
    <p:custDataLst>
      <p:tags r:id="rId1"/>
    </p:custDataLst>
  </p:cSld>
  <p:clrMapOvr>
    <a:masterClrMapping/>
  </p:clrMapOvr>
  <p:transition spd="slow" advTm="1400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ushmmDorTxt_light.png"/>
          <p:cNvPicPr>
            <a:picLocks noChangeAspect="1"/>
          </p:cNvPicPr>
          <p:nvPr/>
        </p:nvPicPr>
        <p:blipFill>
          <a:blip r:embed="rId4" cstate="print"/>
          <a:srcRect/>
          <a:stretch>
            <a:fillRect/>
          </a:stretch>
        </p:blipFill>
        <p:spPr bwMode="auto">
          <a:xfrm>
            <a:off x="1066800" y="3086100"/>
            <a:ext cx="7151688" cy="630238"/>
          </a:xfrm>
          <a:prstGeom prst="rect">
            <a:avLst/>
          </a:prstGeom>
          <a:noFill/>
          <a:ln w="9525">
            <a:noFill/>
            <a:miter lim="800000"/>
            <a:headEnd/>
            <a:tailEnd/>
          </a:ln>
        </p:spPr>
      </p:pic>
    </p:spTree>
    <p:custDataLst>
      <p:tags r:id="rId1"/>
    </p:custDataLst>
  </p:cSld>
  <p:clrMapOvr>
    <a:masterClrMapping/>
  </p:clrMapOvr>
  <p:transition spd="slow" advTm="500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4"/>
          <p:cNvSpPr txBox="1">
            <a:spLocks noChangeArrowheads="1"/>
          </p:cNvSpPr>
          <p:nvPr/>
        </p:nvSpPr>
        <p:spPr bwMode="auto">
          <a:xfrm>
            <a:off x="842682" y="5010990"/>
            <a:ext cx="7037294" cy="1323439"/>
          </a:xfrm>
          <a:prstGeom prst="rect">
            <a:avLst/>
          </a:prstGeom>
          <a:noFill/>
          <a:ln w="9525">
            <a:noFill/>
            <a:miter lim="800000"/>
            <a:headEnd/>
            <a:tailEnd/>
          </a:ln>
        </p:spPr>
        <p:txBody>
          <a:bodyPr wrap="square">
            <a:spAutoFit/>
          </a:bodyPr>
          <a:lstStyle/>
          <a:p>
            <a:r>
              <a:rPr lang="en-US" sz="1600" dirty="0">
                <a:latin typeface="Times" pitchFamily="18" charset="0"/>
                <a:cs typeface="Times" pitchFamily="18" charset="0"/>
              </a:rPr>
              <a:t>What can we learn today from American action and inaction in the face of the refugee crisis in the spring of 1939 and the deportation of Hungarian Jews five years later?  Looking back at these two events in Holocaust history raises questions about the responses of the United States to the widespread persecution and mass murder of the Jews of Europe. </a:t>
            </a:r>
            <a:endParaRPr lang="en-US" sz="1600" dirty="0">
              <a:latin typeface="Times" pitchFamily="18" charset="0"/>
              <a:cs typeface="Times" pitchFamily="18" charset="0"/>
            </a:endParaRPr>
          </a:p>
        </p:txBody>
      </p:sp>
      <p:sp>
        <p:nvSpPr>
          <p:cNvPr id="7" name="Rectangle 6"/>
          <p:cNvSpPr/>
          <p:nvPr/>
        </p:nvSpPr>
        <p:spPr>
          <a:xfrm>
            <a:off x="869575" y="4589931"/>
            <a:ext cx="5916706" cy="246221"/>
          </a:xfrm>
          <a:prstGeom prst="rect">
            <a:avLst/>
          </a:prstGeom>
        </p:spPr>
        <p:txBody>
          <a:bodyPr wrap="square">
            <a:spAutoFit/>
          </a:bodyPr>
          <a:lstStyle/>
          <a:p>
            <a:r>
              <a:rPr lang="en-US" sz="1000" dirty="0" smtClean="0">
                <a:latin typeface="Times" pitchFamily="18" charset="0"/>
                <a:ea typeface="ヒラギノ角ゴ Pro W3" charset="0"/>
                <a:cs typeface="Times" pitchFamily="18" charset="0"/>
              </a:rPr>
              <a:t>Jewish refugees board the MS </a:t>
            </a:r>
            <a:r>
              <a:rPr lang="en-US" sz="1000" i="1" dirty="0" smtClean="0">
                <a:latin typeface="Times" pitchFamily="18" charset="0"/>
                <a:ea typeface="ヒラギノ角ゴ Pro W3" charset="0"/>
                <a:cs typeface="Times" pitchFamily="18" charset="0"/>
              </a:rPr>
              <a:t>St. Louis </a:t>
            </a:r>
            <a:r>
              <a:rPr lang="en-US" sz="1000" dirty="0" smtClean="0">
                <a:latin typeface="Times" pitchFamily="18" charset="0"/>
                <a:ea typeface="ヒラギノ角ゴ Pro W3" charset="0"/>
                <a:cs typeface="Times" pitchFamily="18" charset="0"/>
              </a:rPr>
              <a:t>in Hamburg, Germany, in May 1939</a:t>
            </a:r>
            <a:r>
              <a:rPr lang="en-US" sz="1000" i="1" dirty="0" smtClean="0">
                <a:latin typeface="Times" pitchFamily="18" charset="0"/>
                <a:ea typeface="ヒラギノ角ゴ Pro W3" charset="0"/>
                <a:cs typeface="Times" pitchFamily="18" charset="0"/>
              </a:rPr>
              <a:t>. </a:t>
            </a:r>
            <a:endParaRPr lang="en-US" sz="1000" dirty="0">
              <a:latin typeface="Times" pitchFamily="18" charset="0"/>
              <a:cs typeface="Times" pitchFamily="18" charset="0"/>
            </a:endParaRPr>
          </a:p>
        </p:txBody>
      </p:sp>
      <p:pic>
        <p:nvPicPr>
          <p:cNvPr id="2" name="Picture 2" descr="P:\PPT Posters and PDF\poster 1 cropped.jpg"/>
          <p:cNvPicPr>
            <a:picLocks noChangeAspect="1" noChangeArrowheads="1"/>
          </p:cNvPicPr>
          <p:nvPr/>
        </p:nvPicPr>
        <p:blipFill>
          <a:blip r:embed="rId3" cstate="print"/>
          <a:srcRect/>
          <a:stretch>
            <a:fillRect/>
          </a:stretch>
        </p:blipFill>
        <p:spPr bwMode="auto">
          <a:xfrm>
            <a:off x="944640" y="636494"/>
            <a:ext cx="5560205" cy="3971925"/>
          </a:xfrm>
          <a:prstGeom prst="rect">
            <a:avLst/>
          </a:prstGeom>
          <a:noFill/>
        </p:spPr>
      </p:pic>
      <p:sp>
        <p:nvSpPr>
          <p:cNvPr id="3" name="TextBox 2"/>
          <p:cNvSpPr txBox="1"/>
          <p:nvPr/>
        </p:nvSpPr>
        <p:spPr>
          <a:xfrm>
            <a:off x="55085" y="54112"/>
            <a:ext cx="6544020" cy="584775"/>
          </a:xfrm>
          <a:prstGeom prst="rect">
            <a:avLst/>
          </a:prstGeom>
          <a:noFill/>
        </p:spPr>
        <p:txBody>
          <a:bodyPr wrap="square" rtlCol="0">
            <a:spAutoFit/>
          </a:bodyPr>
          <a:lstStyle/>
          <a:p>
            <a:r>
              <a:rPr lang="en-US" sz="3200" b="1" dirty="0" smtClean="0">
                <a:solidFill>
                  <a:schemeClr val="tx1">
                    <a:lumMod val="50000"/>
                  </a:schemeClr>
                </a:solidFill>
                <a:latin typeface="Arial Narrow" panose="020B0606020202030204" pitchFamily="34" charset="0"/>
              </a:rPr>
              <a:t>AMERICAN RESPONSES</a:t>
            </a:r>
            <a:endParaRPr lang="en-US" sz="3200" b="1" dirty="0">
              <a:solidFill>
                <a:schemeClr val="tx1">
                  <a:lumMod val="50000"/>
                </a:schemeClr>
              </a:solidFill>
              <a:latin typeface="Arial Narrow" panose="020B0606020202030204" pitchFamily="34" charset="0"/>
            </a:endParaRPr>
          </a:p>
        </p:txBody>
      </p:sp>
    </p:spTree>
  </p:cSld>
  <p:clrMapOvr>
    <a:masterClrMapping/>
  </p:clrMapOvr>
  <p:transition spd="slow" advTm="1800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825500" y="5246688"/>
            <a:ext cx="7077075" cy="1066800"/>
          </a:xfrm>
        </p:spPr>
        <p:txBody>
          <a:bodyPr/>
          <a:lstStyle/>
          <a:p>
            <a:pPr algn="l"/>
            <a:r>
              <a:rPr lang="en-US" sz="1600" dirty="0" smtClean="0">
                <a:latin typeface="Times" pitchFamily="18" charset="0"/>
                <a:cs typeface="Times" pitchFamily="18" charset="0"/>
              </a:rPr>
              <a:t>As the Nazis increasingly persecuted Germany’s Jews in the 1930s, many Jews sought refuge in other countries. In the United States, the Depression’s economic hardships intensified </a:t>
            </a:r>
            <a:r>
              <a:rPr lang="en-US" sz="1600" dirty="0" err="1" smtClean="0">
                <a:latin typeface="Times" pitchFamily="18" charset="0"/>
                <a:cs typeface="Times" pitchFamily="18" charset="0"/>
              </a:rPr>
              <a:t>antisemitism</a:t>
            </a:r>
            <a:r>
              <a:rPr lang="en-US" sz="1600" dirty="0" smtClean="0">
                <a:latin typeface="Times" pitchFamily="18" charset="0"/>
                <a:cs typeface="Times" pitchFamily="18" charset="0"/>
              </a:rPr>
              <a:t> and xenophobia. </a:t>
            </a:r>
          </a:p>
        </p:txBody>
      </p:sp>
      <p:sp>
        <p:nvSpPr>
          <p:cNvPr id="21507" name="TextBox 6"/>
          <p:cNvSpPr txBox="1">
            <a:spLocks noChangeArrowheads="1"/>
          </p:cNvSpPr>
          <p:nvPr/>
        </p:nvSpPr>
        <p:spPr bwMode="auto">
          <a:xfrm>
            <a:off x="846138" y="4959350"/>
            <a:ext cx="7010400" cy="523220"/>
          </a:xfrm>
          <a:prstGeom prst="rect">
            <a:avLst/>
          </a:prstGeom>
          <a:noFill/>
          <a:ln w="9525">
            <a:noFill/>
            <a:miter lim="800000"/>
            <a:headEnd/>
            <a:tailEnd/>
          </a:ln>
        </p:spPr>
        <p:txBody>
          <a:bodyPr>
            <a:spAutoFit/>
          </a:bodyPr>
          <a:lstStyle/>
          <a:p>
            <a:r>
              <a:rPr lang="en-US" sz="2800" b="1" dirty="0" smtClean="0">
                <a:solidFill>
                  <a:srgbClr val="E28431"/>
                </a:solidFill>
                <a:latin typeface="Arial Narrow" pitchFamily="34" charset="0"/>
              </a:rPr>
              <a:t>The United States in the 1930s</a:t>
            </a:r>
            <a:endParaRPr lang="en-US" sz="2600" dirty="0">
              <a:solidFill>
                <a:srgbClr val="FFFFFF"/>
              </a:solidFill>
              <a:latin typeface="Arial Narrow" pitchFamily="34" charset="0"/>
            </a:endParaRPr>
          </a:p>
        </p:txBody>
      </p:sp>
      <p:sp>
        <p:nvSpPr>
          <p:cNvPr id="21508" name="TextBox 5"/>
          <p:cNvSpPr txBox="1">
            <a:spLocks noChangeArrowheads="1"/>
          </p:cNvSpPr>
          <p:nvPr/>
        </p:nvSpPr>
        <p:spPr bwMode="auto">
          <a:xfrm>
            <a:off x="845579" y="4607018"/>
            <a:ext cx="5716586" cy="400110"/>
          </a:xfrm>
          <a:prstGeom prst="rect">
            <a:avLst/>
          </a:prstGeom>
          <a:noFill/>
          <a:ln w="9525">
            <a:noFill/>
            <a:miter lim="800000"/>
            <a:headEnd/>
            <a:tailEnd/>
          </a:ln>
        </p:spPr>
        <p:txBody>
          <a:bodyPr wrap="square">
            <a:spAutoFit/>
          </a:bodyPr>
          <a:lstStyle/>
          <a:p>
            <a:r>
              <a:rPr lang="en-US" sz="1000" spc="50" dirty="0" smtClean="0">
                <a:latin typeface="Times" pitchFamily="18" charset="0"/>
                <a:cs typeface="Times" pitchFamily="18" charset="0"/>
              </a:rPr>
              <a:t>Former New York Governor Alfred E. Smith addresses the crowd at a demonstration held in Madison Square Garden to protest the Nazi persecution of German Jews. March 27, 1933.</a:t>
            </a:r>
            <a:endParaRPr lang="en-US" sz="1000" spc="50" dirty="0">
              <a:latin typeface="Times" pitchFamily="18" charset="0"/>
              <a:cs typeface="Times" pitchFamily="18" charset="0"/>
            </a:endParaRPr>
          </a:p>
        </p:txBody>
      </p:sp>
      <p:pic>
        <p:nvPicPr>
          <p:cNvPr id="2" name="Picture 2" descr="P:\PPT Posters and PDF\poster 2 Cropped.jpg"/>
          <p:cNvPicPr>
            <a:picLocks noChangeAspect="1" noChangeArrowheads="1"/>
          </p:cNvPicPr>
          <p:nvPr/>
        </p:nvPicPr>
        <p:blipFill>
          <a:blip r:embed="rId4" cstate="print"/>
          <a:srcRect/>
          <a:stretch>
            <a:fillRect/>
          </a:stretch>
        </p:blipFill>
        <p:spPr bwMode="auto">
          <a:xfrm>
            <a:off x="937317" y="589055"/>
            <a:ext cx="5705530" cy="4057812"/>
          </a:xfrm>
          <a:prstGeom prst="rect">
            <a:avLst/>
          </a:prstGeom>
          <a:noFill/>
        </p:spPr>
      </p:pic>
      <p:sp>
        <p:nvSpPr>
          <p:cNvPr id="7" name="TextBox 6"/>
          <p:cNvSpPr txBox="1"/>
          <p:nvPr/>
        </p:nvSpPr>
        <p:spPr>
          <a:xfrm>
            <a:off x="55085" y="54112"/>
            <a:ext cx="6544020" cy="584775"/>
          </a:xfrm>
          <a:prstGeom prst="rect">
            <a:avLst/>
          </a:prstGeom>
          <a:noFill/>
        </p:spPr>
        <p:txBody>
          <a:bodyPr wrap="square" rtlCol="0">
            <a:spAutoFit/>
          </a:bodyPr>
          <a:lstStyle/>
          <a:p>
            <a:r>
              <a:rPr lang="en-US" sz="3200" b="1" dirty="0" smtClean="0">
                <a:solidFill>
                  <a:schemeClr val="tx1">
                    <a:lumMod val="50000"/>
                  </a:schemeClr>
                </a:solidFill>
                <a:latin typeface="Arial Narrow" panose="020B0606020202030204" pitchFamily="34" charset="0"/>
              </a:rPr>
              <a:t>AMERICAN RESPONSES</a:t>
            </a:r>
            <a:endParaRPr lang="en-US" sz="3200" b="1" dirty="0">
              <a:solidFill>
                <a:schemeClr val="tx1">
                  <a:lumMod val="50000"/>
                </a:schemeClr>
              </a:solidFill>
              <a:latin typeface="Arial Narrow" panose="020B0606020202030204" pitchFamily="34" charset="0"/>
            </a:endParaRPr>
          </a:p>
        </p:txBody>
      </p:sp>
    </p:spTree>
    <p:custDataLst>
      <p:tags r:id="rId1"/>
    </p:custDataLst>
  </p:cSld>
  <p:clrMapOvr>
    <a:masterClrMapping/>
  </p:clrMapOvr>
  <p:transition spd="slow" advTm="1200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825500" y="5363230"/>
            <a:ext cx="7077075" cy="1066800"/>
          </a:xfrm>
        </p:spPr>
        <p:txBody>
          <a:bodyPr/>
          <a:lstStyle/>
          <a:p>
            <a:pPr algn="l"/>
            <a:r>
              <a:rPr lang="en-US" sz="1600" dirty="0" smtClean="0">
                <a:latin typeface="Times" pitchFamily="18" charset="0"/>
                <a:cs typeface="Times" pitchFamily="18" charset="0"/>
              </a:rPr>
              <a:t>The US State Department enforced restrictive immigration laws limiting the issuance of visas, making it difficult for Jews to enter the United States. While Americans participated in rallies opposing Nazi persecution, an overall sentiment of isolationism pervaded American attitudes and policy.</a:t>
            </a:r>
          </a:p>
        </p:txBody>
      </p:sp>
      <p:sp>
        <p:nvSpPr>
          <p:cNvPr id="21507" name="TextBox 6"/>
          <p:cNvSpPr txBox="1">
            <a:spLocks noChangeArrowheads="1"/>
          </p:cNvSpPr>
          <p:nvPr/>
        </p:nvSpPr>
        <p:spPr bwMode="auto">
          <a:xfrm>
            <a:off x="846138" y="4959350"/>
            <a:ext cx="7010400" cy="523220"/>
          </a:xfrm>
          <a:prstGeom prst="rect">
            <a:avLst/>
          </a:prstGeom>
          <a:noFill/>
          <a:ln w="9525">
            <a:noFill/>
            <a:miter lim="800000"/>
            <a:headEnd/>
            <a:tailEnd/>
          </a:ln>
        </p:spPr>
        <p:txBody>
          <a:bodyPr>
            <a:spAutoFit/>
          </a:bodyPr>
          <a:lstStyle/>
          <a:p>
            <a:r>
              <a:rPr lang="en-US" sz="2800" b="1" dirty="0" smtClean="0">
                <a:solidFill>
                  <a:srgbClr val="E28431"/>
                </a:solidFill>
                <a:latin typeface="Arial Narrow" pitchFamily="34" charset="0"/>
              </a:rPr>
              <a:t>The United States in the 1930s</a:t>
            </a:r>
            <a:endParaRPr lang="en-US" sz="2600" dirty="0">
              <a:solidFill>
                <a:srgbClr val="FFFFFF"/>
              </a:solidFill>
              <a:latin typeface="Arial Narrow" pitchFamily="34" charset="0"/>
            </a:endParaRPr>
          </a:p>
        </p:txBody>
      </p:sp>
      <p:sp>
        <p:nvSpPr>
          <p:cNvPr id="21508" name="TextBox 5"/>
          <p:cNvSpPr txBox="1">
            <a:spLocks noChangeArrowheads="1"/>
          </p:cNvSpPr>
          <p:nvPr/>
        </p:nvSpPr>
        <p:spPr bwMode="auto">
          <a:xfrm>
            <a:off x="845579" y="4607018"/>
            <a:ext cx="5716586" cy="400110"/>
          </a:xfrm>
          <a:prstGeom prst="rect">
            <a:avLst/>
          </a:prstGeom>
          <a:noFill/>
          <a:ln w="9525">
            <a:noFill/>
            <a:miter lim="800000"/>
            <a:headEnd/>
            <a:tailEnd/>
          </a:ln>
        </p:spPr>
        <p:txBody>
          <a:bodyPr wrap="square">
            <a:spAutoFit/>
          </a:bodyPr>
          <a:lstStyle/>
          <a:p>
            <a:r>
              <a:rPr lang="en-US" sz="1000" spc="50" dirty="0" smtClean="0">
                <a:latin typeface="Times" pitchFamily="18" charset="0"/>
                <a:cs typeface="Times" pitchFamily="18" charset="0"/>
              </a:rPr>
              <a:t>Former New York Governor Alfred E. Smith addresses the crowd at a demonstration held in Madison Square Garden to protest the Nazi persecution of German Jews. March 27, 1933.</a:t>
            </a:r>
            <a:endParaRPr lang="en-US" sz="1000" spc="50" dirty="0">
              <a:latin typeface="Times" pitchFamily="18" charset="0"/>
              <a:cs typeface="Times" pitchFamily="18" charset="0"/>
            </a:endParaRPr>
          </a:p>
        </p:txBody>
      </p:sp>
      <p:pic>
        <p:nvPicPr>
          <p:cNvPr id="2" name="Picture 2" descr="P:\PPT Posters and PDF\poster 2 Cropped.jpg"/>
          <p:cNvPicPr>
            <a:picLocks noChangeAspect="1" noChangeArrowheads="1"/>
          </p:cNvPicPr>
          <p:nvPr/>
        </p:nvPicPr>
        <p:blipFill>
          <a:blip r:embed="rId4" cstate="print"/>
          <a:srcRect/>
          <a:stretch>
            <a:fillRect/>
          </a:stretch>
        </p:blipFill>
        <p:spPr bwMode="auto">
          <a:xfrm>
            <a:off x="937317" y="589055"/>
            <a:ext cx="5705530" cy="4057812"/>
          </a:xfrm>
          <a:prstGeom prst="rect">
            <a:avLst/>
          </a:prstGeom>
          <a:noFill/>
        </p:spPr>
      </p:pic>
      <p:sp>
        <p:nvSpPr>
          <p:cNvPr id="8" name="TextBox 7"/>
          <p:cNvSpPr txBox="1"/>
          <p:nvPr/>
        </p:nvSpPr>
        <p:spPr>
          <a:xfrm>
            <a:off x="55085" y="54112"/>
            <a:ext cx="6544020" cy="584775"/>
          </a:xfrm>
          <a:prstGeom prst="rect">
            <a:avLst/>
          </a:prstGeom>
          <a:noFill/>
        </p:spPr>
        <p:txBody>
          <a:bodyPr wrap="square" rtlCol="0">
            <a:spAutoFit/>
          </a:bodyPr>
          <a:lstStyle/>
          <a:p>
            <a:r>
              <a:rPr lang="en-US" sz="3200" b="1" dirty="0" smtClean="0">
                <a:solidFill>
                  <a:schemeClr val="tx1">
                    <a:lumMod val="50000"/>
                  </a:schemeClr>
                </a:solidFill>
                <a:latin typeface="Arial Narrow" panose="020B0606020202030204" pitchFamily="34" charset="0"/>
              </a:rPr>
              <a:t>AMERICAN RESPONSES</a:t>
            </a:r>
            <a:endParaRPr lang="en-US" sz="3200" b="1" dirty="0">
              <a:solidFill>
                <a:schemeClr val="tx1">
                  <a:lumMod val="50000"/>
                </a:schemeClr>
              </a:solidFill>
              <a:latin typeface="Arial Narrow" panose="020B0606020202030204" pitchFamily="34" charset="0"/>
            </a:endParaRPr>
          </a:p>
        </p:txBody>
      </p:sp>
    </p:spTree>
    <p:custDataLst>
      <p:tags r:id="rId1"/>
    </p:custDataLst>
  </p:cSld>
  <p:clrMapOvr>
    <a:masterClrMapping/>
  </p:clrMapOvr>
  <p:transition spd="slow" advTm="1200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816535" y="5354264"/>
            <a:ext cx="7077075" cy="1066800"/>
          </a:xfrm>
        </p:spPr>
        <p:txBody>
          <a:bodyPr/>
          <a:lstStyle/>
          <a:p>
            <a:pPr algn="l"/>
            <a:r>
              <a:rPr lang="en-US" sz="1600" dirty="0" smtClean="0">
                <a:latin typeface="Times" pitchFamily="18" charset="0"/>
                <a:cs typeface="Times" pitchFamily="18" charset="0"/>
              </a:rPr>
              <a:t>In the face of a European refugee crisis caused by increasing anti-Jewish violence, the United States experienced a public challenge to its immigration policies. Over 900 Jewish passengers left Germany aboard the MS </a:t>
            </a:r>
            <a:r>
              <a:rPr lang="en-US" sz="1600" i="1" dirty="0" smtClean="0">
                <a:latin typeface="Times" pitchFamily="18" charset="0"/>
                <a:cs typeface="Times" pitchFamily="18" charset="0"/>
              </a:rPr>
              <a:t>St. Louis </a:t>
            </a:r>
            <a:r>
              <a:rPr lang="en-US" sz="1600" dirty="0" smtClean="0">
                <a:latin typeface="Times" pitchFamily="18" charset="0"/>
                <a:cs typeface="Times" pitchFamily="18" charset="0"/>
              </a:rPr>
              <a:t>in May 1939 seeking refuge in Cuba.</a:t>
            </a:r>
          </a:p>
        </p:txBody>
      </p:sp>
      <p:sp>
        <p:nvSpPr>
          <p:cNvPr id="21507" name="TextBox 6"/>
          <p:cNvSpPr txBox="1">
            <a:spLocks noChangeArrowheads="1"/>
          </p:cNvSpPr>
          <p:nvPr/>
        </p:nvSpPr>
        <p:spPr bwMode="auto">
          <a:xfrm>
            <a:off x="846138" y="4959350"/>
            <a:ext cx="7010400" cy="523220"/>
          </a:xfrm>
          <a:prstGeom prst="rect">
            <a:avLst/>
          </a:prstGeom>
          <a:noFill/>
          <a:ln w="9525">
            <a:noFill/>
            <a:miter lim="800000"/>
            <a:headEnd/>
            <a:tailEnd/>
          </a:ln>
        </p:spPr>
        <p:txBody>
          <a:bodyPr>
            <a:spAutoFit/>
          </a:bodyPr>
          <a:lstStyle/>
          <a:p>
            <a:r>
              <a:rPr lang="en-US" sz="2800" b="1" dirty="0" smtClean="0">
                <a:solidFill>
                  <a:srgbClr val="E28431"/>
                </a:solidFill>
                <a:latin typeface="Arial Narrow" pitchFamily="34" charset="0"/>
              </a:rPr>
              <a:t>The Plight of Refugees</a:t>
            </a:r>
            <a:endParaRPr lang="en-US" sz="2600" b="1" dirty="0">
              <a:solidFill>
                <a:srgbClr val="E28431"/>
              </a:solidFill>
              <a:latin typeface="Arial Narrow" pitchFamily="34" charset="0"/>
            </a:endParaRPr>
          </a:p>
        </p:txBody>
      </p:sp>
      <p:sp>
        <p:nvSpPr>
          <p:cNvPr id="8" name="TextBox 5"/>
          <p:cNvSpPr txBox="1">
            <a:spLocks noChangeArrowheads="1"/>
          </p:cNvSpPr>
          <p:nvPr/>
        </p:nvSpPr>
        <p:spPr bwMode="auto">
          <a:xfrm>
            <a:off x="827648" y="4598055"/>
            <a:ext cx="5662799" cy="400110"/>
          </a:xfrm>
          <a:prstGeom prst="rect">
            <a:avLst/>
          </a:prstGeom>
          <a:noFill/>
          <a:ln w="9525">
            <a:noFill/>
            <a:miter lim="800000"/>
            <a:headEnd/>
            <a:tailEnd/>
          </a:ln>
        </p:spPr>
        <p:txBody>
          <a:bodyPr wrap="square">
            <a:spAutoFit/>
          </a:bodyPr>
          <a:lstStyle/>
          <a:p>
            <a:r>
              <a:rPr lang="en-US" sz="1000" spc="50" dirty="0" smtClean="0">
                <a:latin typeface="Times" pitchFamily="18" charset="0"/>
                <a:cs typeface="Times" pitchFamily="18" charset="0"/>
              </a:rPr>
              <a:t>Jewish refugees aboard the MS </a:t>
            </a:r>
            <a:r>
              <a:rPr lang="en-US" sz="1000" i="1" spc="50" dirty="0" smtClean="0">
                <a:latin typeface="Times" pitchFamily="18" charset="0"/>
                <a:cs typeface="Times" pitchFamily="18" charset="0"/>
              </a:rPr>
              <a:t>St. Louis </a:t>
            </a:r>
            <a:r>
              <a:rPr lang="en-US" sz="1000" spc="50" dirty="0" smtClean="0">
                <a:latin typeface="Times" pitchFamily="18" charset="0"/>
                <a:cs typeface="Times" pitchFamily="18" charset="0"/>
              </a:rPr>
              <a:t>attempt</a:t>
            </a:r>
            <a:r>
              <a:rPr lang="en-US" sz="1000" i="1" spc="50" dirty="0" smtClean="0">
                <a:latin typeface="Times" pitchFamily="18" charset="0"/>
                <a:cs typeface="Times" pitchFamily="18" charset="0"/>
              </a:rPr>
              <a:t> </a:t>
            </a:r>
            <a:r>
              <a:rPr lang="en-US" sz="1000" spc="50" dirty="0" smtClean="0">
                <a:latin typeface="Times" pitchFamily="18" charset="0"/>
                <a:cs typeface="Times" pitchFamily="18" charset="0"/>
              </a:rPr>
              <a:t>to communicate with friends and relatives in Cuba, who were permitted to approach the docked vessel in small boats</a:t>
            </a:r>
            <a:r>
              <a:rPr lang="en-US" sz="1000" spc="100" dirty="0" smtClean="0">
                <a:latin typeface="Times" pitchFamily="18" charset="0"/>
                <a:cs typeface="Times" pitchFamily="18" charset="0"/>
              </a:rPr>
              <a:t>.</a:t>
            </a:r>
            <a:endParaRPr lang="en-US" sz="1000" spc="100" dirty="0">
              <a:latin typeface="Times" pitchFamily="18" charset="0"/>
              <a:cs typeface="Times" pitchFamily="18" charset="0"/>
            </a:endParaRPr>
          </a:p>
        </p:txBody>
      </p:sp>
      <p:pic>
        <p:nvPicPr>
          <p:cNvPr id="3074" name="Picture 2" descr="P:\PPT Posters and PDF\poster 3.JPG"/>
          <p:cNvPicPr>
            <a:picLocks noChangeAspect="1" noChangeArrowheads="1"/>
          </p:cNvPicPr>
          <p:nvPr/>
        </p:nvPicPr>
        <p:blipFill>
          <a:blip r:embed="rId4" cstate="print"/>
          <a:srcRect/>
          <a:stretch>
            <a:fillRect/>
          </a:stretch>
        </p:blipFill>
        <p:spPr bwMode="auto">
          <a:xfrm>
            <a:off x="932297" y="742763"/>
            <a:ext cx="5542150" cy="3882746"/>
          </a:xfrm>
          <a:prstGeom prst="rect">
            <a:avLst/>
          </a:prstGeom>
          <a:noFill/>
        </p:spPr>
      </p:pic>
      <p:sp>
        <p:nvSpPr>
          <p:cNvPr id="9" name="TextBox 8"/>
          <p:cNvSpPr txBox="1"/>
          <p:nvPr/>
        </p:nvSpPr>
        <p:spPr>
          <a:xfrm>
            <a:off x="55085" y="54112"/>
            <a:ext cx="6544020" cy="584775"/>
          </a:xfrm>
          <a:prstGeom prst="rect">
            <a:avLst/>
          </a:prstGeom>
          <a:noFill/>
        </p:spPr>
        <p:txBody>
          <a:bodyPr wrap="square" rtlCol="0">
            <a:spAutoFit/>
          </a:bodyPr>
          <a:lstStyle/>
          <a:p>
            <a:r>
              <a:rPr lang="en-US" sz="3200" b="1" dirty="0" smtClean="0">
                <a:solidFill>
                  <a:schemeClr val="tx1">
                    <a:lumMod val="50000"/>
                  </a:schemeClr>
                </a:solidFill>
                <a:latin typeface="Arial Narrow" panose="020B0606020202030204" pitchFamily="34" charset="0"/>
              </a:rPr>
              <a:t>AMERICAN RESPONSES</a:t>
            </a:r>
            <a:endParaRPr lang="en-US" sz="3200" b="1" dirty="0">
              <a:solidFill>
                <a:schemeClr val="tx1">
                  <a:lumMod val="50000"/>
                </a:schemeClr>
              </a:solidFill>
              <a:latin typeface="Arial Narrow" panose="020B0606020202030204" pitchFamily="34" charset="0"/>
            </a:endParaRPr>
          </a:p>
        </p:txBody>
      </p:sp>
    </p:spTree>
    <p:custDataLst>
      <p:tags r:id="rId1"/>
    </p:custDataLst>
  </p:cSld>
  <p:clrMapOvr>
    <a:masterClrMapping/>
  </p:clrMapOvr>
  <p:transition spd="slow" advTm="1400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816535" y="5354264"/>
            <a:ext cx="7077075" cy="1066800"/>
          </a:xfrm>
        </p:spPr>
        <p:txBody>
          <a:bodyPr/>
          <a:lstStyle/>
          <a:p>
            <a:pPr algn="l"/>
            <a:r>
              <a:rPr lang="en-US" sz="1600" dirty="0" smtClean="0">
                <a:latin typeface="Times" pitchFamily="18" charset="0"/>
                <a:cs typeface="Times" pitchFamily="18" charset="0"/>
              </a:rPr>
              <a:t>Arriving in Havana harbor, passengers were refused entry because the Cuban government had invalidated their travel papers. Fearing a return to Germany, yet with no place to go, the passengers and the ship waited near the US coast as alternate havens were sought.</a:t>
            </a:r>
          </a:p>
        </p:txBody>
      </p:sp>
      <p:sp>
        <p:nvSpPr>
          <p:cNvPr id="21507" name="TextBox 6"/>
          <p:cNvSpPr txBox="1">
            <a:spLocks noChangeArrowheads="1"/>
          </p:cNvSpPr>
          <p:nvPr/>
        </p:nvSpPr>
        <p:spPr bwMode="auto">
          <a:xfrm>
            <a:off x="846138" y="4959350"/>
            <a:ext cx="7010400" cy="523220"/>
          </a:xfrm>
          <a:prstGeom prst="rect">
            <a:avLst/>
          </a:prstGeom>
          <a:noFill/>
          <a:ln w="9525">
            <a:noFill/>
            <a:miter lim="800000"/>
            <a:headEnd/>
            <a:tailEnd/>
          </a:ln>
        </p:spPr>
        <p:txBody>
          <a:bodyPr>
            <a:spAutoFit/>
          </a:bodyPr>
          <a:lstStyle/>
          <a:p>
            <a:r>
              <a:rPr lang="en-US" sz="2800" b="1" dirty="0" smtClean="0">
                <a:solidFill>
                  <a:srgbClr val="E28431"/>
                </a:solidFill>
                <a:latin typeface="Arial Narrow" pitchFamily="34" charset="0"/>
              </a:rPr>
              <a:t>The Plight of Refugees</a:t>
            </a:r>
            <a:endParaRPr lang="en-US" sz="2600" b="1" dirty="0">
              <a:solidFill>
                <a:srgbClr val="E28431"/>
              </a:solidFill>
              <a:latin typeface="Arial Narrow" pitchFamily="34" charset="0"/>
            </a:endParaRPr>
          </a:p>
        </p:txBody>
      </p:sp>
      <p:sp>
        <p:nvSpPr>
          <p:cNvPr id="8" name="TextBox 5"/>
          <p:cNvSpPr txBox="1">
            <a:spLocks noChangeArrowheads="1"/>
          </p:cNvSpPr>
          <p:nvPr/>
        </p:nvSpPr>
        <p:spPr bwMode="auto">
          <a:xfrm>
            <a:off x="827647" y="4598055"/>
            <a:ext cx="5653835" cy="400110"/>
          </a:xfrm>
          <a:prstGeom prst="rect">
            <a:avLst/>
          </a:prstGeom>
          <a:noFill/>
          <a:ln w="9525">
            <a:noFill/>
            <a:miter lim="800000"/>
            <a:headEnd/>
            <a:tailEnd/>
          </a:ln>
        </p:spPr>
        <p:txBody>
          <a:bodyPr wrap="square">
            <a:spAutoFit/>
          </a:bodyPr>
          <a:lstStyle/>
          <a:p>
            <a:r>
              <a:rPr lang="en-US" sz="1000" spc="50" dirty="0" smtClean="0">
                <a:latin typeface="Times" pitchFamily="18" charset="0"/>
                <a:cs typeface="Times" pitchFamily="18" charset="0"/>
              </a:rPr>
              <a:t>Jewish refugees aboard the MS </a:t>
            </a:r>
            <a:r>
              <a:rPr lang="en-US" sz="1000" i="1" spc="50" dirty="0" smtClean="0">
                <a:latin typeface="Times" pitchFamily="18" charset="0"/>
                <a:cs typeface="Times" pitchFamily="18" charset="0"/>
              </a:rPr>
              <a:t>St. Louis </a:t>
            </a:r>
            <a:r>
              <a:rPr lang="en-US" sz="1000" spc="50" dirty="0" smtClean="0">
                <a:latin typeface="Times" pitchFamily="18" charset="0"/>
                <a:cs typeface="Times" pitchFamily="18" charset="0"/>
              </a:rPr>
              <a:t>attempt</a:t>
            </a:r>
            <a:r>
              <a:rPr lang="en-US" sz="1000" i="1" spc="50" dirty="0" smtClean="0">
                <a:latin typeface="Times" pitchFamily="18" charset="0"/>
                <a:cs typeface="Times" pitchFamily="18" charset="0"/>
              </a:rPr>
              <a:t> </a:t>
            </a:r>
            <a:r>
              <a:rPr lang="en-US" sz="1000" spc="50" dirty="0" smtClean="0">
                <a:latin typeface="Times" pitchFamily="18" charset="0"/>
                <a:cs typeface="Times" pitchFamily="18" charset="0"/>
              </a:rPr>
              <a:t>to communicate with friends and relatives in Cuba, who were permitted to approach the docked vessel in small boats.</a:t>
            </a:r>
            <a:endParaRPr lang="en-US" sz="1000" spc="50" dirty="0">
              <a:latin typeface="Times" pitchFamily="18" charset="0"/>
              <a:cs typeface="Times" pitchFamily="18" charset="0"/>
            </a:endParaRPr>
          </a:p>
        </p:txBody>
      </p:sp>
      <p:pic>
        <p:nvPicPr>
          <p:cNvPr id="3074" name="Picture 2" descr="P:\PPT Posters and PDF\poster 3.JPG"/>
          <p:cNvPicPr>
            <a:picLocks noChangeAspect="1" noChangeArrowheads="1"/>
          </p:cNvPicPr>
          <p:nvPr/>
        </p:nvPicPr>
        <p:blipFill>
          <a:blip r:embed="rId4" cstate="print"/>
          <a:srcRect/>
          <a:stretch>
            <a:fillRect/>
          </a:stretch>
        </p:blipFill>
        <p:spPr bwMode="auto">
          <a:xfrm>
            <a:off x="932297" y="742763"/>
            <a:ext cx="5542150" cy="3882746"/>
          </a:xfrm>
          <a:prstGeom prst="rect">
            <a:avLst/>
          </a:prstGeom>
          <a:noFill/>
        </p:spPr>
      </p:pic>
      <p:sp>
        <p:nvSpPr>
          <p:cNvPr id="9" name="TextBox 8"/>
          <p:cNvSpPr txBox="1"/>
          <p:nvPr/>
        </p:nvSpPr>
        <p:spPr>
          <a:xfrm>
            <a:off x="55085" y="54112"/>
            <a:ext cx="6544020" cy="584775"/>
          </a:xfrm>
          <a:prstGeom prst="rect">
            <a:avLst/>
          </a:prstGeom>
          <a:noFill/>
        </p:spPr>
        <p:txBody>
          <a:bodyPr wrap="square" rtlCol="0">
            <a:spAutoFit/>
          </a:bodyPr>
          <a:lstStyle/>
          <a:p>
            <a:r>
              <a:rPr lang="en-US" sz="3200" b="1" dirty="0" smtClean="0">
                <a:solidFill>
                  <a:schemeClr val="tx1">
                    <a:lumMod val="50000"/>
                  </a:schemeClr>
                </a:solidFill>
                <a:latin typeface="Arial Narrow" panose="020B0606020202030204" pitchFamily="34" charset="0"/>
              </a:rPr>
              <a:t>AMERICAN RESPONSES</a:t>
            </a:r>
            <a:endParaRPr lang="en-US" sz="3200" b="1" dirty="0">
              <a:solidFill>
                <a:schemeClr val="tx1">
                  <a:lumMod val="50000"/>
                </a:schemeClr>
              </a:solidFill>
              <a:latin typeface="Arial Narrow" panose="020B0606020202030204" pitchFamily="34" charset="0"/>
            </a:endParaRPr>
          </a:p>
        </p:txBody>
      </p:sp>
    </p:spTree>
    <p:custDataLst>
      <p:tags r:id="rId1"/>
    </p:custDataLst>
  </p:cSld>
  <p:clrMapOvr>
    <a:masterClrMapping/>
  </p:clrMapOvr>
  <p:transition spd="slow" advTm="14000">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816535" y="5354264"/>
            <a:ext cx="7077075" cy="1066800"/>
          </a:xfrm>
        </p:spPr>
        <p:txBody>
          <a:bodyPr/>
          <a:lstStyle/>
          <a:p>
            <a:pPr algn="l"/>
            <a:r>
              <a:rPr lang="en-US" sz="1600" dirty="0" smtClean="0">
                <a:latin typeface="Times" pitchFamily="18" charset="0"/>
                <a:cs typeface="Times" pitchFamily="18" charset="0"/>
              </a:rPr>
              <a:t>Despite US newspapers’ generally sympathetic portrayal of the passengers’ situation, only a few journalists suggested that the refugees be admitted into the United States. The US government refused to admit the passengers until their quota numbers were called.</a:t>
            </a:r>
          </a:p>
        </p:txBody>
      </p:sp>
      <p:sp>
        <p:nvSpPr>
          <p:cNvPr id="21507" name="TextBox 6"/>
          <p:cNvSpPr txBox="1">
            <a:spLocks noChangeArrowheads="1"/>
          </p:cNvSpPr>
          <p:nvPr/>
        </p:nvSpPr>
        <p:spPr bwMode="auto">
          <a:xfrm>
            <a:off x="846138" y="4959350"/>
            <a:ext cx="7010400" cy="523220"/>
          </a:xfrm>
          <a:prstGeom prst="rect">
            <a:avLst/>
          </a:prstGeom>
          <a:noFill/>
          <a:ln w="9525">
            <a:noFill/>
            <a:miter lim="800000"/>
            <a:headEnd/>
            <a:tailEnd/>
          </a:ln>
        </p:spPr>
        <p:txBody>
          <a:bodyPr>
            <a:spAutoFit/>
          </a:bodyPr>
          <a:lstStyle/>
          <a:p>
            <a:r>
              <a:rPr lang="en-US" sz="2800" b="1" dirty="0" smtClean="0">
                <a:solidFill>
                  <a:srgbClr val="E28431"/>
                </a:solidFill>
                <a:latin typeface="Arial Narrow" pitchFamily="34" charset="0"/>
              </a:rPr>
              <a:t>US Response to the </a:t>
            </a:r>
            <a:r>
              <a:rPr lang="en-US" sz="2800" b="1" dirty="0" smtClean="0">
                <a:solidFill>
                  <a:srgbClr val="969696"/>
                </a:solidFill>
                <a:latin typeface="Arial Narrow" pitchFamily="34" charset="0"/>
              </a:rPr>
              <a:t>St. Louis</a:t>
            </a:r>
            <a:endParaRPr lang="en-US" sz="2600" b="1" dirty="0">
              <a:solidFill>
                <a:srgbClr val="969696"/>
              </a:solidFill>
              <a:latin typeface="Arial Narrow" pitchFamily="34" charset="0"/>
            </a:endParaRPr>
          </a:p>
        </p:txBody>
      </p:sp>
      <p:sp>
        <p:nvSpPr>
          <p:cNvPr id="8" name="TextBox 5"/>
          <p:cNvSpPr txBox="1">
            <a:spLocks noChangeArrowheads="1"/>
          </p:cNvSpPr>
          <p:nvPr/>
        </p:nvSpPr>
        <p:spPr bwMode="auto">
          <a:xfrm>
            <a:off x="836613" y="4831136"/>
            <a:ext cx="5498621" cy="246221"/>
          </a:xfrm>
          <a:prstGeom prst="rect">
            <a:avLst/>
          </a:prstGeom>
          <a:noFill/>
          <a:ln w="9525">
            <a:noFill/>
            <a:miter lim="800000"/>
            <a:headEnd/>
            <a:tailEnd/>
          </a:ln>
        </p:spPr>
        <p:txBody>
          <a:bodyPr wrap="none">
            <a:spAutoFit/>
          </a:bodyPr>
          <a:lstStyle/>
          <a:p>
            <a:r>
              <a:rPr lang="en-US" sz="1000" spc="50" dirty="0" smtClean="0">
                <a:latin typeface="Times" pitchFamily="18" charset="0"/>
                <a:cs typeface="Times" pitchFamily="18" charset="0"/>
              </a:rPr>
              <a:t>Mr. and Mrs. Morris </a:t>
            </a:r>
            <a:r>
              <a:rPr lang="en-US" sz="1000" spc="50" dirty="0" err="1" smtClean="0">
                <a:latin typeface="Times" pitchFamily="18" charset="0"/>
                <a:cs typeface="Times" pitchFamily="18" charset="0"/>
              </a:rPr>
              <a:t>Troper</a:t>
            </a:r>
            <a:r>
              <a:rPr lang="en-US" sz="1000" spc="50" dirty="0" smtClean="0">
                <a:latin typeface="Times" pitchFamily="18" charset="0"/>
                <a:cs typeface="Times" pitchFamily="18" charset="0"/>
              </a:rPr>
              <a:t> (center) pose with Jewish refugees on the deck of the </a:t>
            </a:r>
            <a:r>
              <a:rPr lang="en-US" sz="1000" i="1" spc="50" dirty="0" smtClean="0">
                <a:latin typeface="Times" pitchFamily="18" charset="0"/>
                <a:cs typeface="Times" pitchFamily="18" charset="0"/>
              </a:rPr>
              <a:t>St. Louis</a:t>
            </a:r>
            <a:r>
              <a:rPr lang="en-US" sz="1000" i="1" spc="100" dirty="0" smtClean="0"/>
              <a:t>.</a:t>
            </a:r>
            <a:endParaRPr lang="en-US" sz="1000" spc="100" dirty="0">
              <a:latin typeface="Times" pitchFamily="18" charset="0"/>
              <a:cs typeface="Times" pitchFamily="18" charset="0"/>
            </a:endParaRPr>
          </a:p>
        </p:txBody>
      </p:sp>
      <p:pic>
        <p:nvPicPr>
          <p:cNvPr id="9" name="Picture 2" descr="P:\PPT Posters and PDF\poster 4 Cropped.jpg"/>
          <p:cNvPicPr>
            <a:picLocks noChangeAspect="1" noChangeArrowheads="1"/>
          </p:cNvPicPr>
          <p:nvPr/>
        </p:nvPicPr>
        <p:blipFill>
          <a:blip r:embed="rId4" cstate="print"/>
          <a:srcRect/>
          <a:stretch>
            <a:fillRect/>
          </a:stretch>
        </p:blipFill>
        <p:spPr bwMode="auto">
          <a:xfrm>
            <a:off x="918429" y="602214"/>
            <a:ext cx="5572017" cy="4252861"/>
          </a:xfrm>
          <a:prstGeom prst="rect">
            <a:avLst/>
          </a:prstGeom>
          <a:noFill/>
        </p:spPr>
      </p:pic>
      <p:sp>
        <p:nvSpPr>
          <p:cNvPr id="10" name="TextBox 9"/>
          <p:cNvSpPr txBox="1"/>
          <p:nvPr/>
        </p:nvSpPr>
        <p:spPr>
          <a:xfrm>
            <a:off x="55085" y="54112"/>
            <a:ext cx="6544020" cy="584775"/>
          </a:xfrm>
          <a:prstGeom prst="rect">
            <a:avLst/>
          </a:prstGeom>
          <a:noFill/>
        </p:spPr>
        <p:txBody>
          <a:bodyPr wrap="square" rtlCol="0">
            <a:spAutoFit/>
          </a:bodyPr>
          <a:lstStyle/>
          <a:p>
            <a:r>
              <a:rPr lang="en-US" sz="3200" b="1" dirty="0" smtClean="0">
                <a:solidFill>
                  <a:schemeClr val="tx1">
                    <a:lumMod val="50000"/>
                  </a:schemeClr>
                </a:solidFill>
                <a:latin typeface="Arial Narrow" panose="020B0606020202030204" pitchFamily="34" charset="0"/>
              </a:rPr>
              <a:t>AMERICAN</a:t>
            </a:r>
            <a:r>
              <a:rPr lang="en-US" sz="3200" b="1" dirty="0" smtClean="0">
                <a:solidFill>
                  <a:srgbClr val="F49944"/>
                </a:solidFill>
                <a:latin typeface="Arial Narrow" panose="020B0606020202030204" pitchFamily="34" charset="0"/>
              </a:rPr>
              <a:t> </a:t>
            </a:r>
            <a:r>
              <a:rPr lang="en-US" sz="3200" b="1" dirty="0" smtClean="0">
                <a:solidFill>
                  <a:schemeClr val="tx1">
                    <a:lumMod val="50000"/>
                  </a:schemeClr>
                </a:solidFill>
                <a:latin typeface="Arial Narrow" panose="020B0606020202030204" pitchFamily="34" charset="0"/>
              </a:rPr>
              <a:t>RESPONSES</a:t>
            </a:r>
            <a:endParaRPr lang="en-US" sz="3200" b="1" dirty="0">
              <a:solidFill>
                <a:schemeClr val="tx1">
                  <a:lumMod val="50000"/>
                </a:schemeClr>
              </a:solidFill>
              <a:latin typeface="Arial Narrow" panose="020B0606020202030204" pitchFamily="34" charset="0"/>
            </a:endParaRPr>
          </a:p>
        </p:txBody>
      </p:sp>
    </p:spTree>
    <p:custDataLst>
      <p:tags r:id="rId1"/>
    </p:custDataLst>
  </p:cSld>
  <p:clrMapOvr>
    <a:masterClrMapping/>
  </p:clrMapOvr>
  <p:transition spd="slow" advTm="14000">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7"/>
</p:tagLst>
</file>

<file path=ppt/tags/tag10.xml><?xml version="1.0" encoding="utf-8"?>
<p:tagLst xmlns:a="http://schemas.openxmlformats.org/drawingml/2006/main" xmlns:r="http://schemas.openxmlformats.org/officeDocument/2006/relationships" xmlns:p="http://schemas.openxmlformats.org/presentationml/2006/main">
  <p:tag name="TIMING" val="|0|2.6"/>
</p:tagLst>
</file>

<file path=ppt/tags/tag11.xml><?xml version="1.0" encoding="utf-8"?>
<p:tagLst xmlns:a="http://schemas.openxmlformats.org/drawingml/2006/main" xmlns:r="http://schemas.openxmlformats.org/officeDocument/2006/relationships" xmlns:p="http://schemas.openxmlformats.org/presentationml/2006/main">
  <p:tag name="TIMING" val="|0|2.6"/>
</p:tagLst>
</file>

<file path=ppt/tags/tag12.xml><?xml version="1.0" encoding="utf-8"?>
<p:tagLst xmlns:a="http://schemas.openxmlformats.org/drawingml/2006/main" xmlns:r="http://schemas.openxmlformats.org/officeDocument/2006/relationships" xmlns:p="http://schemas.openxmlformats.org/presentationml/2006/main">
  <p:tag name="TIMING" val="|0|2.6"/>
</p:tagLst>
</file>

<file path=ppt/tags/tag13.xml><?xml version="1.0" encoding="utf-8"?>
<p:tagLst xmlns:a="http://schemas.openxmlformats.org/drawingml/2006/main" xmlns:r="http://schemas.openxmlformats.org/officeDocument/2006/relationships" xmlns:p="http://schemas.openxmlformats.org/presentationml/2006/main">
  <p:tag name="TIMING" val="|0|2.6"/>
</p:tagLst>
</file>

<file path=ppt/tags/tag14.xml><?xml version="1.0" encoding="utf-8"?>
<p:tagLst xmlns:a="http://schemas.openxmlformats.org/drawingml/2006/main" xmlns:r="http://schemas.openxmlformats.org/officeDocument/2006/relationships" xmlns:p="http://schemas.openxmlformats.org/presentationml/2006/main">
  <p:tag name="TIMING" val="|0|2.6"/>
</p:tagLst>
</file>

<file path=ppt/tags/tag15.xml><?xml version="1.0" encoding="utf-8"?>
<p:tagLst xmlns:a="http://schemas.openxmlformats.org/drawingml/2006/main" xmlns:r="http://schemas.openxmlformats.org/officeDocument/2006/relationships" xmlns:p="http://schemas.openxmlformats.org/presentationml/2006/main">
  <p:tag name="TIMING" val="|0|2.6"/>
</p:tagLst>
</file>

<file path=ppt/tags/tag16.xml><?xml version="1.0" encoding="utf-8"?>
<p:tagLst xmlns:a="http://schemas.openxmlformats.org/drawingml/2006/main" xmlns:r="http://schemas.openxmlformats.org/officeDocument/2006/relationships" xmlns:p="http://schemas.openxmlformats.org/presentationml/2006/main">
  <p:tag name="TIMING" val="|0|2.6"/>
</p:tagLst>
</file>

<file path=ppt/tags/tag17.xml><?xml version="1.0" encoding="utf-8"?>
<p:tagLst xmlns:a="http://schemas.openxmlformats.org/drawingml/2006/main" xmlns:r="http://schemas.openxmlformats.org/officeDocument/2006/relationships" xmlns:p="http://schemas.openxmlformats.org/presentationml/2006/main">
  <p:tag name="TIMING" val="|0|2.6"/>
</p:tagLst>
</file>

<file path=ppt/tags/tag18.xml><?xml version="1.0" encoding="utf-8"?>
<p:tagLst xmlns:a="http://schemas.openxmlformats.org/drawingml/2006/main" xmlns:r="http://schemas.openxmlformats.org/officeDocument/2006/relationships" xmlns:p="http://schemas.openxmlformats.org/presentationml/2006/main">
  <p:tag name="TIMING" val="|0|2.6"/>
</p:tagLst>
</file>

<file path=ppt/tags/tag19.xml><?xml version="1.0" encoding="utf-8"?>
<p:tagLst xmlns:a="http://schemas.openxmlformats.org/drawingml/2006/main" xmlns:r="http://schemas.openxmlformats.org/officeDocument/2006/relationships" xmlns:p="http://schemas.openxmlformats.org/presentationml/2006/main">
  <p:tag name="TIMING" val="|0|2.6"/>
</p:tagLst>
</file>

<file path=ppt/tags/tag2.xml><?xml version="1.0" encoding="utf-8"?>
<p:tagLst xmlns:a="http://schemas.openxmlformats.org/drawingml/2006/main" xmlns:r="http://schemas.openxmlformats.org/officeDocument/2006/relationships" xmlns:p="http://schemas.openxmlformats.org/presentationml/2006/main">
  <p:tag name="TIMING" val="|0.6"/>
</p:tagLst>
</file>

<file path=ppt/tags/tag20.xml><?xml version="1.0" encoding="utf-8"?>
<p:tagLst xmlns:a="http://schemas.openxmlformats.org/drawingml/2006/main" xmlns:r="http://schemas.openxmlformats.org/officeDocument/2006/relationships" xmlns:p="http://schemas.openxmlformats.org/presentationml/2006/main">
  <p:tag name="TIMING" val="|0|2.6"/>
</p:tagLst>
</file>

<file path=ppt/tags/tag21.xml><?xml version="1.0" encoding="utf-8"?>
<p:tagLst xmlns:a="http://schemas.openxmlformats.org/drawingml/2006/main" xmlns:r="http://schemas.openxmlformats.org/officeDocument/2006/relationships" xmlns:p="http://schemas.openxmlformats.org/presentationml/2006/main">
  <p:tag name="TIMING" val="|0|2.6"/>
</p:tagLst>
</file>

<file path=ppt/tags/tag22.xml><?xml version="1.0" encoding="utf-8"?>
<p:tagLst xmlns:a="http://schemas.openxmlformats.org/drawingml/2006/main" xmlns:r="http://schemas.openxmlformats.org/officeDocument/2006/relationships" xmlns:p="http://schemas.openxmlformats.org/presentationml/2006/main">
  <p:tag name="TIMING" val="|0|2.6"/>
</p:tagLst>
</file>

<file path=ppt/tags/tag23.xml><?xml version="1.0" encoding="utf-8"?>
<p:tagLst xmlns:a="http://schemas.openxmlformats.org/drawingml/2006/main" xmlns:r="http://schemas.openxmlformats.org/officeDocument/2006/relationships" xmlns:p="http://schemas.openxmlformats.org/presentationml/2006/main">
  <p:tag name="TIMING" val="|0|2.6"/>
</p:tagLst>
</file>

<file path=ppt/tags/tag24.xml><?xml version="1.0" encoding="utf-8"?>
<p:tagLst xmlns:a="http://schemas.openxmlformats.org/drawingml/2006/main" xmlns:r="http://schemas.openxmlformats.org/officeDocument/2006/relationships" xmlns:p="http://schemas.openxmlformats.org/presentationml/2006/main">
  <p:tag name="TIMING" val="|0|2.6"/>
</p:tagLst>
</file>

<file path=ppt/tags/tag25.xml><?xml version="1.0" encoding="utf-8"?>
<p:tagLst xmlns:a="http://schemas.openxmlformats.org/drawingml/2006/main" xmlns:r="http://schemas.openxmlformats.org/officeDocument/2006/relationships" xmlns:p="http://schemas.openxmlformats.org/presentationml/2006/main">
  <p:tag name="TIMING" val="|0|2.6"/>
</p:tagLst>
</file>

<file path=ppt/tags/tag3.xml><?xml version="1.0" encoding="utf-8"?>
<p:tagLst xmlns:a="http://schemas.openxmlformats.org/drawingml/2006/main" xmlns:r="http://schemas.openxmlformats.org/officeDocument/2006/relationships" xmlns:p="http://schemas.openxmlformats.org/presentationml/2006/main">
  <p:tag name="TIMING" val="|0|2.6"/>
</p:tagLst>
</file>

<file path=ppt/tags/tag4.xml><?xml version="1.0" encoding="utf-8"?>
<p:tagLst xmlns:a="http://schemas.openxmlformats.org/drawingml/2006/main" xmlns:r="http://schemas.openxmlformats.org/officeDocument/2006/relationships" xmlns:p="http://schemas.openxmlformats.org/presentationml/2006/main">
  <p:tag name="TIMING" val="|0|2.6"/>
</p:tagLst>
</file>

<file path=ppt/tags/tag5.xml><?xml version="1.0" encoding="utf-8"?>
<p:tagLst xmlns:a="http://schemas.openxmlformats.org/drawingml/2006/main" xmlns:r="http://schemas.openxmlformats.org/officeDocument/2006/relationships" xmlns:p="http://schemas.openxmlformats.org/presentationml/2006/main">
  <p:tag name="TIMING" val="|0|2.6"/>
</p:tagLst>
</file>

<file path=ppt/tags/tag6.xml><?xml version="1.0" encoding="utf-8"?>
<p:tagLst xmlns:a="http://schemas.openxmlformats.org/drawingml/2006/main" xmlns:r="http://schemas.openxmlformats.org/officeDocument/2006/relationships" xmlns:p="http://schemas.openxmlformats.org/presentationml/2006/main">
  <p:tag name="TIMING" val="|0|2.6"/>
</p:tagLst>
</file>

<file path=ppt/tags/tag7.xml><?xml version="1.0" encoding="utf-8"?>
<p:tagLst xmlns:a="http://schemas.openxmlformats.org/drawingml/2006/main" xmlns:r="http://schemas.openxmlformats.org/officeDocument/2006/relationships" xmlns:p="http://schemas.openxmlformats.org/presentationml/2006/main">
  <p:tag name="TIMING" val="|0|2.6"/>
</p:tagLst>
</file>

<file path=ppt/tags/tag8.xml><?xml version="1.0" encoding="utf-8"?>
<p:tagLst xmlns:a="http://schemas.openxmlformats.org/drawingml/2006/main" xmlns:r="http://schemas.openxmlformats.org/officeDocument/2006/relationships" xmlns:p="http://schemas.openxmlformats.org/presentationml/2006/main">
  <p:tag name="TIMING" val="|0|2.6"/>
</p:tagLst>
</file>

<file path=ppt/tags/tag9.xml><?xml version="1.0" encoding="utf-8"?>
<p:tagLst xmlns:a="http://schemas.openxmlformats.org/drawingml/2006/main" xmlns:r="http://schemas.openxmlformats.org/officeDocument/2006/relationships" xmlns:p="http://schemas.openxmlformats.org/presentationml/2006/main">
  <p:tag name="TIMING" val="|0|2.6"/>
</p:tagLst>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9943</TotalTime>
  <Words>1906</Words>
  <Application>Microsoft Office PowerPoint</Application>
  <PresentationFormat>On-screen Show (4:3)</PresentationFormat>
  <Paragraphs>145</Paragraphs>
  <Slides>27</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ＭＳ Ｐゴシック</vt:lpstr>
      <vt:lpstr>ＭＳ Ｐゴシック</vt:lpstr>
      <vt:lpstr>Arial</vt:lpstr>
      <vt:lpstr>Arial Narrow</vt:lpstr>
      <vt:lpstr>Calibri</vt:lpstr>
      <vt:lpstr>Times</vt:lpstr>
      <vt:lpstr>ヒラギノ角ゴ Pro W3</vt:lpstr>
      <vt:lpstr>Black</vt:lpstr>
      <vt:lpstr>PowerPoint Presentation</vt:lpstr>
      <vt:lpstr>PowerPoint Presentation</vt:lpstr>
      <vt:lpstr>PowerPoint Presentation</vt:lpstr>
      <vt:lpstr>PowerPoint Presentation</vt:lpstr>
      <vt:lpstr>As the Nazis increasingly persecuted Germany’s Jews in the 1930s, many Jews sought refuge in other countries. In the United States, the Depression’s economic hardships intensified antisemitism and xenophobia. </vt:lpstr>
      <vt:lpstr>The US State Department enforced restrictive immigration laws limiting the issuance of visas, making it difficult for Jews to enter the United States. While Americans participated in rallies opposing Nazi persecution, an overall sentiment of isolationism pervaded American attitudes and policy.</vt:lpstr>
      <vt:lpstr>In the face of a European refugee crisis caused by increasing anti-Jewish violence, the United States experienced a public challenge to its immigration policies. Over 900 Jewish passengers left Germany aboard the MS St. Louis in May 1939 seeking refuge in Cuba.</vt:lpstr>
      <vt:lpstr>Arriving in Havana harbor, passengers were refused entry because the Cuban government had invalidated their travel papers. Fearing a return to Germany, yet with no place to go, the passengers and the ship waited near the US coast as alternate havens were sought.</vt:lpstr>
      <vt:lpstr>Despite US newspapers’ generally sympathetic portrayal of the passengers’ situation, only a few journalists suggested that the refugees be admitted into the United States. The US government refused to admit the passengers until their quota numbers were called.</vt:lpstr>
      <vt:lpstr>Wanting to aid the passengers, the American Jewish Joint Distribution Committee (JDC) took action. Morris Troper, an American lawyer working for the JDC, played an essential role in negotiating with the governments of Belgium, the Netherlands, France, and the United Kingdom, which ultimately provided refuge to the passengers.</vt:lpstr>
      <vt:lpstr>In 1939, securing safe haven for the St. Louis passengers in Europe was deemed a diplomatic success. Subsequent wartime Nazi occupation of western Europe, however, meant that many former passengers once again faced Nazi persecution.</vt:lpstr>
      <vt:lpstr>Some passengers such as Henry Gallant (above left) managed to survive. Other passengers, such as Ruth Karliner (above right), died in German killing centers or concentration camps. In the end, almost one-third of the St. Louis passengers died in the Holocaust.</vt:lpstr>
      <vt:lpstr>The start of World War II in September 1939 added a new challenge for those seeking refuge. In wartime, US policies became more restrictive. In June 1941, the State Department issued a regulation forbidding the granting of a visa to anyone with relatives in Axis-occupied territories.</vt:lpstr>
      <vt:lpstr>Once the United States entered the war, the State Department implemented stricter immigration policies out of fear that refugees could be blackmailed into working as enemy agents.</vt:lpstr>
      <vt:lpstr>In August 1942, the State Department received a copy of a cable sent by the World Jewish Congress’s Gerhart Riegner stating that the Nazis were implementing a policy to annihilate the Jews of Europe. Afraid the cable was “war rumor,” department officials withheld its release.</vt:lpstr>
      <vt:lpstr>Only in November 1942 did the State Department finally confirm its accuracy and allow the Nazi policy of mass murder to be publicized. Most Americans accepted the official US policy that only the defeat of Germany could stop the murder of Europe’s Jews.</vt:lpstr>
      <vt:lpstr>In 1943, US Treasury Department officials John Pehle and Josiah DuBois had become frustrated with what they saw as limited action by the State Department to rescue Jews. In a report presented to Treasury Secretary Henry Morgenthau, they asserted that unless steps were taken, “this government will have to share for all time the responsibility for this extermination.”</vt:lpstr>
      <vt:lpstr>This effort by the Treasury staff along with public pressure helped prompt President Franklin D. Roosevelt to create the War Refugee Board in January 1944 and appoint Pehle to run it.</vt:lpstr>
      <vt:lpstr>As executive director of the War Refugee Board, John Pehle  used his position of leadership to leverage numerous means  to rescue endangered Jews. </vt:lpstr>
      <vt:lpstr>The board led efforts to get neutral countries to accept refugees; it funded boats to ferry refugees out of Romania; and it established a temporary refuge for some Jews at Fort Ontario in Oswego, New York. The board also financed Swedish diplomat Raoul Wallenberg’s rescue efforts in Hungary.</vt:lpstr>
      <vt:lpstr>In March 1944 Germany occupied Hungary.  At German request, the Hungarian authorities deported around 440,000 Jews, primarily to Auschwitz-Birkenau. Although the War Refugee Board is credited with saving as many as 200,000 lives, more than 800,000 Jews were murdered from the time the board was established until the end of the war.</vt:lpstr>
      <vt:lpstr>The majority of these Jews were from Hungary.  As John Pehle, the board’s executive director, later said, “What we did was...late and little.”</vt:lpstr>
      <vt:lpstr>Fifty years after the deportation of Hungary’s Jews, genocide in Rwanda challenged the world’s ability to respond. Despite warnings of violence made by Canadian General Roméo Dallaire, the head of the UN Assistance Mission for Rwanda, the world failed to act and some 800,000 people were murdered within 100 days.</vt:lpstr>
      <vt:lpstr>President Bill Clinton later reflected: “If we’d gone in sooner, I believe we could have saved at least a third of the lives that were lost....It had an enduring impact on me.”</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Guest</dc:creator>
  <cp:lastModifiedBy>Magnus, Laura</cp:lastModifiedBy>
  <cp:revision>211</cp:revision>
  <cp:lastPrinted>2012-11-13T21:27:05Z</cp:lastPrinted>
  <dcterms:created xsi:type="dcterms:W3CDTF">2010-01-15T22:49:10Z</dcterms:created>
  <dcterms:modified xsi:type="dcterms:W3CDTF">2014-09-29T18:49:23Z</dcterms:modified>
</cp:coreProperties>
</file>