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handoutMasterIdLst>
    <p:handoutMasterId r:id="rId35"/>
  </p:handoutMasterIdLst>
  <p:sldIdLst>
    <p:sldId id="292" r:id="rId2"/>
    <p:sldId id="256" r:id="rId3"/>
    <p:sldId id="257" r:id="rId4"/>
    <p:sldId id="264" r:id="rId5"/>
    <p:sldId id="262" r:id="rId6"/>
    <p:sldId id="263" r:id="rId7"/>
    <p:sldId id="265" r:id="rId8"/>
    <p:sldId id="266" r:id="rId9"/>
    <p:sldId id="267" r:id="rId10"/>
    <p:sldId id="284" r:id="rId11"/>
    <p:sldId id="268" r:id="rId12"/>
    <p:sldId id="269" r:id="rId13"/>
    <p:sldId id="270" r:id="rId14"/>
    <p:sldId id="271" r:id="rId15"/>
    <p:sldId id="293" r:id="rId16"/>
    <p:sldId id="272" r:id="rId17"/>
    <p:sldId id="273" r:id="rId18"/>
    <p:sldId id="274" r:id="rId19"/>
    <p:sldId id="285" r:id="rId20"/>
    <p:sldId id="290" r:id="rId21"/>
    <p:sldId id="275" r:id="rId22"/>
    <p:sldId id="276" r:id="rId23"/>
    <p:sldId id="277" r:id="rId24"/>
    <p:sldId id="278" r:id="rId25"/>
    <p:sldId id="280" r:id="rId26"/>
    <p:sldId id="286" r:id="rId27"/>
    <p:sldId id="291" r:id="rId28"/>
    <p:sldId id="281" r:id="rId29"/>
    <p:sldId id="287" r:id="rId30"/>
    <p:sldId id="283" r:id="rId31"/>
    <p:sldId id="288" r:id="rId32"/>
    <p:sldId id="289"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3562">
          <p15:clr>
            <a:srgbClr val="A4A3A4"/>
          </p15:clr>
        </p15:guide>
        <p15:guide id="2" orient="horz" pos="2091">
          <p15:clr>
            <a:srgbClr val="A4A3A4"/>
          </p15:clr>
        </p15:guide>
        <p15:guide id="3" orient="horz" pos="1231">
          <p15:clr>
            <a:srgbClr val="A4A3A4"/>
          </p15:clr>
        </p15:guide>
        <p15:guide id="4" pos="387">
          <p15:clr>
            <a:srgbClr val="A4A3A4"/>
          </p15:clr>
        </p15:guide>
        <p15:guide id="5" pos="56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944"/>
    <a:srgbClr val="E28431"/>
    <a:srgbClr val="0F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10" y="138"/>
      </p:cViewPr>
      <p:guideLst>
        <p:guide orient="horz" pos="3562"/>
        <p:guide orient="horz" pos="2091"/>
        <p:guide orient="horz" pos="1231"/>
        <p:guide pos="387"/>
        <p:guide pos="56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2" d="100"/>
          <a:sy n="62" d="100"/>
        </p:scale>
        <p:origin x="-133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1EB197D-021C-4295-A412-DA50E69BDC81}" type="datetimeFigureOut">
              <a:rPr lang="en-US"/>
              <a:pPr/>
              <a:t>10/1/2014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8CA1FEE-D537-41C6-8409-293F717DA059}" type="slidenum">
              <a:rPr lang="en-US"/>
              <a:pPr/>
              <a:t>‹#›</a:t>
            </a:fld>
            <a:endParaRPr lang="en-US"/>
          </a:p>
        </p:txBody>
      </p:sp>
    </p:spTree>
    <p:extLst>
      <p:ext uri="{BB962C8B-B14F-4D97-AF65-F5344CB8AC3E}">
        <p14:creationId xmlns:p14="http://schemas.microsoft.com/office/powerpoint/2010/main" val="2407709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8E16575-75FF-47AB-93A6-F85A0586F6E7}" type="datetimeFigureOut">
              <a:rPr lang="en-US"/>
              <a:pPr/>
              <a:t>10/1/2014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BABAF641-AEB5-4727-83C3-ED499BB3831C}" type="slidenum">
              <a:rPr lang="en-US"/>
              <a:pPr/>
              <a:t>‹#›</a:t>
            </a:fld>
            <a:endParaRPr lang="en-US"/>
          </a:p>
        </p:txBody>
      </p:sp>
    </p:spTree>
    <p:extLst>
      <p:ext uri="{BB962C8B-B14F-4D97-AF65-F5344CB8AC3E}">
        <p14:creationId xmlns:p14="http://schemas.microsoft.com/office/powerpoint/2010/main" val="946000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endParaRPr lang="en-US" smtClean="0">
              <a:ea typeface="ヒラギノ角ゴ Pro W3" charset="-128"/>
            </a:endParaRPr>
          </a:p>
        </p:txBody>
      </p:sp>
      <p:sp>
        <p:nvSpPr>
          <p:cNvPr id="17411" name="Slide Number Placeholder 3"/>
          <p:cNvSpPr>
            <a:spLocks noGrp="1"/>
          </p:cNvSpPr>
          <p:nvPr>
            <p:ph type="sldNum" sz="quarter" idx="5"/>
          </p:nvPr>
        </p:nvSpPr>
        <p:spPr bwMode="auto">
          <a:noFill/>
          <a:ln>
            <a:miter lim="800000"/>
            <a:headEnd/>
            <a:tailEnd/>
          </a:ln>
        </p:spPr>
        <p:txBody>
          <a:bodyPr/>
          <a:lstStyle/>
          <a:p>
            <a:fld id="{8C8EDED1-07CA-466F-87F8-C24C52785A70}" type="slidenum">
              <a:rPr lang="en-US"/>
              <a:pPr/>
              <a:t>2</a:t>
            </a:fld>
            <a:endParaRPr lang="en-US"/>
          </a:p>
        </p:txBody>
      </p:sp>
    </p:spTree>
    <p:extLst>
      <p:ext uri="{BB962C8B-B14F-4D97-AF65-F5344CB8AC3E}">
        <p14:creationId xmlns:p14="http://schemas.microsoft.com/office/powerpoint/2010/main" val="360693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r>
              <a:rPr lang="en-US" i="1" dirty="0" smtClean="0">
                <a:ea typeface="ヒラギノ角ゴ Pro W3" charset="-128"/>
              </a:rPr>
              <a:t>National Archives and Records Administration</a:t>
            </a:r>
            <a:endParaRPr lang="en-US" dirty="0" smtClean="0">
              <a:ea typeface="ヒラギノ角ゴ Pro W3"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264F9D37-DAE5-4E9F-867F-915F6388A78A}" type="slidenum">
              <a:rPr lang="en-US"/>
              <a:pPr/>
              <a:t>11</a:t>
            </a:fld>
            <a:endParaRPr lang="en-US"/>
          </a:p>
        </p:txBody>
      </p:sp>
    </p:spTree>
    <p:extLst>
      <p:ext uri="{BB962C8B-B14F-4D97-AF65-F5344CB8AC3E}">
        <p14:creationId xmlns:p14="http://schemas.microsoft.com/office/powerpoint/2010/main" val="1744946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r>
              <a:rPr lang="en-US" i="1" dirty="0" smtClean="0">
                <a:ea typeface="ヒラギノ角ゴ Pro W3" charset="-128"/>
              </a:rPr>
              <a:t>US</a:t>
            </a:r>
            <a:r>
              <a:rPr lang="en-US" i="1" baseline="0" dirty="0" smtClean="0">
                <a:ea typeface="ヒラギノ角ゴ Pro W3" charset="-128"/>
              </a:rPr>
              <a:t> Holocaust Memorial Museum, courtesy of </a:t>
            </a:r>
            <a:r>
              <a:rPr lang="en-US" i="1" baseline="0" dirty="0" err="1" smtClean="0">
                <a:ea typeface="ヒラギノ角ゴ Pro W3" charset="-128"/>
              </a:rPr>
              <a:t>Archiv</a:t>
            </a:r>
            <a:r>
              <a:rPr lang="en-US" i="1" baseline="0" dirty="0" smtClean="0">
                <a:ea typeface="ヒラギノ角ゴ Pro W3" charset="-128"/>
              </a:rPr>
              <a:t> </a:t>
            </a:r>
            <a:r>
              <a:rPr lang="en-US" i="1" baseline="0" dirty="0" err="1" smtClean="0">
                <a:ea typeface="ヒラギノ角ゴ Pro W3" charset="-128"/>
              </a:rPr>
              <a:t>der</a:t>
            </a:r>
            <a:r>
              <a:rPr lang="en-US" i="1" baseline="0" dirty="0" smtClean="0">
                <a:ea typeface="ヒラギノ角ゴ Pro W3" charset="-128"/>
              </a:rPr>
              <a:t> KZ-</a:t>
            </a:r>
            <a:r>
              <a:rPr lang="en-US" i="1" baseline="0" dirty="0" err="1" smtClean="0">
                <a:ea typeface="ヒラギノ角ゴ Pro W3" charset="-128"/>
              </a:rPr>
              <a:t>Gedenkstätte</a:t>
            </a:r>
            <a:r>
              <a:rPr lang="en-US" i="1" baseline="0" dirty="0" smtClean="0">
                <a:ea typeface="ヒラギノ角ゴ Pro W3" charset="-128"/>
              </a:rPr>
              <a:t> </a:t>
            </a:r>
            <a:r>
              <a:rPr lang="en-US" i="1" baseline="0" dirty="0" err="1" smtClean="0">
                <a:ea typeface="ヒラギノ角ゴ Pro W3" charset="-128"/>
              </a:rPr>
              <a:t>Mauthausen</a:t>
            </a:r>
            <a:endParaRPr lang="en-US" dirty="0" smtClean="0">
              <a:ea typeface="ヒラギノ角ゴ Pro W3" charset="-128"/>
            </a:endParaRPr>
          </a:p>
        </p:txBody>
      </p:sp>
      <p:sp>
        <p:nvSpPr>
          <p:cNvPr id="36867" name="Slide Number Placeholder 3"/>
          <p:cNvSpPr>
            <a:spLocks noGrp="1"/>
          </p:cNvSpPr>
          <p:nvPr>
            <p:ph type="sldNum" sz="quarter" idx="5"/>
          </p:nvPr>
        </p:nvSpPr>
        <p:spPr bwMode="auto">
          <a:noFill/>
          <a:ln>
            <a:miter lim="800000"/>
            <a:headEnd/>
            <a:tailEnd/>
          </a:ln>
        </p:spPr>
        <p:txBody>
          <a:bodyPr/>
          <a:lstStyle/>
          <a:p>
            <a:fld id="{063793D2-ABD7-4462-97BA-FE8450422DC7}" type="slidenum">
              <a:rPr lang="en-US"/>
              <a:pPr/>
              <a:t>12</a:t>
            </a:fld>
            <a:endParaRPr lang="en-US"/>
          </a:p>
        </p:txBody>
      </p:sp>
    </p:spTree>
    <p:extLst>
      <p:ext uri="{BB962C8B-B14F-4D97-AF65-F5344CB8AC3E}">
        <p14:creationId xmlns:p14="http://schemas.microsoft.com/office/powerpoint/2010/main" val="426683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r>
              <a:rPr lang="en-US" dirty="0" smtClean="0">
                <a:ea typeface="ヒラギノ角ゴ Pro W3" charset="-128"/>
              </a:rPr>
              <a:t>The </a:t>
            </a:r>
            <a:r>
              <a:rPr lang="en-US" i="1" dirty="0" smtClean="0">
                <a:ea typeface="ヒラギノ角ゴ Pro W3" charset="-128"/>
              </a:rPr>
              <a:t>New York Times</a:t>
            </a:r>
            <a:endParaRPr lang="en-US" dirty="0" smtClean="0">
              <a:ea typeface="ヒラギノ角ゴ Pro W3" charset="-128"/>
            </a:endParaRPr>
          </a:p>
        </p:txBody>
      </p:sp>
      <p:sp>
        <p:nvSpPr>
          <p:cNvPr id="38915" name="Slide Number Placeholder 3"/>
          <p:cNvSpPr>
            <a:spLocks noGrp="1"/>
          </p:cNvSpPr>
          <p:nvPr>
            <p:ph type="sldNum" sz="quarter" idx="5"/>
          </p:nvPr>
        </p:nvSpPr>
        <p:spPr bwMode="auto">
          <a:noFill/>
          <a:ln>
            <a:miter lim="800000"/>
            <a:headEnd/>
            <a:tailEnd/>
          </a:ln>
        </p:spPr>
        <p:txBody>
          <a:bodyPr/>
          <a:lstStyle/>
          <a:p>
            <a:fld id="{D0AE8B8D-6FCC-4157-8FFD-056C9A7C0474}" type="slidenum">
              <a:rPr lang="en-US"/>
              <a:pPr/>
              <a:t>13</a:t>
            </a:fld>
            <a:endParaRPr lang="en-US"/>
          </a:p>
        </p:txBody>
      </p:sp>
    </p:spTree>
    <p:extLst>
      <p:ext uri="{BB962C8B-B14F-4D97-AF65-F5344CB8AC3E}">
        <p14:creationId xmlns:p14="http://schemas.microsoft.com/office/powerpoint/2010/main" val="1472835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r>
              <a:rPr lang="en-US" i="1" dirty="0" smtClean="0">
                <a:ea typeface="ヒラギノ角ゴ Pro W3" charset="-128"/>
              </a:rPr>
              <a:t>US Holocaust Memorial Museum,</a:t>
            </a:r>
            <a:r>
              <a:rPr lang="en-US" i="1" baseline="0" dirty="0" smtClean="0">
                <a:ea typeface="ヒラギノ角ゴ Pro W3" charset="-128"/>
              </a:rPr>
              <a:t> </a:t>
            </a:r>
            <a:r>
              <a:rPr lang="en-US" i="1" dirty="0" smtClean="0">
                <a:ea typeface="ヒラギノ角ゴ Pro W3" charset="-128"/>
              </a:rPr>
              <a:t>courtesy of Jacob G. Wiener. </a:t>
            </a:r>
            <a:endParaRPr lang="en-US" dirty="0" smtClean="0">
              <a:ea typeface="ヒラギノ角ゴ Pro W3" charset="-128"/>
            </a:endParaRPr>
          </a:p>
        </p:txBody>
      </p:sp>
      <p:sp>
        <p:nvSpPr>
          <p:cNvPr id="40963" name="Slide Number Placeholder 3"/>
          <p:cNvSpPr>
            <a:spLocks noGrp="1"/>
          </p:cNvSpPr>
          <p:nvPr>
            <p:ph type="sldNum" sz="quarter" idx="5"/>
          </p:nvPr>
        </p:nvSpPr>
        <p:spPr bwMode="auto">
          <a:noFill/>
          <a:ln>
            <a:miter lim="800000"/>
            <a:headEnd/>
            <a:tailEnd/>
          </a:ln>
        </p:spPr>
        <p:txBody>
          <a:bodyPr/>
          <a:lstStyle/>
          <a:p>
            <a:fld id="{CD5B3B01-FCAD-4270-B043-26F14375C1D4}" type="slidenum">
              <a:rPr lang="en-US"/>
              <a:pPr/>
              <a:t>14</a:t>
            </a:fld>
            <a:endParaRPr lang="en-US"/>
          </a:p>
        </p:txBody>
      </p:sp>
    </p:spTree>
    <p:extLst>
      <p:ext uri="{BB962C8B-B14F-4D97-AF65-F5344CB8AC3E}">
        <p14:creationId xmlns:p14="http://schemas.microsoft.com/office/powerpoint/2010/main" val="2624561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r>
              <a:rPr lang="en-US" i="1" dirty="0" smtClean="0">
                <a:ea typeface="ヒラギノ角ゴ Pro W3" charset="-128"/>
              </a:rPr>
              <a:t>US Holocaust Memorial Museum, courtesy of Jacob G. Wiener. </a:t>
            </a:r>
            <a:endParaRPr lang="en-US" dirty="0" smtClean="0">
              <a:ea typeface="ヒラギノ角ゴ Pro W3" charset="-128"/>
            </a:endParaRPr>
          </a:p>
        </p:txBody>
      </p:sp>
      <p:sp>
        <p:nvSpPr>
          <p:cNvPr id="43011" name="Slide Number Placeholder 3"/>
          <p:cNvSpPr>
            <a:spLocks noGrp="1"/>
          </p:cNvSpPr>
          <p:nvPr>
            <p:ph type="sldNum" sz="quarter" idx="5"/>
          </p:nvPr>
        </p:nvSpPr>
        <p:spPr bwMode="auto">
          <a:noFill/>
          <a:ln>
            <a:miter lim="800000"/>
            <a:headEnd/>
            <a:tailEnd/>
          </a:ln>
        </p:spPr>
        <p:txBody>
          <a:bodyPr/>
          <a:lstStyle/>
          <a:p>
            <a:fld id="{5223AC3F-6AC5-4868-B8F3-0D9490608320}" type="slidenum">
              <a:rPr lang="en-US"/>
              <a:pPr/>
              <a:t>15</a:t>
            </a:fld>
            <a:endParaRPr lang="en-US"/>
          </a:p>
        </p:txBody>
      </p:sp>
    </p:spTree>
    <p:extLst>
      <p:ext uri="{BB962C8B-B14F-4D97-AF65-F5344CB8AC3E}">
        <p14:creationId xmlns:p14="http://schemas.microsoft.com/office/powerpoint/2010/main" val="785086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r>
              <a:rPr lang="de-DE" i="1" dirty="0" smtClean="0">
                <a:ea typeface="ヒラギノ角ゴ Pro W3" charset="-128"/>
              </a:rPr>
              <a:t>US Holocaust Memorial Museum, courtesy of Österreichische Gesellschaft für Zeitgeschichte </a:t>
            </a:r>
            <a:endParaRPr lang="de-DE" dirty="0" smtClean="0">
              <a:ea typeface="ヒラギノ角ゴ Pro W3" charset="-128"/>
            </a:endParaRPr>
          </a:p>
        </p:txBody>
      </p:sp>
      <p:sp>
        <p:nvSpPr>
          <p:cNvPr id="45059" name="Slide Number Placeholder 3"/>
          <p:cNvSpPr>
            <a:spLocks noGrp="1"/>
          </p:cNvSpPr>
          <p:nvPr>
            <p:ph type="sldNum" sz="quarter" idx="5"/>
          </p:nvPr>
        </p:nvSpPr>
        <p:spPr bwMode="auto">
          <a:noFill/>
          <a:ln>
            <a:miter lim="800000"/>
            <a:headEnd/>
            <a:tailEnd/>
          </a:ln>
        </p:spPr>
        <p:txBody>
          <a:bodyPr/>
          <a:lstStyle/>
          <a:p>
            <a:fld id="{127DABF0-362C-44F3-AB4F-B84D3BD5FA7E}" type="slidenum">
              <a:rPr lang="en-US"/>
              <a:pPr/>
              <a:t>16</a:t>
            </a:fld>
            <a:endParaRPr lang="en-US"/>
          </a:p>
        </p:txBody>
      </p:sp>
    </p:spTree>
    <p:extLst>
      <p:ext uri="{BB962C8B-B14F-4D97-AF65-F5344CB8AC3E}">
        <p14:creationId xmlns:p14="http://schemas.microsoft.com/office/powerpoint/2010/main" val="2292016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r>
              <a:rPr lang="en-US" i="1" dirty="0" smtClean="0">
                <a:ea typeface="ヒラギノ角ゴ Pro W3" charset="-128"/>
              </a:rPr>
              <a:t>US Holocaust Memorial Museum, courtesy of Eric </a:t>
            </a:r>
            <a:r>
              <a:rPr lang="en-US" i="1" dirty="0" err="1" smtClean="0">
                <a:ea typeface="ヒラギノ角ゴ Pro W3" charset="-128"/>
              </a:rPr>
              <a:t>Goldstaub</a:t>
            </a:r>
            <a:r>
              <a:rPr lang="en-US" i="1" dirty="0" smtClean="0">
                <a:ea typeface="ヒラギノ角ゴ Pro W3" charset="-128"/>
              </a:rPr>
              <a:t> </a:t>
            </a:r>
            <a:endParaRPr lang="en-US" dirty="0" smtClean="0">
              <a:ea typeface="ヒラギノ角ゴ Pro W3" charset="-128"/>
            </a:endParaRPr>
          </a:p>
        </p:txBody>
      </p:sp>
      <p:sp>
        <p:nvSpPr>
          <p:cNvPr id="47107" name="Slide Number Placeholder 3"/>
          <p:cNvSpPr>
            <a:spLocks noGrp="1"/>
          </p:cNvSpPr>
          <p:nvPr>
            <p:ph type="sldNum" sz="quarter" idx="5"/>
          </p:nvPr>
        </p:nvSpPr>
        <p:spPr bwMode="auto">
          <a:noFill/>
          <a:ln>
            <a:miter lim="800000"/>
            <a:headEnd/>
            <a:tailEnd/>
          </a:ln>
        </p:spPr>
        <p:txBody>
          <a:bodyPr/>
          <a:lstStyle/>
          <a:p>
            <a:fld id="{673F6135-CD56-4F79-BBFA-7DA4B98C03DA}" type="slidenum">
              <a:rPr lang="en-US"/>
              <a:pPr/>
              <a:t>17</a:t>
            </a:fld>
            <a:endParaRPr lang="en-US"/>
          </a:p>
        </p:txBody>
      </p:sp>
    </p:spTree>
    <p:extLst>
      <p:ext uri="{BB962C8B-B14F-4D97-AF65-F5344CB8AC3E}">
        <p14:creationId xmlns:p14="http://schemas.microsoft.com/office/powerpoint/2010/main" val="3504227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r>
              <a:rPr lang="en-US" i="1" smtClean="0">
                <a:ea typeface="ヒラギノ角ゴ Pro W3" charset="-128"/>
              </a:rPr>
              <a:t>US Holocaust Memorial Museum </a:t>
            </a:r>
            <a:endParaRPr lang="en-US" smtClean="0">
              <a:ea typeface="ヒラギノ角ゴ Pro W3" charset="-128"/>
            </a:endParaRPr>
          </a:p>
        </p:txBody>
      </p:sp>
      <p:sp>
        <p:nvSpPr>
          <p:cNvPr id="49155" name="Slide Number Placeholder 3"/>
          <p:cNvSpPr>
            <a:spLocks noGrp="1"/>
          </p:cNvSpPr>
          <p:nvPr>
            <p:ph type="sldNum" sz="quarter" idx="5"/>
          </p:nvPr>
        </p:nvSpPr>
        <p:spPr bwMode="auto">
          <a:noFill/>
          <a:ln>
            <a:miter lim="800000"/>
            <a:headEnd/>
            <a:tailEnd/>
          </a:ln>
        </p:spPr>
        <p:txBody>
          <a:bodyPr/>
          <a:lstStyle/>
          <a:p>
            <a:fld id="{1652D0AE-A141-4CE9-AF39-45C485FDE35D}" type="slidenum">
              <a:rPr lang="en-US"/>
              <a:pPr/>
              <a:t>18</a:t>
            </a:fld>
            <a:endParaRPr lang="en-US"/>
          </a:p>
        </p:txBody>
      </p:sp>
    </p:spTree>
    <p:extLst>
      <p:ext uri="{BB962C8B-B14F-4D97-AF65-F5344CB8AC3E}">
        <p14:creationId xmlns:p14="http://schemas.microsoft.com/office/powerpoint/2010/main" val="4027152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r>
              <a:rPr lang="en-US" i="1" smtClean="0">
                <a:ea typeface="ヒラギノ角ゴ Pro W3" charset="-128"/>
              </a:rPr>
              <a:t>US Holocaust Memorial Museum </a:t>
            </a:r>
            <a:endParaRPr lang="en-US" smtClean="0">
              <a:ea typeface="ヒラギノ角ゴ Pro W3" charset="-128"/>
            </a:endParaRPr>
          </a:p>
        </p:txBody>
      </p:sp>
      <p:sp>
        <p:nvSpPr>
          <p:cNvPr id="51203" name="Slide Number Placeholder 3"/>
          <p:cNvSpPr>
            <a:spLocks noGrp="1"/>
          </p:cNvSpPr>
          <p:nvPr>
            <p:ph type="sldNum" sz="quarter" idx="5"/>
          </p:nvPr>
        </p:nvSpPr>
        <p:spPr bwMode="auto">
          <a:noFill/>
          <a:ln>
            <a:miter lim="800000"/>
            <a:headEnd/>
            <a:tailEnd/>
          </a:ln>
        </p:spPr>
        <p:txBody>
          <a:bodyPr/>
          <a:lstStyle/>
          <a:p>
            <a:fld id="{BED2EA08-AD94-4415-AFEA-CC7E5DA6A945}" type="slidenum">
              <a:rPr lang="en-US"/>
              <a:pPr/>
              <a:t>19</a:t>
            </a:fld>
            <a:endParaRPr lang="en-US"/>
          </a:p>
        </p:txBody>
      </p:sp>
    </p:spTree>
    <p:extLst>
      <p:ext uri="{BB962C8B-B14F-4D97-AF65-F5344CB8AC3E}">
        <p14:creationId xmlns:p14="http://schemas.microsoft.com/office/powerpoint/2010/main" val="4088004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r>
              <a:rPr lang="en-US" i="1" smtClean="0">
                <a:ea typeface="ヒラギノ角ゴ Pro W3" charset="-128"/>
              </a:rPr>
              <a:t>US Holocaust Memorial Museum </a:t>
            </a:r>
            <a:endParaRPr lang="en-US" smtClean="0">
              <a:ea typeface="ヒラギノ角ゴ Pro W3" charset="-128"/>
            </a:endParaRPr>
          </a:p>
        </p:txBody>
      </p:sp>
      <p:sp>
        <p:nvSpPr>
          <p:cNvPr id="53251" name="Slide Number Placeholder 3"/>
          <p:cNvSpPr>
            <a:spLocks noGrp="1"/>
          </p:cNvSpPr>
          <p:nvPr>
            <p:ph type="sldNum" sz="quarter" idx="5"/>
          </p:nvPr>
        </p:nvSpPr>
        <p:spPr bwMode="auto">
          <a:noFill/>
          <a:ln>
            <a:miter lim="800000"/>
            <a:headEnd/>
            <a:tailEnd/>
          </a:ln>
        </p:spPr>
        <p:txBody>
          <a:bodyPr/>
          <a:lstStyle/>
          <a:p>
            <a:fld id="{B04878D5-E57A-4D20-8E2D-99C55A58AB15}" type="slidenum">
              <a:rPr lang="en-US"/>
              <a:pPr/>
              <a:t>20</a:t>
            </a:fld>
            <a:endParaRPr lang="en-US"/>
          </a:p>
        </p:txBody>
      </p:sp>
    </p:spTree>
    <p:extLst>
      <p:ext uri="{BB962C8B-B14F-4D97-AF65-F5344CB8AC3E}">
        <p14:creationId xmlns:p14="http://schemas.microsoft.com/office/powerpoint/2010/main" val="95044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pPr eaLnBrk="1" hangingPunct="1"/>
            <a:endParaRPr lang="en-US" smtClean="0">
              <a:ea typeface="ヒラギノ角ゴ Pro W3" charset="-128"/>
            </a:endParaRPr>
          </a:p>
        </p:txBody>
      </p:sp>
      <p:sp>
        <p:nvSpPr>
          <p:cNvPr id="19459" name="Slide Number Placeholder 3"/>
          <p:cNvSpPr>
            <a:spLocks noGrp="1"/>
          </p:cNvSpPr>
          <p:nvPr>
            <p:ph type="sldNum" sz="quarter" idx="5"/>
          </p:nvPr>
        </p:nvSpPr>
        <p:spPr bwMode="auto">
          <a:noFill/>
          <a:ln>
            <a:miter lim="800000"/>
            <a:headEnd/>
            <a:tailEnd/>
          </a:ln>
        </p:spPr>
        <p:txBody>
          <a:bodyPr/>
          <a:lstStyle/>
          <a:p>
            <a:fld id="{39BE0DD3-E036-4609-893D-58606823D68E}" type="slidenum">
              <a:rPr lang="en-US"/>
              <a:pPr/>
              <a:t>3</a:t>
            </a:fld>
            <a:endParaRPr lang="en-US"/>
          </a:p>
        </p:txBody>
      </p:sp>
    </p:spTree>
    <p:extLst>
      <p:ext uri="{BB962C8B-B14F-4D97-AF65-F5344CB8AC3E}">
        <p14:creationId xmlns:p14="http://schemas.microsoft.com/office/powerpoint/2010/main" val="741617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r>
              <a:rPr lang="pl-PL" i="1" smtClean="0">
                <a:ea typeface="ヒラギノ角ゴ Pro W3" charset="-128"/>
              </a:rPr>
              <a:t>US Holocaust Memorial Museum, courtesy of Instytut Pamięci Narodowej </a:t>
            </a:r>
            <a:endParaRPr lang="pl-PL" smtClean="0">
              <a:ea typeface="ヒラギノ角ゴ Pro W3" charset="-128"/>
            </a:endParaRPr>
          </a:p>
        </p:txBody>
      </p:sp>
      <p:sp>
        <p:nvSpPr>
          <p:cNvPr id="55299" name="Slide Number Placeholder 3"/>
          <p:cNvSpPr>
            <a:spLocks noGrp="1"/>
          </p:cNvSpPr>
          <p:nvPr>
            <p:ph type="sldNum" sz="quarter" idx="5"/>
          </p:nvPr>
        </p:nvSpPr>
        <p:spPr bwMode="auto">
          <a:noFill/>
          <a:ln>
            <a:miter lim="800000"/>
            <a:headEnd/>
            <a:tailEnd/>
          </a:ln>
        </p:spPr>
        <p:txBody>
          <a:bodyPr/>
          <a:lstStyle/>
          <a:p>
            <a:fld id="{332C8A7A-C171-48BB-B4AD-B19C07B23724}" type="slidenum">
              <a:rPr lang="en-US"/>
              <a:pPr/>
              <a:t>21</a:t>
            </a:fld>
            <a:endParaRPr lang="en-US"/>
          </a:p>
        </p:txBody>
      </p:sp>
    </p:spTree>
    <p:extLst>
      <p:ext uri="{BB962C8B-B14F-4D97-AF65-F5344CB8AC3E}">
        <p14:creationId xmlns:p14="http://schemas.microsoft.com/office/powerpoint/2010/main" val="2588749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r>
              <a:rPr lang="pl-PL" i="1" dirty="0" smtClean="0">
                <a:ea typeface="ヒラギノ角ゴ Pro W3" charset="-128"/>
              </a:rPr>
              <a:t>US Holocaust Memorial Museum, courtesy of </a:t>
            </a:r>
            <a:r>
              <a:rPr lang="en-US" i="1" dirty="0" smtClean="0">
                <a:ea typeface="ヒラギノ角ゴ Pro W3" charset="-128"/>
              </a:rPr>
              <a:t> </a:t>
            </a:r>
            <a:r>
              <a:rPr lang="en-US" i="1" dirty="0" err="1" smtClean="0">
                <a:ea typeface="ヒラギノ角ゴ Pro W3" charset="-128"/>
              </a:rPr>
              <a:t>Yad</a:t>
            </a:r>
            <a:r>
              <a:rPr lang="en-US" i="1" dirty="0" smtClean="0">
                <a:ea typeface="ヒラギノ角ゴ Pro W3" charset="-128"/>
              </a:rPr>
              <a:t> </a:t>
            </a:r>
            <a:r>
              <a:rPr lang="en-US" i="1" dirty="0" err="1" smtClean="0">
                <a:ea typeface="ヒラギノ角ゴ Pro W3" charset="-128"/>
              </a:rPr>
              <a:t>Vashem</a:t>
            </a:r>
            <a:r>
              <a:rPr lang="en-US" i="1" baseline="0" dirty="0" smtClean="0">
                <a:ea typeface="ヒラギノ角ゴ Pro W3" charset="-128"/>
              </a:rPr>
              <a:t> Photo Archives</a:t>
            </a:r>
            <a:endParaRPr lang="pl-PL" dirty="0" smtClean="0">
              <a:ea typeface="ヒラギノ角ゴ Pro W3" charset="-128"/>
            </a:endParaRPr>
          </a:p>
        </p:txBody>
      </p:sp>
      <p:sp>
        <p:nvSpPr>
          <p:cNvPr id="57347" name="Slide Number Placeholder 3"/>
          <p:cNvSpPr>
            <a:spLocks noGrp="1"/>
          </p:cNvSpPr>
          <p:nvPr>
            <p:ph type="sldNum" sz="quarter" idx="5"/>
          </p:nvPr>
        </p:nvSpPr>
        <p:spPr bwMode="auto">
          <a:noFill/>
          <a:ln>
            <a:miter lim="800000"/>
            <a:headEnd/>
            <a:tailEnd/>
          </a:ln>
        </p:spPr>
        <p:txBody>
          <a:bodyPr/>
          <a:lstStyle/>
          <a:p>
            <a:fld id="{BC4EA2CE-B3D0-4DC9-931B-446B3B0F2E72}" type="slidenum">
              <a:rPr lang="en-US"/>
              <a:pPr/>
              <a:t>22</a:t>
            </a:fld>
            <a:endParaRPr lang="en-US"/>
          </a:p>
        </p:txBody>
      </p:sp>
    </p:spTree>
    <p:extLst>
      <p:ext uri="{BB962C8B-B14F-4D97-AF65-F5344CB8AC3E}">
        <p14:creationId xmlns:p14="http://schemas.microsoft.com/office/powerpoint/2010/main" val="742927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r>
              <a:rPr lang="en-US" i="1" dirty="0" smtClean="0">
                <a:ea typeface="ヒラギノ角ゴ Pro W3" charset="-128"/>
              </a:rPr>
              <a:t>US Holocaust Memorial Museum, courtesy of </a:t>
            </a:r>
            <a:r>
              <a:rPr lang="en-US" i="1" dirty="0" err="1" smtClean="0">
                <a:ea typeface="ヒラギノ角ゴ Pro W3" charset="-128"/>
              </a:rPr>
              <a:t>Dokumentationsarchiv</a:t>
            </a:r>
            <a:r>
              <a:rPr lang="en-US" i="1" dirty="0" smtClean="0">
                <a:ea typeface="ヒラギノ角ゴ Pro W3" charset="-128"/>
              </a:rPr>
              <a:t> des </a:t>
            </a:r>
            <a:r>
              <a:rPr lang="en-US" i="1" dirty="0" err="1" smtClean="0">
                <a:ea typeface="ヒラギノ角ゴ Pro W3" charset="-128"/>
              </a:rPr>
              <a:t>Österreichischen</a:t>
            </a:r>
            <a:r>
              <a:rPr lang="en-US" i="1" dirty="0" smtClean="0">
                <a:ea typeface="ヒラギノ角ゴ Pro W3" charset="-128"/>
              </a:rPr>
              <a:t> </a:t>
            </a:r>
            <a:r>
              <a:rPr lang="en-US" i="1" dirty="0" err="1" smtClean="0">
                <a:ea typeface="ヒラギノ角ゴ Pro W3" charset="-128"/>
              </a:rPr>
              <a:t>Widerstandes</a:t>
            </a:r>
            <a:r>
              <a:rPr lang="en-US" i="1" dirty="0" smtClean="0">
                <a:ea typeface="ヒラギノ角ゴ Pro W3" charset="-128"/>
              </a:rPr>
              <a:t> </a:t>
            </a:r>
            <a:endParaRPr lang="en-US" dirty="0" smtClean="0">
              <a:ea typeface="ヒラギノ角ゴ Pro W3" charset="-128"/>
            </a:endParaRPr>
          </a:p>
        </p:txBody>
      </p:sp>
      <p:sp>
        <p:nvSpPr>
          <p:cNvPr id="59395" name="Slide Number Placeholder 3"/>
          <p:cNvSpPr>
            <a:spLocks noGrp="1"/>
          </p:cNvSpPr>
          <p:nvPr>
            <p:ph type="sldNum" sz="quarter" idx="5"/>
          </p:nvPr>
        </p:nvSpPr>
        <p:spPr bwMode="auto">
          <a:noFill/>
          <a:ln>
            <a:miter lim="800000"/>
            <a:headEnd/>
            <a:tailEnd/>
          </a:ln>
        </p:spPr>
        <p:txBody>
          <a:bodyPr/>
          <a:lstStyle/>
          <a:p>
            <a:fld id="{7F524CE0-B1F8-4817-A036-73CFC94B6023}" type="slidenum">
              <a:rPr lang="en-US"/>
              <a:pPr/>
              <a:t>23</a:t>
            </a:fld>
            <a:endParaRPr lang="en-US"/>
          </a:p>
        </p:txBody>
      </p:sp>
    </p:spTree>
    <p:extLst>
      <p:ext uri="{BB962C8B-B14F-4D97-AF65-F5344CB8AC3E}">
        <p14:creationId xmlns:p14="http://schemas.microsoft.com/office/powerpoint/2010/main" val="1516922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r>
              <a:rPr lang="en-US" i="1" smtClean="0">
                <a:ea typeface="ヒラギノ角ゴ Pro W3" charset="-128"/>
              </a:rPr>
              <a:t>US Holocaust Memorial Museum, courtesy of Henry Straus </a:t>
            </a:r>
            <a:endParaRPr lang="en-US" smtClean="0">
              <a:ea typeface="ヒラギノ角ゴ Pro W3" charset="-128"/>
            </a:endParaRPr>
          </a:p>
        </p:txBody>
      </p:sp>
      <p:sp>
        <p:nvSpPr>
          <p:cNvPr id="61443" name="Slide Number Placeholder 3"/>
          <p:cNvSpPr>
            <a:spLocks noGrp="1"/>
          </p:cNvSpPr>
          <p:nvPr>
            <p:ph type="sldNum" sz="quarter" idx="5"/>
          </p:nvPr>
        </p:nvSpPr>
        <p:spPr bwMode="auto">
          <a:noFill/>
          <a:ln>
            <a:miter lim="800000"/>
            <a:headEnd/>
            <a:tailEnd/>
          </a:ln>
        </p:spPr>
        <p:txBody>
          <a:bodyPr/>
          <a:lstStyle/>
          <a:p>
            <a:fld id="{B17A3DB5-BCE6-47EF-9667-E6C0FF74B816}" type="slidenum">
              <a:rPr lang="en-US"/>
              <a:pPr/>
              <a:t>24</a:t>
            </a:fld>
            <a:endParaRPr lang="en-US"/>
          </a:p>
        </p:txBody>
      </p:sp>
    </p:spTree>
    <p:extLst>
      <p:ext uri="{BB962C8B-B14F-4D97-AF65-F5344CB8AC3E}">
        <p14:creationId xmlns:p14="http://schemas.microsoft.com/office/powerpoint/2010/main" val="3398000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r>
              <a:rPr lang="en-US" i="1" smtClean="0">
                <a:ea typeface="ヒラギノ角ゴ Pro W3" charset="-128"/>
              </a:rPr>
              <a:t>The American Jewish Joint Distribution Committee </a:t>
            </a:r>
            <a:endParaRPr lang="en-US" smtClean="0">
              <a:ea typeface="ヒラギノ角ゴ Pro W3" charset="-128"/>
            </a:endParaRPr>
          </a:p>
        </p:txBody>
      </p:sp>
      <p:sp>
        <p:nvSpPr>
          <p:cNvPr id="63491" name="Slide Number Placeholder 3"/>
          <p:cNvSpPr>
            <a:spLocks noGrp="1"/>
          </p:cNvSpPr>
          <p:nvPr>
            <p:ph type="sldNum" sz="quarter" idx="5"/>
          </p:nvPr>
        </p:nvSpPr>
        <p:spPr bwMode="auto">
          <a:noFill/>
          <a:ln>
            <a:miter lim="800000"/>
            <a:headEnd/>
            <a:tailEnd/>
          </a:ln>
        </p:spPr>
        <p:txBody>
          <a:bodyPr/>
          <a:lstStyle/>
          <a:p>
            <a:fld id="{539DCDE1-103B-4944-B890-8507CA46A8B9}" type="slidenum">
              <a:rPr lang="en-US"/>
              <a:pPr/>
              <a:t>25</a:t>
            </a:fld>
            <a:endParaRPr lang="en-US"/>
          </a:p>
        </p:txBody>
      </p:sp>
    </p:spTree>
    <p:extLst>
      <p:ext uri="{BB962C8B-B14F-4D97-AF65-F5344CB8AC3E}">
        <p14:creationId xmlns:p14="http://schemas.microsoft.com/office/powerpoint/2010/main" val="2635242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r>
              <a:rPr lang="en-US" i="1" smtClean="0">
                <a:ea typeface="ヒラギノ角ゴ Pro W3" charset="-128"/>
              </a:rPr>
              <a:t>The American Jewish Joint Distribution Committee </a:t>
            </a:r>
            <a:endParaRPr lang="en-US" smtClean="0">
              <a:ea typeface="ヒラギノ角ゴ Pro W3" charset="-128"/>
            </a:endParaRPr>
          </a:p>
        </p:txBody>
      </p:sp>
      <p:sp>
        <p:nvSpPr>
          <p:cNvPr id="65539" name="Slide Number Placeholder 3"/>
          <p:cNvSpPr>
            <a:spLocks noGrp="1"/>
          </p:cNvSpPr>
          <p:nvPr>
            <p:ph type="sldNum" sz="quarter" idx="5"/>
          </p:nvPr>
        </p:nvSpPr>
        <p:spPr bwMode="auto">
          <a:noFill/>
          <a:ln>
            <a:miter lim="800000"/>
            <a:headEnd/>
            <a:tailEnd/>
          </a:ln>
        </p:spPr>
        <p:txBody>
          <a:bodyPr/>
          <a:lstStyle/>
          <a:p>
            <a:fld id="{EB94D585-8180-4197-B8BE-E966DAAFE4BB}" type="slidenum">
              <a:rPr lang="en-US"/>
              <a:pPr/>
              <a:t>26</a:t>
            </a:fld>
            <a:endParaRPr lang="en-US"/>
          </a:p>
        </p:txBody>
      </p:sp>
    </p:spTree>
    <p:extLst>
      <p:ext uri="{BB962C8B-B14F-4D97-AF65-F5344CB8AC3E}">
        <p14:creationId xmlns:p14="http://schemas.microsoft.com/office/powerpoint/2010/main" val="2380692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r>
              <a:rPr lang="en-US" i="1" smtClean="0">
                <a:ea typeface="ヒラギノ角ゴ Pro W3" charset="-128"/>
              </a:rPr>
              <a:t>The American Jewish Joint Distribution Committee </a:t>
            </a:r>
            <a:endParaRPr lang="en-US" smtClean="0">
              <a:ea typeface="ヒラギノ角ゴ Pro W3" charset="-128"/>
            </a:endParaRPr>
          </a:p>
        </p:txBody>
      </p:sp>
      <p:sp>
        <p:nvSpPr>
          <p:cNvPr id="67587" name="Slide Number Placeholder 3"/>
          <p:cNvSpPr>
            <a:spLocks noGrp="1"/>
          </p:cNvSpPr>
          <p:nvPr>
            <p:ph type="sldNum" sz="quarter" idx="5"/>
          </p:nvPr>
        </p:nvSpPr>
        <p:spPr bwMode="auto">
          <a:noFill/>
          <a:ln>
            <a:miter lim="800000"/>
            <a:headEnd/>
            <a:tailEnd/>
          </a:ln>
        </p:spPr>
        <p:txBody>
          <a:bodyPr/>
          <a:lstStyle/>
          <a:p>
            <a:fld id="{C39039D5-91F8-4AA5-9C4E-D84D1B30FD4E}" type="slidenum">
              <a:rPr lang="en-US"/>
              <a:pPr/>
              <a:t>27</a:t>
            </a:fld>
            <a:endParaRPr lang="en-US"/>
          </a:p>
        </p:txBody>
      </p:sp>
    </p:spTree>
    <p:extLst>
      <p:ext uri="{BB962C8B-B14F-4D97-AF65-F5344CB8AC3E}">
        <p14:creationId xmlns:p14="http://schemas.microsoft.com/office/powerpoint/2010/main" val="2847801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r>
              <a:rPr lang="en-US" i="1" smtClean="0">
                <a:ea typeface="ヒラギノ角ゴ Pro W3" charset="-128"/>
              </a:rPr>
              <a:t>Leo Baeck Institute </a:t>
            </a:r>
            <a:endParaRPr lang="en-US" smtClean="0">
              <a:ea typeface="ヒラギノ角ゴ Pro W3" charset="-128"/>
            </a:endParaRPr>
          </a:p>
        </p:txBody>
      </p:sp>
      <p:sp>
        <p:nvSpPr>
          <p:cNvPr id="69635" name="Slide Number Placeholder 3"/>
          <p:cNvSpPr>
            <a:spLocks noGrp="1"/>
          </p:cNvSpPr>
          <p:nvPr>
            <p:ph type="sldNum" sz="quarter" idx="5"/>
          </p:nvPr>
        </p:nvSpPr>
        <p:spPr bwMode="auto">
          <a:noFill/>
          <a:ln>
            <a:miter lim="800000"/>
            <a:headEnd/>
            <a:tailEnd/>
          </a:ln>
        </p:spPr>
        <p:txBody>
          <a:bodyPr/>
          <a:lstStyle/>
          <a:p>
            <a:fld id="{6DB8FFB2-8CAD-4CE6-B525-2FB44FCD5D85}" type="slidenum">
              <a:rPr lang="en-US"/>
              <a:pPr/>
              <a:t>28</a:t>
            </a:fld>
            <a:endParaRPr lang="en-US"/>
          </a:p>
        </p:txBody>
      </p:sp>
    </p:spTree>
    <p:extLst>
      <p:ext uri="{BB962C8B-B14F-4D97-AF65-F5344CB8AC3E}">
        <p14:creationId xmlns:p14="http://schemas.microsoft.com/office/powerpoint/2010/main" val="1619745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r>
              <a:rPr lang="en-US" i="1" smtClean="0">
                <a:ea typeface="ヒラギノ角ゴ Pro W3" charset="-128"/>
              </a:rPr>
              <a:t>US Holocaust Memorial Museum, courtesy of R. Gabriele Silten </a:t>
            </a:r>
            <a:endParaRPr lang="en-US" smtClean="0">
              <a:ea typeface="ヒラギノ角ゴ Pro W3" charset="-128"/>
            </a:endParaRPr>
          </a:p>
        </p:txBody>
      </p:sp>
      <p:sp>
        <p:nvSpPr>
          <p:cNvPr id="71683" name="Slide Number Placeholder 3"/>
          <p:cNvSpPr>
            <a:spLocks noGrp="1"/>
          </p:cNvSpPr>
          <p:nvPr>
            <p:ph type="sldNum" sz="quarter" idx="5"/>
          </p:nvPr>
        </p:nvSpPr>
        <p:spPr bwMode="auto">
          <a:noFill/>
          <a:ln>
            <a:miter lim="800000"/>
            <a:headEnd/>
            <a:tailEnd/>
          </a:ln>
        </p:spPr>
        <p:txBody>
          <a:bodyPr/>
          <a:lstStyle/>
          <a:p>
            <a:fld id="{8CBA9FB6-0241-4848-8988-7B4FB3C46415}" type="slidenum">
              <a:rPr lang="en-US"/>
              <a:pPr/>
              <a:t>29</a:t>
            </a:fld>
            <a:endParaRPr lang="en-US"/>
          </a:p>
        </p:txBody>
      </p:sp>
    </p:spTree>
    <p:extLst>
      <p:ext uri="{BB962C8B-B14F-4D97-AF65-F5344CB8AC3E}">
        <p14:creationId xmlns:p14="http://schemas.microsoft.com/office/powerpoint/2010/main" val="3501742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r>
              <a:rPr lang="en-US" i="1" dirty="0" err="1" smtClean="0">
                <a:ea typeface="ヒラギノ角ゴ Pro W3" charset="-128"/>
              </a:rPr>
              <a:t>Instytut</a:t>
            </a:r>
            <a:r>
              <a:rPr lang="en-US" i="1" dirty="0" smtClean="0">
                <a:ea typeface="ヒラギノ角ゴ Pro W3" charset="-128"/>
              </a:rPr>
              <a:t> </a:t>
            </a:r>
            <a:r>
              <a:rPr lang="en-US" i="1" dirty="0" err="1" smtClean="0">
                <a:ea typeface="ヒラギノ角ゴ Pro W3" charset="-128"/>
              </a:rPr>
              <a:t>Pamięci</a:t>
            </a:r>
            <a:r>
              <a:rPr lang="en-US" i="1" dirty="0" smtClean="0">
                <a:ea typeface="ヒラギノ角ゴ Pro W3" charset="-128"/>
              </a:rPr>
              <a:t> </a:t>
            </a:r>
            <a:r>
              <a:rPr lang="en-US" i="1" dirty="0" err="1" smtClean="0">
                <a:ea typeface="ヒラギノ角ゴ Pro W3" charset="-128"/>
              </a:rPr>
              <a:t>Narodowej</a:t>
            </a:r>
            <a:endParaRPr lang="en-US" dirty="0" smtClean="0">
              <a:ea typeface="ヒラギノ角ゴ Pro W3" charset="-128"/>
            </a:endParaRPr>
          </a:p>
        </p:txBody>
      </p:sp>
      <p:sp>
        <p:nvSpPr>
          <p:cNvPr id="73731" name="Slide Number Placeholder 3"/>
          <p:cNvSpPr>
            <a:spLocks noGrp="1"/>
          </p:cNvSpPr>
          <p:nvPr>
            <p:ph type="sldNum" sz="quarter" idx="5"/>
          </p:nvPr>
        </p:nvSpPr>
        <p:spPr bwMode="auto">
          <a:noFill/>
          <a:ln>
            <a:miter lim="800000"/>
            <a:headEnd/>
            <a:tailEnd/>
          </a:ln>
        </p:spPr>
        <p:txBody>
          <a:bodyPr/>
          <a:lstStyle/>
          <a:p>
            <a:fld id="{ADE79427-8620-4138-A9BC-EAA17C98CCDD}" type="slidenum">
              <a:rPr lang="en-US"/>
              <a:pPr/>
              <a:t>30</a:t>
            </a:fld>
            <a:endParaRPr lang="en-US"/>
          </a:p>
        </p:txBody>
      </p:sp>
    </p:spTree>
    <p:extLst>
      <p:ext uri="{BB962C8B-B14F-4D97-AF65-F5344CB8AC3E}">
        <p14:creationId xmlns:p14="http://schemas.microsoft.com/office/powerpoint/2010/main" val="300959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Austria, ca. 1938: A woman sits on a park</a:t>
            </a:r>
            <a:r>
              <a:rPr lang="en-US" baseline="0" dirty="0" smtClean="0"/>
              <a:t> bench marked “For Jews Only,” after German authorities implemented anti-Jewish laws. </a:t>
            </a:r>
            <a:r>
              <a:rPr lang="en-US" i="1" baseline="0" dirty="0" smtClean="0"/>
              <a:t>US Holocaust Memorial Museum, courtesy of The Wiener Library</a:t>
            </a:r>
            <a:endParaRPr lang="en-US" dirty="0"/>
          </a:p>
        </p:txBody>
      </p:sp>
      <p:sp>
        <p:nvSpPr>
          <p:cNvPr id="4" name="Slide Number Placeholder 3"/>
          <p:cNvSpPr>
            <a:spLocks noGrp="1"/>
          </p:cNvSpPr>
          <p:nvPr>
            <p:ph type="sldNum" sz="quarter" idx="10"/>
          </p:nvPr>
        </p:nvSpPr>
        <p:spPr/>
        <p:txBody>
          <a:bodyPr/>
          <a:lstStyle/>
          <a:p>
            <a:fld id="{BABAF641-AEB5-4727-83C3-ED499BB3831C}" type="slidenum">
              <a:rPr lang="en-US" smtClean="0"/>
              <a:pPr/>
              <a:t>4</a:t>
            </a:fld>
            <a:endParaRPr lang="en-US"/>
          </a:p>
        </p:txBody>
      </p:sp>
    </p:spTree>
    <p:extLst>
      <p:ext uri="{BB962C8B-B14F-4D97-AF65-F5344CB8AC3E}">
        <p14:creationId xmlns:p14="http://schemas.microsoft.com/office/powerpoint/2010/main" val="514302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r>
              <a:rPr lang="en-US" i="1" dirty="0" err="1" smtClean="0">
                <a:ea typeface="ヒラギノ角ゴ Pro W3" charset="-128"/>
              </a:rPr>
              <a:t>Instytut</a:t>
            </a:r>
            <a:r>
              <a:rPr lang="en-US" i="1" dirty="0" smtClean="0">
                <a:ea typeface="ヒラギノ角ゴ Pro W3" charset="-128"/>
              </a:rPr>
              <a:t> </a:t>
            </a:r>
            <a:r>
              <a:rPr lang="en-US" i="1" dirty="0" err="1" smtClean="0">
                <a:ea typeface="ヒラギノ角ゴ Pro W3" charset="-128"/>
              </a:rPr>
              <a:t>Pamięci</a:t>
            </a:r>
            <a:r>
              <a:rPr lang="en-US" i="1" dirty="0" smtClean="0">
                <a:ea typeface="ヒラギノ角ゴ Pro W3" charset="-128"/>
              </a:rPr>
              <a:t> </a:t>
            </a:r>
            <a:r>
              <a:rPr lang="en-US" i="1" dirty="0" err="1" smtClean="0">
                <a:ea typeface="ヒラギノ角ゴ Pro W3" charset="-128"/>
              </a:rPr>
              <a:t>Narodowej</a:t>
            </a:r>
            <a:endParaRPr lang="en-US" dirty="0" smtClean="0">
              <a:ea typeface="ヒラギノ角ゴ Pro W3" charset="-128"/>
            </a:endParaRPr>
          </a:p>
        </p:txBody>
      </p:sp>
      <p:sp>
        <p:nvSpPr>
          <p:cNvPr id="75779" name="Slide Number Placeholder 3"/>
          <p:cNvSpPr>
            <a:spLocks noGrp="1"/>
          </p:cNvSpPr>
          <p:nvPr>
            <p:ph type="sldNum" sz="quarter" idx="5"/>
          </p:nvPr>
        </p:nvSpPr>
        <p:spPr bwMode="auto">
          <a:noFill/>
          <a:ln>
            <a:miter lim="800000"/>
            <a:headEnd/>
            <a:tailEnd/>
          </a:ln>
        </p:spPr>
        <p:txBody>
          <a:bodyPr/>
          <a:lstStyle/>
          <a:p>
            <a:fld id="{70AAF0FB-8DFF-4AA0-B0AA-2C08D3BDBC11}" type="slidenum">
              <a:rPr lang="en-US"/>
              <a:pPr/>
              <a:t>31</a:t>
            </a:fld>
            <a:endParaRPr lang="en-US"/>
          </a:p>
        </p:txBody>
      </p:sp>
    </p:spTree>
    <p:extLst>
      <p:ext uri="{BB962C8B-B14F-4D97-AF65-F5344CB8AC3E}">
        <p14:creationId xmlns:p14="http://schemas.microsoft.com/office/powerpoint/2010/main" val="405108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eaLnBrk="1" hangingPunct="1"/>
            <a:r>
              <a:rPr lang="en-US" i="1" smtClean="0">
                <a:ea typeface="ヒラギノ角ゴ Pro W3" charset="-128"/>
              </a:rPr>
              <a:t>Dokumentationsarchiv des Österreichischen Widerstandes </a:t>
            </a:r>
            <a:endParaRPr lang="en-US" smtClean="0">
              <a:ea typeface="ヒラギノ角ゴ Pro W3" charset="-128"/>
            </a:endParaRPr>
          </a:p>
          <a:p>
            <a:pPr eaLnBrk="1" hangingPunct="1"/>
            <a:endParaRPr lang="en-US" smtClean="0">
              <a:ea typeface="ヒラギノ角ゴ Pro W3" charset="-128"/>
            </a:endParaRPr>
          </a:p>
        </p:txBody>
      </p:sp>
      <p:sp>
        <p:nvSpPr>
          <p:cNvPr id="22531" name="Slide Number Placeholder 3"/>
          <p:cNvSpPr>
            <a:spLocks noGrp="1"/>
          </p:cNvSpPr>
          <p:nvPr>
            <p:ph type="sldNum" sz="quarter" idx="5"/>
          </p:nvPr>
        </p:nvSpPr>
        <p:spPr bwMode="auto">
          <a:noFill/>
          <a:ln>
            <a:miter lim="800000"/>
            <a:headEnd/>
            <a:tailEnd/>
          </a:ln>
        </p:spPr>
        <p:txBody>
          <a:bodyPr/>
          <a:lstStyle/>
          <a:p>
            <a:fld id="{B2E6ED47-45EC-4764-8184-249B0BD24F12}" type="slidenum">
              <a:rPr lang="en-US"/>
              <a:pPr/>
              <a:t>5</a:t>
            </a:fld>
            <a:endParaRPr lang="en-US"/>
          </a:p>
        </p:txBody>
      </p:sp>
    </p:spTree>
    <p:extLst>
      <p:ext uri="{BB962C8B-B14F-4D97-AF65-F5344CB8AC3E}">
        <p14:creationId xmlns:p14="http://schemas.microsoft.com/office/powerpoint/2010/main" val="1351558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r>
              <a:rPr lang="en-US" i="1" smtClean="0">
                <a:ea typeface="ヒラギノ角ゴ Pro W3" charset="-128"/>
              </a:rPr>
              <a:t>Courtesy of Jeanine Surwit </a:t>
            </a:r>
            <a:endParaRPr lang="en-US" smtClean="0">
              <a:ea typeface="ヒラギノ角ゴ Pro W3" charset="-128"/>
            </a:endParaRPr>
          </a:p>
          <a:p>
            <a:pPr eaLnBrk="1" hangingPunct="1"/>
            <a:endParaRPr lang="en-US" smtClean="0">
              <a:ea typeface="ヒラギノ角ゴ Pro W3" charset="-128"/>
            </a:endParaRPr>
          </a:p>
        </p:txBody>
      </p:sp>
      <p:sp>
        <p:nvSpPr>
          <p:cNvPr id="24579" name="Slide Number Placeholder 3"/>
          <p:cNvSpPr>
            <a:spLocks noGrp="1"/>
          </p:cNvSpPr>
          <p:nvPr>
            <p:ph type="sldNum" sz="quarter" idx="5"/>
          </p:nvPr>
        </p:nvSpPr>
        <p:spPr bwMode="auto">
          <a:noFill/>
          <a:ln>
            <a:miter lim="800000"/>
            <a:headEnd/>
            <a:tailEnd/>
          </a:ln>
        </p:spPr>
        <p:txBody>
          <a:bodyPr/>
          <a:lstStyle/>
          <a:p>
            <a:fld id="{52C85A2B-CBA5-4395-A423-C897A5869967}" type="slidenum">
              <a:rPr lang="en-US"/>
              <a:pPr/>
              <a:t>6</a:t>
            </a:fld>
            <a:endParaRPr lang="en-US"/>
          </a:p>
        </p:txBody>
      </p:sp>
    </p:spTree>
    <p:extLst>
      <p:ext uri="{BB962C8B-B14F-4D97-AF65-F5344CB8AC3E}">
        <p14:creationId xmlns:p14="http://schemas.microsoft.com/office/powerpoint/2010/main" val="141432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r>
              <a:rPr lang="en-US" i="1" smtClean="0">
                <a:ea typeface="ヒラギノ角ゴ Pro W3" charset="-128"/>
              </a:rPr>
              <a:t>US Holocaust Memorial Museum, courtesy of Yad Vashem Photo Archives </a:t>
            </a:r>
            <a:endParaRPr lang="en-US" smtClean="0">
              <a:ea typeface="ヒラギノ角ゴ Pro W3" charset="-128"/>
            </a:endParaRPr>
          </a:p>
          <a:p>
            <a:pPr eaLnBrk="1" hangingPunct="1"/>
            <a:endParaRPr lang="en-US" smtClean="0">
              <a:ea typeface="ヒラギノ角ゴ Pro W3" charset="-128"/>
            </a:endParaRPr>
          </a:p>
        </p:txBody>
      </p:sp>
      <p:sp>
        <p:nvSpPr>
          <p:cNvPr id="26627" name="Slide Number Placeholder 3"/>
          <p:cNvSpPr>
            <a:spLocks noGrp="1"/>
          </p:cNvSpPr>
          <p:nvPr>
            <p:ph type="sldNum" sz="quarter" idx="5"/>
          </p:nvPr>
        </p:nvSpPr>
        <p:spPr bwMode="auto">
          <a:noFill/>
          <a:ln>
            <a:miter lim="800000"/>
            <a:headEnd/>
            <a:tailEnd/>
          </a:ln>
        </p:spPr>
        <p:txBody>
          <a:bodyPr/>
          <a:lstStyle/>
          <a:p>
            <a:fld id="{EA58C3EA-0BC6-4764-90F5-D7F657FED842}" type="slidenum">
              <a:rPr lang="en-US"/>
              <a:pPr/>
              <a:t>7</a:t>
            </a:fld>
            <a:endParaRPr lang="en-US"/>
          </a:p>
        </p:txBody>
      </p:sp>
    </p:spTree>
    <p:extLst>
      <p:ext uri="{BB962C8B-B14F-4D97-AF65-F5344CB8AC3E}">
        <p14:creationId xmlns:p14="http://schemas.microsoft.com/office/powerpoint/2010/main" val="209218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r>
              <a:rPr lang="en-US" i="1" smtClean="0">
                <a:ea typeface="ヒラギノ角ゴ Pro W3" charset="-128"/>
              </a:rPr>
              <a:t>US Holocaust Memorial Museum, courtesy of Bela Liebmann </a:t>
            </a:r>
            <a:endParaRPr lang="en-US" smtClean="0">
              <a:ea typeface="ヒラギノ角ゴ Pro W3" charset="-128"/>
            </a:endParaRPr>
          </a:p>
          <a:p>
            <a:pPr eaLnBrk="1" hangingPunct="1"/>
            <a:endParaRPr lang="en-US" smtClean="0">
              <a:ea typeface="ヒラギノ角ゴ Pro W3" charset="-128"/>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BDEF1719-3B2C-4A58-9B68-41EBD506C634}" type="slidenum">
              <a:rPr lang="en-US"/>
              <a:pPr/>
              <a:t>8</a:t>
            </a:fld>
            <a:endParaRPr lang="en-US"/>
          </a:p>
        </p:txBody>
      </p:sp>
    </p:spTree>
    <p:extLst>
      <p:ext uri="{BB962C8B-B14F-4D97-AF65-F5344CB8AC3E}">
        <p14:creationId xmlns:p14="http://schemas.microsoft.com/office/powerpoint/2010/main" val="125381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r>
              <a:rPr lang="en-US" i="1" smtClean="0">
                <a:ea typeface="ヒラギノ角ゴ Pro W3" charset="-128"/>
              </a:rPr>
              <a:t>US Holocaust Memorial Museum, courtesy of Martin Smith </a:t>
            </a:r>
            <a:endParaRPr lang="en-US" smtClean="0">
              <a:ea typeface="ヒラギノ角ゴ Pro W3" charset="-128"/>
            </a:endParaRPr>
          </a:p>
        </p:txBody>
      </p:sp>
      <p:sp>
        <p:nvSpPr>
          <p:cNvPr id="30723" name="Slide Number Placeholder 3"/>
          <p:cNvSpPr>
            <a:spLocks noGrp="1"/>
          </p:cNvSpPr>
          <p:nvPr>
            <p:ph type="sldNum" sz="quarter" idx="5"/>
          </p:nvPr>
        </p:nvSpPr>
        <p:spPr bwMode="auto">
          <a:noFill/>
          <a:ln>
            <a:miter lim="800000"/>
            <a:headEnd/>
            <a:tailEnd/>
          </a:ln>
        </p:spPr>
        <p:txBody>
          <a:bodyPr/>
          <a:lstStyle/>
          <a:p>
            <a:fld id="{972AC192-92F0-4F67-A296-C50192C99D7E}" type="slidenum">
              <a:rPr lang="en-US"/>
              <a:pPr/>
              <a:t>9</a:t>
            </a:fld>
            <a:endParaRPr lang="en-US"/>
          </a:p>
        </p:txBody>
      </p:sp>
    </p:spTree>
    <p:extLst>
      <p:ext uri="{BB962C8B-B14F-4D97-AF65-F5344CB8AC3E}">
        <p14:creationId xmlns:p14="http://schemas.microsoft.com/office/powerpoint/2010/main" val="1823687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r>
              <a:rPr lang="en-US" i="1" smtClean="0">
                <a:ea typeface="ヒラギノ角ゴ Pro W3" charset="-128"/>
              </a:rPr>
              <a:t>US Holocaust Memorial Museum, courtesy of Martin Smith </a:t>
            </a:r>
            <a:endParaRPr lang="en-US" smtClean="0">
              <a:ea typeface="ヒラギノ角ゴ Pro W3" charset="-128"/>
            </a:endParaRPr>
          </a:p>
        </p:txBody>
      </p:sp>
      <p:sp>
        <p:nvSpPr>
          <p:cNvPr id="32771" name="Slide Number Placeholder 3"/>
          <p:cNvSpPr>
            <a:spLocks noGrp="1"/>
          </p:cNvSpPr>
          <p:nvPr>
            <p:ph type="sldNum" sz="quarter" idx="5"/>
          </p:nvPr>
        </p:nvSpPr>
        <p:spPr bwMode="auto">
          <a:noFill/>
          <a:ln>
            <a:miter lim="800000"/>
            <a:headEnd/>
            <a:tailEnd/>
          </a:ln>
        </p:spPr>
        <p:txBody>
          <a:bodyPr/>
          <a:lstStyle/>
          <a:p>
            <a:fld id="{5DAAA1ED-BF30-4519-B2A4-BD080BA2CA46}" type="slidenum">
              <a:rPr lang="en-US"/>
              <a:pPr/>
              <a:t>10</a:t>
            </a:fld>
            <a:endParaRPr lang="en-US"/>
          </a:p>
        </p:txBody>
      </p:sp>
    </p:spTree>
    <p:extLst>
      <p:ext uri="{BB962C8B-B14F-4D97-AF65-F5344CB8AC3E}">
        <p14:creationId xmlns:p14="http://schemas.microsoft.com/office/powerpoint/2010/main" val="492355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0EF4F8E-8C69-4917-BBEB-ADCC3564F2E5}" type="datetimeFigureOut">
              <a:rPr lang="en-US"/>
              <a:pPr/>
              <a:t>10/1/2014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2FDDA93-6150-49FE-991D-19327699A347}"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FCC452A-6CA1-461B-AD73-65AAB7ADED04}" type="datetimeFigureOut">
              <a:rPr lang="en-US"/>
              <a:pPr/>
              <a:t>10/1/2014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993500F-39EA-4E98-9166-121CED548573}"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C6E0EF4-2A2B-4FA2-BA78-58763EE863D8}" type="datetimeFigureOut">
              <a:rPr lang="en-US"/>
              <a:pPr/>
              <a:t>10/1/2014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D653E78-49BD-4448-8522-55D7775802CE}"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934B11B-CF6B-4C73-BD61-979D98690A4E}" type="datetimeFigureOut">
              <a:rPr lang="en-US"/>
              <a:pPr/>
              <a:t>10/1/2014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5F66D0-9A73-4158-A9D0-122ACB5F0530}"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D85AF60-A182-4ED1-B03B-07735D42A147}" type="datetimeFigureOut">
              <a:rPr lang="en-US"/>
              <a:pPr/>
              <a:t>10/1/2014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2EFC8F2-B256-4C9E-81A5-0EE88D0E1C54}"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7A75C66-478B-433C-A2D9-3B101BD99AA3}" type="datetimeFigureOut">
              <a:rPr lang="en-US"/>
              <a:pPr/>
              <a:t>10/1/2014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8A5FBAC-BF42-47CC-82A1-DF4EECE8129C}"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A02F07F-6610-46C9-B343-315285399CD3}" type="datetimeFigureOut">
              <a:rPr lang="en-US"/>
              <a:pPr/>
              <a:t>10/1/2014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CB26AA4-D7DD-41C4-9E55-BCD529709F8A}"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E242997-047F-4EC1-9020-38A63D23BA99}" type="datetimeFigureOut">
              <a:rPr lang="en-US"/>
              <a:pPr/>
              <a:t>10/1/2014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8BB7AC1-AEED-4A22-8AA7-7638F317BB5A}"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B06515F-B3D8-412E-BB38-A73CA1026D9C}" type="datetimeFigureOut">
              <a:rPr lang="en-US"/>
              <a:pPr/>
              <a:t>10/1/2014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DFD889F-A295-4E7F-B0F8-412FD6ABBC83}"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B979200-F769-412F-AAAE-796322CC93E6}" type="datetimeFigureOut">
              <a:rPr lang="en-US"/>
              <a:pPr/>
              <a:t>10/1/2014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03FC183-F621-4913-844C-A00DC2024C6C}"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AD58103-6E42-406E-81A8-66C94AE21659}" type="datetimeFigureOut">
              <a:rPr lang="en-US"/>
              <a:pPr/>
              <a:t>10/1/2014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61CFD53-6B63-45FE-87D2-3817CF74CCB9}"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3CE4C6B3-CAB5-42D7-ACE5-2ABB0B0F38EB}" type="datetimeFigureOut">
              <a:rPr lang="en-US"/>
              <a:pPr/>
              <a:t>10/1/2014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ヒラギノ角ゴ Pro W3" charset="0"/>
                <a:cs typeface="ヒラギノ角ゴ Pro W3"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5730C6A8-2CC7-449A-A820-C28EF6BFD505}"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4.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7.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7.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0.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2.jpe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4.jpe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5.jpe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7.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7.pn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30.pn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0.pn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30.pn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32.jpe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31.pn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35.jpe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35.jpe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9.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advTm="2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865188" y="4564063"/>
            <a:ext cx="7486650" cy="2068512"/>
          </a:xfrm>
        </p:spPr>
        <p:txBody>
          <a:bodyPr/>
          <a:lstStyle/>
          <a:p>
            <a:pPr algn="l"/>
            <a:r>
              <a:rPr lang="en-US" sz="1600" smtClean="0">
                <a:latin typeface="Times" charset="0"/>
              </a:rPr>
              <a:t>Delegate after delegate expressed sympathy for the refugees, but most countries, including the United States, refused to alter their immigration policies to admit more of them. Only the Dominican Republic agreed to accept a large number of additional refugees. </a:t>
            </a:r>
          </a:p>
        </p:txBody>
      </p:sp>
      <p:pic>
        <p:nvPicPr>
          <p:cNvPr id="31746" name="Picture 6" descr="INTERNATIONAL COMMUNITY.png"/>
          <p:cNvPicPr>
            <a:picLocks noChangeAspect="1"/>
          </p:cNvPicPr>
          <p:nvPr/>
        </p:nvPicPr>
        <p:blipFill>
          <a:blip r:embed="rId4" cstate="print"/>
          <a:srcRect/>
          <a:stretch>
            <a:fillRect/>
          </a:stretch>
        </p:blipFill>
        <p:spPr bwMode="auto">
          <a:xfrm>
            <a:off x="-342900" y="-1541463"/>
            <a:ext cx="9144000" cy="5030788"/>
          </a:xfrm>
          <a:prstGeom prst="rect">
            <a:avLst/>
          </a:prstGeom>
          <a:noFill/>
          <a:ln w="9525">
            <a:noFill/>
            <a:miter lim="800000"/>
            <a:headEnd/>
            <a:tailEnd/>
          </a:ln>
        </p:spPr>
      </p:pic>
      <p:pic>
        <p:nvPicPr>
          <p:cNvPr id="31747" name="Picture 1" descr="48543.JPG"/>
          <p:cNvPicPr>
            <a:picLocks noChangeAspect="1"/>
          </p:cNvPicPr>
          <p:nvPr/>
        </p:nvPicPr>
        <p:blipFill>
          <a:blip r:embed="rId5" cstate="print"/>
          <a:srcRect l="15282" r="14407" b="19176"/>
          <a:stretch>
            <a:fillRect/>
          </a:stretch>
        </p:blipFill>
        <p:spPr bwMode="auto">
          <a:xfrm>
            <a:off x="976313" y="860425"/>
            <a:ext cx="5715000" cy="3595688"/>
          </a:xfrm>
          <a:prstGeom prst="rect">
            <a:avLst/>
          </a:prstGeom>
          <a:noFill/>
          <a:ln w="9525">
            <a:noFill/>
            <a:miter lim="800000"/>
            <a:headEnd/>
            <a:tailEnd/>
          </a:ln>
        </p:spPr>
      </p:pic>
      <p:sp>
        <p:nvSpPr>
          <p:cNvPr id="31748" name="TextBox 6"/>
          <p:cNvSpPr txBox="1">
            <a:spLocks noChangeArrowheads="1"/>
          </p:cNvSpPr>
          <p:nvPr/>
        </p:nvSpPr>
        <p:spPr bwMode="auto">
          <a:xfrm>
            <a:off x="881063" y="4649788"/>
            <a:ext cx="7010400" cy="446087"/>
          </a:xfrm>
          <a:prstGeom prst="rect">
            <a:avLst/>
          </a:prstGeom>
          <a:noFill/>
          <a:ln w="9525">
            <a:noFill/>
            <a:miter lim="800000"/>
            <a:headEnd/>
            <a:tailEnd/>
          </a:ln>
        </p:spPr>
        <p:txBody>
          <a:bodyPr>
            <a:spAutoFit/>
          </a:bodyPr>
          <a:lstStyle/>
          <a:p>
            <a:r>
              <a:rPr lang="en-US" sz="2300" b="1">
                <a:solidFill>
                  <a:srgbClr val="E28431"/>
                </a:solidFill>
                <a:latin typeface="Arial Narrow" pitchFamily="34" charset="0"/>
              </a:rPr>
              <a:t>Evian Conference </a:t>
            </a:r>
            <a:r>
              <a:rPr lang="en-US" sz="2300">
                <a:solidFill>
                  <a:srgbClr val="FFFFFF"/>
                </a:solidFill>
                <a:latin typeface="Arial Narrow" pitchFamily="34" charset="0"/>
              </a:rPr>
              <a:t>July 6-15, 1938</a:t>
            </a:r>
          </a:p>
        </p:txBody>
      </p:sp>
      <p:sp>
        <p:nvSpPr>
          <p:cNvPr id="31749" name="TextBox 3"/>
          <p:cNvSpPr txBox="1">
            <a:spLocks noChangeArrowheads="1"/>
          </p:cNvSpPr>
          <p:nvPr/>
        </p:nvSpPr>
        <p:spPr bwMode="auto">
          <a:xfrm>
            <a:off x="869950" y="4432300"/>
            <a:ext cx="3762375" cy="246063"/>
          </a:xfrm>
          <a:prstGeom prst="rect">
            <a:avLst/>
          </a:prstGeom>
          <a:noFill/>
          <a:ln w="9525">
            <a:noFill/>
            <a:miter lim="800000"/>
            <a:headEnd/>
            <a:tailEnd/>
          </a:ln>
        </p:spPr>
        <p:txBody>
          <a:bodyPr>
            <a:spAutoFit/>
          </a:bodyPr>
          <a:lstStyle/>
          <a:p>
            <a:r>
              <a:rPr lang="en-US" sz="1000">
                <a:latin typeface="Times" charset="0"/>
              </a:rPr>
              <a:t>Period postcard of Evian-les-Bains, France. </a:t>
            </a:r>
            <a:endParaRPr lang="en-US" sz="1000">
              <a:solidFill>
                <a:srgbClr val="FFFFFF"/>
              </a:solidFill>
              <a:latin typeface="Times" charset="0"/>
            </a:endParaRPr>
          </a:p>
        </p:txBody>
      </p:sp>
    </p:spTree>
    <p:custDataLst>
      <p:tags r:id="rId1"/>
    </p:custDataLst>
  </p:cSld>
  <p:clrMapOvr>
    <a:masterClrMapping/>
  </p:clrMapOvr>
  <p:transition spd="slow" advTm="15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SYSTEMAIC PERSECUTION.png"/>
          <p:cNvPicPr>
            <a:picLocks noChangeAspect="1"/>
          </p:cNvPicPr>
          <p:nvPr/>
        </p:nvPicPr>
        <p:blipFill>
          <a:blip r:embed="rId4" cstate="print"/>
          <a:srcRect/>
          <a:stretch>
            <a:fillRect/>
          </a:stretch>
        </p:blipFill>
        <p:spPr bwMode="auto">
          <a:xfrm>
            <a:off x="-330200" y="-1541463"/>
            <a:ext cx="9144000" cy="5030788"/>
          </a:xfrm>
          <a:prstGeom prst="rect">
            <a:avLst/>
          </a:prstGeom>
          <a:noFill/>
          <a:ln w="9525">
            <a:noFill/>
            <a:miter lim="800000"/>
            <a:headEnd/>
            <a:tailEnd/>
          </a:ln>
        </p:spPr>
      </p:pic>
      <p:pic>
        <p:nvPicPr>
          <p:cNvPr id="33794" name="Picture 1" descr="12352.JPG"/>
          <p:cNvPicPr>
            <a:picLocks noChangeAspect="1"/>
          </p:cNvPicPr>
          <p:nvPr/>
        </p:nvPicPr>
        <p:blipFill>
          <a:blip r:embed="rId5" cstate="print"/>
          <a:srcRect t="14059"/>
          <a:stretch>
            <a:fillRect/>
          </a:stretch>
        </p:blipFill>
        <p:spPr bwMode="auto">
          <a:xfrm>
            <a:off x="979488" y="1108075"/>
            <a:ext cx="3733800" cy="4340225"/>
          </a:xfrm>
          <a:prstGeom prst="rect">
            <a:avLst/>
          </a:prstGeom>
          <a:noFill/>
          <a:ln w="9525">
            <a:noFill/>
            <a:miter lim="800000"/>
            <a:headEnd/>
            <a:tailEnd/>
          </a:ln>
        </p:spPr>
      </p:pic>
      <p:sp>
        <p:nvSpPr>
          <p:cNvPr id="33795" name="TextBox 6"/>
          <p:cNvSpPr txBox="1">
            <a:spLocks noChangeArrowheads="1"/>
          </p:cNvSpPr>
          <p:nvPr/>
        </p:nvSpPr>
        <p:spPr bwMode="auto">
          <a:xfrm>
            <a:off x="4802188" y="995363"/>
            <a:ext cx="7010400" cy="446087"/>
          </a:xfrm>
          <a:prstGeom prst="rect">
            <a:avLst/>
          </a:prstGeom>
          <a:noFill/>
          <a:ln w="9525">
            <a:noFill/>
            <a:miter lim="800000"/>
            <a:headEnd/>
            <a:tailEnd/>
          </a:ln>
        </p:spPr>
        <p:txBody>
          <a:bodyPr>
            <a:spAutoFit/>
          </a:bodyPr>
          <a:lstStyle/>
          <a:p>
            <a:r>
              <a:rPr lang="en-US" sz="2300" b="1">
                <a:solidFill>
                  <a:srgbClr val="E28431"/>
                </a:solidFill>
                <a:latin typeface="Arial Narrow" pitchFamily="34" charset="0"/>
              </a:rPr>
              <a:t>Mauthausen Opens</a:t>
            </a:r>
            <a:r>
              <a:rPr lang="en-US" sz="2300" b="1">
                <a:solidFill>
                  <a:srgbClr val="FF8200"/>
                </a:solidFill>
                <a:latin typeface="Arial Narrow" pitchFamily="34" charset="0"/>
              </a:rPr>
              <a:t> </a:t>
            </a:r>
            <a:r>
              <a:rPr lang="en-US" sz="2300">
                <a:solidFill>
                  <a:srgbClr val="FFFFFF"/>
                </a:solidFill>
                <a:latin typeface="Arial Narrow" pitchFamily="34" charset="0"/>
              </a:rPr>
              <a:t>August 8, 1938</a:t>
            </a:r>
          </a:p>
        </p:txBody>
      </p:sp>
      <p:sp>
        <p:nvSpPr>
          <p:cNvPr id="26" name="TextBox 3"/>
          <p:cNvSpPr txBox="1">
            <a:spLocks noChangeArrowheads="1"/>
          </p:cNvSpPr>
          <p:nvPr/>
        </p:nvSpPr>
        <p:spPr bwMode="auto">
          <a:xfrm>
            <a:off x="871538" y="5434013"/>
            <a:ext cx="40782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sz="950" dirty="0" smtClean="0">
                <a:latin typeface="Times" charset="0"/>
                <a:cs typeface="Times" charset="0"/>
              </a:rPr>
              <a:t>Prisoners in the quarry at </a:t>
            </a:r>
            <a:r>
              <a:rPr lang="en-US" sz="950" dirty="0" err="1" smtClean="0">
                <a:latin typeface="Times" charset="0"/>
                <a:cs typeface="Times" charset="0"/>
              </a:rPr>
              <a:t>Mauthausen</a:t>
            </a:r>
            <a:r>
              <a:rPr lang="en-US" sz="950" dirty="0" smtClean="0">
                <a:latin typeface="Times" charset="0"/>
                <a:cs typeface="Times" charset="0"/>
              </a:rPr>
              <a:t> concentration camp in Austria. </a:t>
            </a:r>
            <a:endParaRPr lang="en-US" sz="950" dirty="0" smtClean="0">
              <a:solidFill>
                <a:srgbClr val="FFFFFF"/>
              </a:solidFill>
              <a:latin typeface="Times" charset="0"/>
              <a:cs typeface="Times" charset="0"/>
            </a:endParaRPr>
          </a:p>
        </p:txBody>
      </p:sp>
      <p:sp>
        <p:nvSpPr>
          <p:cNvPr id="27" name="Title 1"/>
          <p:cNvSpPr txBox="1">
            <a:spLocks/>
          </p:cNvSpPr>
          <p:nvPr/>
        </p:nvSpPr>
        <p:spPr bwMode="auto">
          <a:xfrm>
            <a:off x="4806950" y="1216025"/>
            <a:ext cx="4040188" cy="206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US" sz="1650" dirty="0" smtClean="0">
                <a:latin typeface="Times"/>
                <a:cs typeface="Times"/>
              </a:rPr>
              <a:t>SS authorities open the </a:t>
            </a:r>
            <a:r>
              <a:rPr lang="en-US" sz="1650" dirty="0" err="1" smtClean="0">
                <a:latin typeface="Times"/>
                <a:cs typeface="Times"/>
              </a:rPr>
              <a:t>Mauthausen</a:t>
            </a:r>
            <a:r>
              <a:rPr lang="en-US" sz="1650" dirty="0" smtClean="0">
                <a:latin typeface="Times"/>
                <a:cs typeface="Times"/>
              </a:rPr>
              <a:t> concentration camp in Austria, expanding the concentration camp system started in Germany in 1933 and taken over by the SS in 1934 to detain real and perceived enemies of Nazi rule. </a:t>
            </a:r>
            <a:endParaRPr lang="en-US" sz="1650" dirty="0">
              <a:latin typeface="Times"/>
              <a:cs typeface="Times"/>
            </a:endParaRPr>
          </a:p>
        </p:txBody>
      </p:sp>
    </p:spTree>
    <p:custDataLst>
      <p:tags r:id="rId1"/>
    </p:custDataLst>
  </p:cSld>
  <p:clrMapOvr>
    <a:masterClrMapping/>
  </p:clrMapOvr>
  <p:transition spd="slow" advTm="18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7" descr="SYSTEMAIC PERSECUTION.png"/>
          <p:cNvPicPr>
            <a:picLocks noChangeAspect="1"/>
          </p:cNvPicPr>
          <p:nvPr/>
        </p:nvPicPr>
        <p:blipFill>
          <a:blip r:embed="rId4" cstate="print"/>
          <a:srcRect/>
          <a:stretch>
            <a:fillRect/>
          </a:stretch>
        </p:blipFill>
        <p:spPr bwMode="auto">
          <a:xfrm>
            <a:off x="-330200" y="-1541463"/>
            <a:ext cx="9144000" cy="5030788"/>
          </a:xfrm>
          <a:prstGeom prst="rect">
            <a:avLst/>
          </a:prstGeom>
          <a:noFill/>
          <a:ln w="9525">
            <a:noFill/>
            <a:miter lim="800000"/>
            <a:headEnd/>
            <a:tailEnd/>
          </a:ln>
        </p:spPr>
      </p:pic>
      <p:pic>
        <p:nvPicPr>
          <p:cNvPr id="35842" name="Picture 1" descr="15622.JPG"/>
          <p:cNvPicPr>
            <a:picLocks noChangeAspect="1"/>
          </p:cNvPicPr>
          <p:nvPr/>
        </p:nvPicPr>
        <p:blipFill>
          <a:blip r:embed="rId5" cstate="print"/>
          <a:srcRect/>
          <a:stretch>
            <a:fillRect/>
          </a:stretch>
        </p:blipFill>
        <p:spPr bwMode="auto">
          <a:xfrm>
            <a:off x="977900" y="1103313"/>
            <a:ext cx="3360738" cy="4667250"/>
          </a:xfrm>
          <a:prstGeom prst="rect">
            <a:avLst/>
          </a:prstGeom>
          <a:noFill/>
          <a:ln w="9525">
            <a:noFill/>
            <a:miter lim="800000"/>
            <a:headEnd/>
            <a:tailEnd/>
          </a:ln>
        </p:spPr>
      </p:pic>
      <p:sp>
        <p:nvSpPr>
          <p:cNvPr id="35843" name="TextBox 3"/>
          <p:cNvSpPr txBox="1">
            <a:spLocks noChangeArrowheads="1"/>
          </p:cNvSpPr>
          <p:nvPr/>
        </p:nvSpPr>
        <p:spPr bwMode="auto">
          <a:xfrm>
            <a:off x="866775" y="5757863"/>
            <a:ext cx="3762375" cy="246062"/>
          </a:xfrm>
          <a:prstGeom prst="rect">
            <a:avLst/>
          </a:prstGeom>
          <a:noFill/>
          <a:ln w="9525">
            <a:noFill/>
            <a:miter lim="800000"/>
            <a:headEnd/>
            <a:tailEnd/>
          </a:ln>
        </p:spPr>
        <p:txBody>
          <a:bodyPr>
            <a:spAutoFit/>
          </a:bodyPr>
          <a:lstStyle/>
          <a:p>
            <a:r>
              <a:rPr lang="en-US" sz="1000">
                <a:latin typeface="Times" charset="0"/>
              </a:rPr>
              <a:t>Mauthausen, 1942.</a:t>
            </a:r>
            <a:endParaRPr lang="en-US" sz="1000">
              <a:solidFill>
                <a:srgbClr val="FFFFFF"/>
              </a:solidFill>
              <a:latin typeface="Times" charset="0"/>
            </a:endParaRPr>
          </a:p>
        </p:txBody>
      </p:sp>
      <p:sp>
        <p:nvSpPr>
          <p:cNvPr id="35844" name="TextBox 7"/>
          <p:cNvSpPr txBox="1">
            <a:spLocks noChangeArrowheads="1"/>
          </p:cNvSpPr>
          <p:nvPr/>
        </p:nvSpPr>
        <p:spPr bwMode="auto">
          <a:xfrm>
            <a:off x="4802188" y="995363"/>
            <a:ext cx="7010400" cy="446087"/>
          </a:xfrm>
          <a:prstGeom prst="rect">
            <a:avLst/>
          </a:prstGeom>
          <a:noFill/>
          <a:ln w="9525">
            <a:noFill/>
            <a:miter lim="800000"/>
            <a:headEnd/>
            <a:tailEnd/>
          </a:ln>
        </p:spPr>
        <p:txBody>
          <a:bodyPr>
            <a:spAutoFit/>
          </a:bodyPr>
          <a:lstStyle/>
          <a:p>
            <a:r>
              <a:rPr lang="en-US" sz="2300" b="1">
                <a:solidFill>
                  <a:srgbClr val="E28431"/>
                </a:solidFill>
                <a:latin typeface="Arial Narrow" pitchFamily="34" charset="0"/>
              </a:rPr>
              <a:t>Mauthausen Opens </a:t>
            </a:r>
            <a:r>
              <a:rPr lang="en-US" sz="2300">
                <a:solidFill>
                  <a:srgbClr val="FFFFFF"/>
                </a:solidFill>
                <a:latin typeface="Arial Narrow" pitchFamily="34" charset="0"/>
              </a:rPr>
              <a:t>August 8, 1938</a:t>
            </a:r>
          </a:p>
        </p:txBody>
      </p:sp>
      <p:sp>
        <p:nvSpPr>
          <p:cNvPr id="35845" name="Title 1"/>
          <p:cNvSpPr>
            <a:spLocks noGrp="1"/>
          </p:cNvSpPr>
          <p:nvPr>
            <p:ph type="title"/>
          </p:nvPr>
        </p:nvSpPr>
        <p:spPr>
          <a:xfrm>
            <a:off x="4810125" y="512763"/>
            <a:ext cx="4054475" cy="5157787"/>
          </a:xfrm>
        </p:spPr>
        <p:txBody>
          <a:bodyPr/>
          <a:lstStyle/>
          <a:p>
            <a:pPr algn="l"/>
            <a:r>
              <a:rPr lang="en-US" sz="1600" smtClean="0">
                <a:latin typeface="Times" charset="0"/>
              </a:rPr>
              <a:t>By the end of 1938, Mauthausen held nearly 1,000 prisoners, mostly convicted criminals and so-called asocials. By December 1939, the</a:t>
            </a:r>
            <a:br>
              <a:rPr lang="en-US" sz="1600" smtClean="0">
                <a:latin typeface="Times" charset="0"/>
              </a:rPr>
            </a:br>
            <a:r>
              <a:rPr lang="en-US" sz="1600" smtClean="0">
                <a:latin typeface="Times" charset="0"/>
              </a:rPr>
              <a:t>number of prisoners had increased to more than 2,600, including political opponents, homosexuals, and Jehovah</a:t>
            </a:r>
            <a:r>
              <a:rPr lang="en-US" altLang="en-US" sz="1600" smtClean="0">
                <a:latin typeface="Times" charset="0"/>
              </a:rPr>
              <a:t>’</a:t>
            </a:r>
            <a:r>
              <a:rPr lang="en-US" sz="1600" smtClean="0">
                <a:latin typeface="Times" charset="0"/>
              </a:rPr>
              <a:t>s Witnesses. Prisoners were detained for indefinite periods without being subject to judicial or administrative oversight. An estimated 197,464 prisoners passed through the Mauthausen camp system between August 1938 and May 1945. At least 95,000 prisoners died there. More than 14,000 of those who died were Jewish. </a:t>
            </a:r>
          </a:p>
        </p:txBody>
      </p:sp>
    </p:spTree>
    <p:custDataLst>
      <p:tags r:id="rId1"/>
    </p:custDataLst>
  </p:cSld>
  <p:clrMapOvr>
    <a:masterClrMapping/>
  </p:clrMapOvr>
  <p:transition spd="slow" advTm="20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7" descr="LEGAL DISCRIMINATION.png"/>
          <p:cNvPicPr>
            <a:picLocks noChangeAspect="1"/>
          </p:cNvPicPr>
          <p:nvPr/>
        </p:nvPicPr>
        <p:blipFill>
          <a:blip r:embed="rId4" cstate="print"/>
          <a:srcRect/>
          <a:stretch>
            <a:fillRect/>
          </a:stretch>
        </p:blipFill>
        <p:spPr bwMode="auto">
          <a:xfrm>
            <a:off x="-330200" y="-1541463"/>
            <a:ext cx="9144000" cy="5030788"/>
          </a:xfrm>
          <a:prstGeom prst="rect">
            <a:avLst/>
          </a:prstGeom>
          <a:noFill/>
          <a:ln w="9525">
            <a:noFill/>
            <a:miter lim="800000"/>
            <a:headEnd/>
            <a:tailEnd/>
          </a:ln>
        </p:spPr>
      </p:pic>
      <p:sp>
        <p:nvSpPr>
          <p:cNvPr id="37890" name="TextBox 6"/>
          <p:cNvSpPr txBox="1">
            <a:spLocks noChangeArrowheads="1"/>
          </p:cNvSpPr>
          <p:nvPr/>
        </p:nvSpPr>
        <p:spPr bwMode="auto">
          <a:xfrm>
            <a:off x="33338" y="887413"/>
            <a:ext cx="9144000" cy="446087"/>
          </a:xfrm>
          <a:prstGeom prst="rect">
            <a:avLst/>
          </a:prstGeom>
          <a:noFill/>
          <a:ln w="9525">
            <a:noFill/>
            <a:miter lim="800000"/>
            <a:headEnd/>
            <a:tailEnd/>
          </a:ln>
        </p:spPr>
        <p:txBody>
          <a:bodyPr>
            <a:spAutoFit/>
          </a:bodyPr>
          <a:lstStyle/>
          <a:p>
            <a:pPr algn="ctr"/>
            <a:r>
              <a:rPr lang="en-US" sz="2300" b="1">
                <a:solidFill>
                  <a:srgbClr val="E28431"/>
                </a:solidFill>
                <a:latin typeface="Arial Narrow" pitchFamily="34" charset="0"/>
              </a:rPr>
              <a:t>Decree Requiring Jews to Bear </a:t>
            </a:r>
            <a:r>
              <a:rPr lang="en-US" altLang="en-US" sz="2300" b="1">
                <a:solidFill>
                  <a:srgbClr val="E28431"/>
                </a:solidFill>
                <a:latin typeface="Arial Narrow" pitchFamily="34" charset="0"/>
              </a:rPr>
              <a:t>“</a:t>
            </a:r>
            <a:r>
              <a:rPr lang="en-US" sz="2300" b="1">
                <a:solidFill>
                  <a:srgbClr val="E28431"/>
                </a:solidFill>
                <a:latin typeface="Arial Narrow" pitchFamily="34" charset="0"/>
              </a:rPr>
              <a:t>Jewish</a:t>
            </a:r>
            <a:r>
              <a:rPr lang="en-US" altLang="en-US" sz="2300" b="1">
                <a:solidFill>
                  <a:srgbClr val="E28431"/>
                </a:solidFill>
                <a:latin typeface="Arial Narrow" pitchFamily="34" charset="0"/>
              </a:rPr>
              <a:t>”</a:t>
            </a:r>
            <a:r>
              <a:rPr lang="en-US" sz="2300" b="1">
                <a:solidFill>
                  <a:srgbClr val="E28431"/>
                </a:solidFill>
                <a:latin typeface="Arial Narrow" pitchFamily="34" charset="0"/>
              </a:rPr>
              <a:t> Names </a:t>
            </a:r>
            <a:r>
              <a:rPr lang="en-US" sz="2300">
                <a:solidFill>
                  <a:srgbClr val="FFFFFF"/>
                </a:solidFill>
                <a:latin typeface="Arial Narrow" pitchFamily="34" charset="0"/>
              </a:rPr>
              <a:t>August 17, 1938</a:t>
            </a:r>
          </a:p>
        </p:txBody>
      </p:sp>
      <p:pic>
        <p:nvPicPr>
          <p:cNvPr id="37891" name="Picture 1" descr="NYT Names.jpg"/>
          <p:cNvPicPr>
            <a:picLocks noChangeAspect="1"/>
          </p:cNvPicPr>
          <p:nvPr/>
        </p:nvPicPr>
        <p:blipFill>
          <a:blip r:embed="rId5" cstate="print"/>
          <a:srcRect/>
          <a:stretch>
            <a:fillRect/>
          </a:stretch>
        </p:blipFill>
        <p:spPr bwMode="auto">
          <a:xfrm>
            <a:off x="976313" y="1493838"/>
            <a:ext cx="3340100" cy="4618037"/>
          </a:xfrm>
          <a:prstGeom prst="rect">
            <a:avLst/>
          </a:prstGeom>
          <a:noFill/>
          <a:ln w="9525">
            <a:noFill/>
            <a:miter lim="800000"/>
            <a:headEnd/>
            <a:tailEnd/>
          </a:ln>
        </p:spPr>
      </p:pic>
      <p:sp>
        <p:nvSpPr>
          <p:cNvPr id="37892" name="TextBox 3"/>
          <p:cNvSpPr txBox="1">
            <a:spLocks noChangeArrowheads="1"/>
          </p:cNvSpPr>
          <p:nvPr/>
        </p:nvSpPr>
        <p:spPr bwMode="auto">
          <a:xfrm>
            <a:off x="944563" y="6100763"/>
            <a:ext cx="3762375" cy="246062"/>
          </a:xfrm>
          <a:prstGeom prst="rect">
            <a:avLst/>
          </a:prstGeom>
          <a:noFill/>
          <a:ln w="9525">
            <a:noFill/>
            <a:miter lim="800000"/>
            <a:headEnd/>
            <a:tailEnd/>
          </a:ln>
        </p:spPr>
        <p:txBody>
          <a:bodyPr>
            <a:spAutoFit/>
          </a:bodyPr>
          <a:lstStyle/>
          <a:p>
            <a:r>
              <a:rPr lang="en-US" sz="1000" dirty="0">
                <a:latin typeface="Times New Roman" pitchFamily="18" charset="0"/>
                <a:cs typeface="Times New Roman" pitchFamily="18" charset="0"/>
              </a:rPr>
              <a:t>The </a:t>
            </a:r>
            <a:r>
              <a:rPr lang="en-US" sz="1000" i="1" dirty="0">
                <a:latin typeface="Times New Roman" pitchFamily="18" charset="0"/>
                <a:cs typeface="Times New Roman" pitchFamily="18" charset="0"/>
              </a:rPr>
              <a:t>New York Times</a:t>
            </a: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August </a:t>
            </a:r>
            <a:r>
              <a:rPr lang="en-US" sz="1000" dirty="0">
                <a:latin typeface="Times New Roman" pitchFamily="18" charset="0"/>
                <a:cs typeface="Times New Roman" pitchFamily="18" charset="0"/>
              </a:rPr>
              <a:t>20, </a:t>
            </a:r>
            <a:r>
              <a:rPr lang="en-US" sz="1000" dirty="0" smtClean="0">
                <a:latin typeface="Times New Roman" pitchFamily="18" charset="0"/>
                <a:cs typeface="Times New Roman" pitchFamily="18" charset="0"/>
              </a:rPr>
              <a:t>1938, page 5 </a:t>
            </a:r>
            <a:endParaRPr lang="en-US" sz="1000" dirty="0">
              <a:solidFill>
                <a:srgbClr val="FFFFFF"/>
              </a:solidFill>
              <a:latin typeface="Times New Roman" pitchFamily="18" charset="0"/>
              <a:cs typeface="Times New Roman" pitchFamily="18" charset="0"/>
            </a:endParaRPr>
          </a:p>
        </p:txBody>
      </p:sp>
      <p:sp>
        <p:nvSpPr>
          <p:cNvPr id="24" name="Title 1"/>
          <p:cNvSpPr txBox="1">
            <a:spLocks/>
          </p:cNvSpPr>
          <p:nvPr/>
        </p:nvSpPr>
        <p:spPr bwMode="auto">
          <a:xfrm>
            <a:off x="4449763" y="1339850"/>
            <a:ext cx="467677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p>
            <a:r>
              <a:rPr lang="en-US" sz="1600">
                <a:latin typeface="Times New Roman" pitchFamily="18" charset="0"/>
                <a:ea typeface="MS PGothic" pitchFamily="34" charset="-128"/>
              </a:rPr>
              <a:t>German and Austrian Jews without recognizably </a:t>
            </a:r>
            <a:r>
              <a:rPr lang="en-US" altLang="en-US" sz="1600">
                <a:latin typeface="Times New Roman" pitchFamily="18" charset="0"/>
                <a:ea typeface="MS PGothic" pitchFamily="34" charset="-128"/>
              </a:rPr>
              <a:t>“</a:t>
            </a:r>
            <a:r>
              <a:rPr lang="en-US" sz="1600">
                <a:latin typeface="Times New Roman" pitchFamily="18" charset="0"/>
                <a:ea typeface="MS PGothic" pitchFamily="34" charset="-128"/>
              </a:rPr>
              <a:t>Jewish</a:t>
            </a:r>
            <a:r>
              <a:rPr lang="en-US" altLang="en-US" sz="1600">
                <a:latin typeface="Times New Roman" pitchFamily="18" charset="0"/>
                <a:ea typeface="MS PGothic" pitchFamily="34" charset="-128"/>
              </a:rPr>
              <a:t>”</a:t>
            </a:r>
            <a:r>
              <a:rPr lang="en-US" sz="1600">
                <a:latin typeface="Times New Roman" pitchFamily="18" charset="0"/>
                <a:ea typeface="MS PGothic" pitchFamily="34" charset="-128"/>
              </a:rPr>
              <a:t> names are required to adopt the middle names </a:t>
            </a:r>
            <a:r>
              <a:rPr lang="en-US" altLang="en-US" sz="1600">
                <a:latin typeface="Times New Roman" pitchFamily="18" charset="0"/>
                <a:ea typeface="MS PGothic" pitchFamily="34" charset="-128"/>
              </a:rPr>
              <a:t>“</a:t>
            </a:r>
            <a:r>
              <a:rPr lang="en-US" sz="1600">
                <a:latin typeface="Times New Roman" pitchFamily="18" charset="0"/>
                <a:ea typeface="MS PGothic" pitchFamily="34" charset="-128"/>
              </a:rPr>
              <a:t>Sarah</a:t>
            </a:r>
            <a:r>
              <a:rPr lang="en-US" altLang="en-US" sz="1600">
                <a:latin typeface="Times New Roman" pitchFamily="18" charset="0"/>
                <a:ea typeface="MS PGothic" pitchFamily="34" charset="-128"/>
              </a:rPr>
              <a:t>”</a:t>
            </a:r>
            <a:r>
              <a:rPr lang="en-US" sz="1600">
                <a:latin typeface="Times New Roman" pitchFamily="18" charset="0"/>
                <a:ea typeface="MS PGothic" pitchFamily="34" charset="-128"/>
              </a:rPr>
              <a:t> or </a:t>
            </a:r>
            <a:r>
              <a:rPr lang="en-US" altLang="en-US" sz="1600">
                <a:latin typeface="Times New Roman" pitchFamily="18" charset="0"/>
                <a:ea typeface="MS PGothic" pitchFamily="34" charset="-128"/>
              </a:rPr>
              <a:t>“</a:t>
            </a:r>
            <a:r>
              <a:rPr lang="en-US" sz="1600">
                <a:latin typeface="Times New Roman" pitchFamily="18" charset="0"/>
                <a:ea typeface="MS PGothic" pitchFamily="34" charset="-128"/>
              </a:rPr>
              <a:t>Israel.</a:t>
            </a:r>
            <a:r>
              <a:rPr lang="en-US" altLang="en-US" sz="1600">
                <a:latin typeface="Times New Roman" pitchFamily="18" charset="0"/>
                <a:ea typeface="MS PGothic" pitchFamily="34" charset="-128"/>
              </a:rPr>
              <a:t>”</a:t>
            </a:r>
            <a:r>
              <a:rPr lang="en-US" sz="1600">
                <a:latin typeface="Times New Roman" pitchFamily="18" charset="0"/>
                <a:ea typeface="MS PGothic" pitchFamily="34" charset="-128"/>
              </a:rPr>
              <a:t> </a:t>
            </a:r>
          </a:p>
        </p:txBody>
      </p:sp>
    </p:spTree>
    <p:custDataLst>
      <p:tags r:id="rId1"/>
    </p:custDataLst>
  </p:cSld>
  <p:clrMapOvr>
    <a:masterClrMapping/>
  </p:clrMapOvr>
  <p:transition spd="slow" advTm="20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7" descr="LEGAL DISCRIMINATION.png"/>
          <p:cNvPicPr>
            <a:picLocks noChangeAspect="1"/>
          </p:cNvPicPr>
          <p:nvPr/>
        </p:nvPicPr>
        <p:blipFill>
          <a:blip r:embed="rId4" cstate="print"/>
          <a:srcRect/>
          <a:stretch>
            <a:fillRect/>
          </a:stretch>
        </p:blipFill>
        <p:spPr bwMode="auto">
          <a:xfrm>
            <a:off x="-330200" y="-1541463"/>
            <a:ext cx="9144000" cy="5030788"/>
          </a:xfrm>
          <a:prstGeom prst="rect">
            <a:avLst/>
          </a:prstGeom>
          <a:noFill/>
          <a:ln w="9525">
            <a:noFill/>
            <a:miter lim="800000"/>
            <a:headEnd/>
            <a:tailEnd/>
          </a:ln>
        </p:spPr>
      </p:pic>
      <p:sp>
        <p:nvSpPr>
          <p:cNvPr id="39938" name="TextBox 6"/>
          <p:cNvSpPr txBox="1">
            <a:spLocks noChangeArrowheads="1"/>
          </p:cNvSpPr>
          <p:nvPr/>
        </p:nvSpPr>
        <p:spPr bwMode="auto">
          <a:xfrm>
            <a:off x="33338" y="4951413"/>
            <a:ext cx="9144000" cy="446087"/>
          </a:xfrm>
          <a:prstGeom prst="rect">
            <a:avLst/>
          </a:prstGeom>
          <a:noFill/>
          <a:ln w="9525">
            <a:noFill/>
            <a:miter lim="800000"/>
            <a:headEnd/>
            <a:tailEnd/>
          </a:ln>
        </p:spPr>
        <p:txBody>
          <a:bodyPr>
            <a:spAutoFit/>
          </a:bodyPr>
          <a:lstStyle/>
          <a:p>
            <a:pPr algn="ctr"/>
            <a:r>
              <a:rPr lang="en-US" sz="2300" b="1" dirty="0">
                <a:solidFill>
                  <a:srgbClr val="E28431"/>
                </a:solidFill>
                <a:latin typeface="Arial Narrow" pitchFamily="34" charset="0"/>
              </a:rPr>
              <a:t>Decree Requiring Jews to Bear </a:t>
            </a:r>
            <a:r>
              <a:rPr lang="en-US" altLang="en-US" sz="2300" b="1" dirty="0">
                <a:solidFill>
                  <a:srgbClr val="E28431"/>
                </a:solidFill>
                <a:latin typeface="Arial Narrow" pitchFamily="34" charset="0"/>
              </a:rPr>
              <a:t>“</a:t>
            </a:r>
            <a:r>
              <a:rPr lang="en-US" sz="2300" b="1" dirty="0">
                <a:solidFill>
                  <a:srgbClr val="E28431"/>
                </a:solidFill>
                <a:latin typeface="Arial Narrow" pitchFamily="34" charset="0"/>
              </a:rPr>
              <a:t>Jewish</a:t>
            </a:r>
            <a:r>
              <a:rPr lang="en-US" altLang="en-US" sz="2300" b="1" dirty="0">
                <a:solidFill>
                  <a:srgbClr val="E28431"/>
                </a:solidFill>
                <a:latin typeface="Arial Narrow" pitchFamily="34" charset="0"/>
              </a:rPr>
              <a:t>”</a:t>
            </a:r>
            <a:r>
              <a:rPr lang="en-US" sz="2300" b="1" dirty="0">
                <a:solidFill>
                  <a:srgbClr val="E28431"/>
                </a:solidFill>
                <a:latin typeface="Arial Narrow" pitchFamily="34" charset="0"/>
              </a:rPr>
              <a:t> Names </a:t>
            </a:r>
            <a:r>
              <a:rPr lang="en-US" sz="2300" dirty="0">
                <a:solidFill>
                  <a:srgbClr val="FFFFFF"/>
                </a:solidFill>
                <a:latin typeface="Arial Narrow" pitchFamily="34" charset="0"/>
              </a:rPr>
              <a:t>August 17, 1938</a:t>
            </a:r>
          </a:p>
        </p:txBody>
      </p:sp>
      <p:pic>
        <p:nvPicPr>
          <p:cNvPr id="39939" name="Picture 1" descr="62989.jpg"/>
          <p:cNvPicPr>
            <a:picLocks noChangeAspect="1"/>
          </p:cNvPicPr>
          <p:nvPr/>
        </p:nvPicPr>
        <p:blipFill>
          <a:blip r:embed="rId5" cstate="print"/>
          <a:srcRect l="2058" t="3703" r="3166" b="5893"/>
          <a:stretch>
            <a:fillRect/>
          </a:stretch>
        </p:blipFill>
        <p:spPr bwMode="auto">
          <a:xfrm>
            <a:off x="974725" y="911225"/>
            <a:ext cx="5867400" cy="3694113"/>
          </a:xfrm>
          <a:prstGeom prst="rect">
            <a:avLst/>
          </a:prstGeom>
          <a:noFill/>
          <a:ln w="9525">
            <a:noFill/>
            <a:miter lim="800000"/>
            <a:headEnd/>
            <a:tailEnd/>
          </a:ln>
        </p:spPr>
      </p:pic>
      <p:sp>
        <p:nvSpPr>
          <p:cNvPr id="39940" name="TextBox 3"/>
          <p:cNvSpPr txBox="1">
            <a:spLocks noChangeArrowheads="1"/>
          </p:cNvSpPr>
          <p:nvPr/>
        </p:nvSpPr>
        <p:spPr bwMode="auto">
          <a:xfrm>
            <a:off x="892175" y="4579938"/>
            <a:ext cx="5948363" cy="400050"/>
          </a:xfrm>
          <a:prstGeom prst="rect">
            <a:avLst/>
          </a:prstGeom>
          <a:noFill/>
          <a:ln w="9525">
            <a:noFill/>
            <a:miter lim="800000"/>
            <a:headEnd/>
            <a:tailEnd/>
          </a:ln>
        </p:spPr>
        <p:txBody>
          <a:bodyPr>
            <a:spAutoFit/>
          </a:bodyPr>
          <a:lstStyle/>
          <a:p>
            <a:r>
              <a:rPr lang="en-US" sz="1000" dirty="0">
                <a:latin typeface="Times" charset="0"/>
              </a:rPr>
              <a:t>Studio portrait of  </a:t>
            </a:r>
            <a:r>
              <a:rPr lang="en-US" sz="1000" dirty="0" smtClean="0">
                <a:latin typeface="Times" charset="0"/>
              </a:rPr>
              <a:t>the </a:t>
            </a:r>
            <a:r>
              <a:rPr lang="en-US" sz="1000" dirty="0" err="1" smtClean="0">
                <a:latin typeface="Times" charset="0"/>
              </a:rPr>
              <a:t>Zwienicki</a:t>
            </a:r>
            <a:r>
              <a:rPr lang="en-US" sz="1000" dirty="0" smtClean="0">
                <a:latin typeface="Times" charset="0"/>
              </a:rPr>
              <a:t> </a:t>
            </a:r>
            <a:r>
              <a:rPr lang="en-US" sz="1000" dirty="0">
                <a:latin typeface="Times" charset="0"/>
              </a:rPr>
              <a:t>family taken in 1921.  From left to right, </a:t>
            </a:r>
            <a:r>
              <a:rPr lang="en-US" sz="1000" dirty="0" smtClean="0">
                <a:latin typeface="Times" charset="0"/>
              </a:rPr>
              <a:t>Selma </a:t>
            </a:r>
            <a:r>
              <a:rPr lang="en-US" sz="1000" dirty="0" err="1" smtClean="0">
                <a:latin typeface="Times" charset="0"/>
              </a:rPr>
              <a:t>Zwienicki</a:t>
            </a:r>
            <a:r>
              <a:rPr lang="en-US" sz="1000" dirty="0" smtClean="0">
                <a:latin typeface="Times" charset="0"/>
              </a:rPr>
              <a:t> </a:t>
            </a:r>
            <a:r>
              <a:rPr lang="en-US" sz="1000" dirty="0">
                <a:latin typeface="Times" charset="0"/>
              </a:rPr>
              <a:t>holding her daughter </a:t>
            </a:r>
            <a:r>
              <a:rPr lang="en-US" sz="1000" dirty="0" err="1">
                <a:latin typeface="Times" charset="0"/>
              </a:rPr>
              <a:t>Liesel</a:t>
            </a:r>
            <a:r>
              <a:rPr lang="en-US" sz="1000" dirty="0">
                <a:latin typeface="Times" charset="0"/>
              </a:rPr>
              <a:t>, </a:t>
            </a:r>
            <a:r>
              <a:rPr lang="en-US" sz="1000" dirty="0" err="1">
                <a:latin typeface="Times" charset="0"/>
              </a:rPr>
              <a:t>Benno</a:t>
            </a:r>
            <a:r>
              <a:rPr lang="en-US" sz="1000" dirty="0">
                <a:latin typeface="Times" charset="0"/>
              </a:rPr>
              <a:t>, Joseph </a:t>
            </a:r>
            <a:r>
              <a:rPr lang="en-US" sz="1000" dirty="0" err="1">
                <a:latin typeface="Times" charset="0"/>
              </a:rPr>
              <a:t>Zwienicki</a:t>
            </a:r>
            <a:r>
              <a:rPr lang="en-US" sz="1000" dirty="0">
                <a:latin typeface="Times" charset="0"/>
              </a:rPr>
              <a:t>, and </a:t>
            </a:r>
            <a:r>
              <a:rPr lang="en-US" sz="1000" dirty="0" err="1">
                <a:latin typeface="Times" charset="0"/>
              </a:rPr>
              <a:t>Gerd</a:t>
            </a:r>
            <a:r>
              <a:rPr lang="en-US" sz="1000" dirty="0">
                <a:latin typeface="Times" charset="0"/>
              </a:rPr>
              <a:t>.</a:t>
            </a:r>
            <a:endParaRPr lang="en-US" sz="1000" dirty="0">
              <a:solidFill>
                <a:srgbClr val="FFFFFF"/>
              </a:solidFill>
              <a:latin typeface="Times" charset="0"/>
            </a:endParaRPr>
          </a:p>
        </p:txBody>
      </p:sp>
      <p:sp>
        <p:nvSpPr>
          <p:cNvPr id="39941" name="Title 1"/>
          <p:cNvSpPr>
            <a:spLocks noGrp="1"/>
          </p:cNvSpPr>
          <p:nvPr>
            <p:ph type="title"/>
          </p:nvPr>
        </p:nvSpPr>
        <p:spPr>
          <a:xfrm>
            <a:off x="868363" y="5535613"/>
            <a:ext cx="7372350" cy="752475"/>
          </a:xfrm>
        </p:spPr>
        <p:txBody>
          <a:bodyPr/>
          <a:lstStyle/>
          <a:p>
            <a:pPr algn="l" eaLnBrk="1" hangingPunct="1"/>
            <a:r>
              <a:rPr lang="en-US" sz="1600" smtClean="0">
                <a:latin typeface="Times New Roman" pitchFamily="18" charset="0"/>
                <a:cs typeface="Times New Roman" pitchFamily="18" charset="0"/>
              </a:rPr>
              <a:t>On </a:t>
            </a:r>
            <a:r>
              <a:rPr lang="en-US" sz="1600" i="1" smtClean="0">
                <a:latin typeface="Times New Roman" pitchFamily="18" charset="0"/>
                <a:cs typeface="Times New Roman" pitchFamily="18" charset="0"/>
              </a:rPr>
              <a:t>Kristallnacht, </a:t>
            </a:r>
            <a:r>
              <a:rPr lang="en-US" sz="1600" smtClean="0">
                <a:latin typeface="Times New Roman" pitchFamily="18" charset="0"/>
                <a:cs typeface="Times New Roman" pitchFamily="18" charset="0"/>
              </a:rPr>
              <a:t>Josef Zwienicki fled from his home believing that his presence posed a threat to his family. When SA men failed to find him, they shot and killed his wife, Selma, and arrested his son, Benno. Following Benno</a:t>
            </a:r>
            <a:r>
              <a:rPr lang="en-US" altLang="en-US" sz="1600" smtClean="0">
                <a:latin typeface="Times New Roman" pitchFamily="18" charset="0"/>
                <a:cs typeface="Times New Roman" pitchFamily="18" charset="0"/>
              </a:rPr>
              <a:t>’</a:t>
            </a:r>
            <a:r>
              <a:rPr lang="en-US" sz="1600" smtClean="0">
                <a:latin typeface="Times New Roman" pitchFamily="18" charset="0"/>
                <a:cs typeface="Times New Roman" pitchFamily="18" charset="0"/>
              </a:rPr>
              <a:t>s release, surviving family members departed for Canada in May 1939. </a:t>
            </a:r>
          </a:p>
        </p:txBody>
      </p:sp>
    </p:spTree>
    <p:custDataLst>
      <p:tags r:id="rId1"/>
    </p:custDataLst>
  </p:cSld>
  <p:clrMapOvr>
    <a:masterClrMapping/>
  </p:clrMapOvr>
  <p:transition spd="slow" advTm="20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7" descr="LEGAL DISCRIMINATION.png"/>
          <p:cNvPicPr>
            <a:picLocks noChangeAspect="1"/>
          </p:cNvPicPr>
          <p:nvPr/>
        </p:nvPicPr>
        <p:blipFill>
          <a:blip r:embed="rId4" cstate="print"/>
          <a:srcRect/>
          <a:stretch>
            <a:fillRect/>
          </a:stretch>
        </p:blipFill>
        <p:spPr bwMode="auto">
          <a:xfrm>
            <a:off x="-330200" y="-1541463"/>
            <a:ext cx="9144000" cy="5030788"/>
          </a:xfrm>
          <a:prstGeom prst="rect">
            <a:avLst/>
          </a:prstGeom>
          <a:noFill/>
          <a:ln w="9525">
            <a:noFill/>
            <a:miter lim="800000"/>
            <a:headEnd/>
            <a:tailEnd/>
          </a:ln>
        </p:spPr>
      </p:pic>
      <p:sp>
        <p:nvSpPr>
          <p:cNvPr id="41986" name="TextBox 6"/>
          <p:cNvSpPr txBox="1">
            <a:spLocks noChangeArrowheads="1"/>
          </p:cNvSpPr>
          <p:nvPr/>
        </p:nvSpPr>
        <p:spPr bwMode="auto">
          <a:xfrm>
            <a:off x="33338" y="4951413"/>
            <a:ext cx="9144000" cy="446087"/>
          </a:xfrm>
          <a:prstGeom prst="rect">
            <a:avLst/>
          </a:prstGeom>
          <a:noFill/>
          <a:ln w="9525">
            <a:noFill/>
            <a:miter lim="800000"/>
            <a:headEnd/>
            <a:tailEnd/>
          </a:ln>
        </p:spPr>
        <p:txBody>
          <a:bodyPr>
            <a:spAutoFit/>
          </a:bodyPr>
          <a:lstStyle/>
          <a:p>
            <a:pPr algn="ctr"/>
            <a:r>
              <a:rPr lang="en-US" sz="2300" b="1">
                <a:solidFill>
                  <a:srgbClr val="E28431"/>
                </a:solidFill>
                <a:latin typeface="Arial Narrow" pitchFamily="34" charset="0"/>
              </a:rPr>
              <a:t>Decree Requiring Jews to Bear </a:t>
            </a:r>
            <a:r>
              <a:rPr lang="en-US" altLang="en-US" sz="2300" b="1">
                <a:solidFill>
                  <a:srgbClr val="E28431"/>
                </a:solidFill>
                <a:latin typeface="Arial Narrow" pitchFamily="34" charset="0"/>
              </a:rPr>
              <a:t>“</a:t>
            </a:r>
            <a:r>
              <a:rPr lang="en-US" sz="2300" b="1">
                <a:solidFill>
                  <a:srgbClr val="E28431"/>
                </a:solidFill>
                <a:latin typeface="Arial Narrow" pitchFamily="34" charset="0"/>
              </a:rPr>
              <a:t>Jewish</a:t>
            </a:r>
            <a:r>
              <a:rPr lang="en-US" altLang="en-US" sz="2300" b="1">
                <a:solidFill>
                  <a:srgbClr val="E28431"/>
                </a:solidFill>
                <a:latin typeface="Arial Narrow" pitchFamily="34" charset="0"/>
              </a:rPr>
              <a:t>”</a:t>
            </a:r>
            <a:r>
              <a:rPr lang="en-US" sz="2300" b="1">
                <a:solidFill>
                  <a:srgbClr val="E28431"/>
                </a:solidFill>
                <a:latin typeface="Arial Narrow" pitchFamily="34" charset="0"/>
              </a:rPr>
              <a:t> Names </a:t>
            </a:r>
            <a:r>
              <a:rPr lang="en-US" sz="2300">
                <a:solidFill>
                  <a:srgbClr val="FFFFFF"/>
                </a:solidFill>
                <a:latin typeface="Arial Narrow" pitchFamily="34" charset="0"/>
              </a:rPr>
              <a:t>August 17, 1938</a:t>
            </a:r>
          </a:p>
        </p:txBody>
      </p:sp>
      <p:pic>
        <p:nvPicPr>
          <p:cNvPr id="41987" name="Picture 1" descr="62989.jpg"/>
          <p:cNvPicPr>
            <a:picLocks noChangeAspect="1"/>
          </p:cNvPicPr>
          <p:nvPr/>
        </p:nvPicPr>
        <p:blipFill>
          <a:blip r:embed="rId5" cstate="print"/>
          <a:srcRect l="2058" t="3703" r="3166" b="5893"/>
          <a:stretch>
            <a:fillRect/>
          </a:stretch>
        </p:blipFill>
        <p:spPr bwMode="auto">
          <a:xfrm>
            <a:off x="974725" y="911225"/>
            <a:ext cx="5867400" cy="3694113"/>
          </a:xfrm>
          <a:prstGeom prst="rect">
            <a:avLst/>
          </a:prstGeom>
          <a:noFill/>
          <a:ln w="9525">
            <a:noFill/>
            <a:miter lim="800000"/>
            <a:headEnd/>
            <a:tailEnd/>
          </a:ln>
        </p:spPr>
      </p:pic>
      <p:sp>
        <p:nvSpPr>
          <p:cNvPr id="41988" name="TextBox 3"/>
          <p:cNvSpPr txBox="1">
            <a:spLocks noChangeArrowheads="1"/>
          </p:cNvSpPr>
          <p:nvPr/>
        </p:nvSpPr>
        <p:spPr bwMode="auto">
          <a:xfrm>
            <a:off x="892175" y="4579938"/>
            <a:ext cx="5948363" cy="400050"/>
          </a:xfrm>
          <a:prstGeom prst="rect">
            <a:avLst/>
          </a:prstGeom>
          <a:noFill/>
          <a:ln w="9525">
            <a:noFill/>
            <a:miter lim="800000"/>
            <a:headEnd/>
            <a:tailEnd/>
          </a:ln>
        </p:spPr>
        <p:txBody>
          <a:bodyPr>
            <a:spAutoFit/>
          </a:bodyPr>
          <a:lstStyle/>
          <a:p>
            <a:r>
              <a:rPr lang="en-US" sz="1000" dirty="0">
                <a:latin typeface="Times" charset="0"/>
              </a:rPr>
              <a:t>Studio portrait </a:t>
            </a:r>
            <a:r>
              <a:rPr lang="en-US" sz="1000" dirty="0" smtClean="0">
                <a:latin typeface="Times" charset="0"/>
              </a:rPr>
              <a:t>of the </a:t>
            </a:r>
            <a:r>
              <a:rPr lang="en-US" sz="1000" dirty="0" err="1" smtClean="0">
                <a:latin typeface="Times" charset="0"/>
              </a:rPr>
              <a:t>Zwienicki</a:t>
            </a:r>
            <a:r>
              <a:rPr lang="en-US" sz="1000" dirty="0" smtClean="0">
                <a:latin typeface="Times" charset="0"/>
              </a:rPr>
              <a:t> </a:t>
            </a:r>
            <a:r>
              <a:rPr lang="en-US" sz="1000" dirty="0">
                <a:latin typeface="Times" charset="0"/>
              </a:rPr>
              <a:t>family taken in 1921.  From left to right, </a:t>
            </a:r>
            <a:r>
              <a:rPr lang="en-US" sz="1000" dirty="0" smtClean="0">
                <a:latin typeface="Times" charset="0"/>
              </a:rPr>
              <a:t>Selma </a:t>
            </a:r>
            <a:r>
              <a:rPr lang="en-US" sz="1000" dirty="0" err="1" smtClean="0">
                <a:latin typeface="Times" charset="0"/>
              </a:rPr>
              <a:t>Zwienicki</a:t>
            </a:r>
            <a:r>
              <a:rPr lang="en-US" sz="1000" dirty="0" smtClean="0">
                <a:latin typeface="Times" charset="0"/>
              </a:rPr>
              <a:t> </a:t>
            </a:r>
            <a:r>
              <a:rPr lang="en-US" sz="1000" dirty="0">
                <a:latin typeface="Times" charset="0"/>
              </a:rPr>
              <a:t>holding her daughter </a:t>
            </a:r>
            <a:r>
              <a:rPr lang="en-US" sz="1000" dirty="0" err="1">
                <a:latin typeface="Times" charset="0"/>
              </a:rPr>
              <a:t>Liesel</a:t>
            </a:r>
            <a:r>
              <a:rPr lang="en-US" sz="1000" dirty="0">
                <a:latin typeface="Times" charset="0"/>
              </a:rPr>
              <a:t>, </a:t>
            </a:r>
            <a:r>
              <a:rPr lang="en-US" sz="1000" dirty="0" err="1">
                <a:latin typeface="Times" charset="0"/>
              </a:rPr>
              <a:t>Benno</a:t>
            </a:r>
            <a:r>
              <a:rPr lang="en-US" sz="1000" dirty="0">
                <a:latin typeface="Times" charset="0"/>
              </a:rPr>
              <a:t>, Joseph </a:t>
            </a:r>
            <a:r>
              <a:rPr lang="en-US" sz="1000" dirty="0" err="1">
                <a:latin typeface="Times" charset="0"/>
              </a:rPr>
              <a:t>Zwienicki</a:t>
            </a:r>
            <a:r>
              <a:rPr lang="en-US" sz="1000" dirty="0">
                <a:latin typeface="Times" charset="0"/>
              </a:rPr>
              <a:t>, and </a:t>
            </a:r>
            <a:r>
              <a:rPr lang="en-US" sz="1000" dirty="0" err="1">
                <a:latin typeface="Times" charset="0"/>
              </a:rPr>
              <a:t>Gerd</a:t>
            </a:r>
            <a:r>
              <a:rPr lang="en-US" sz="1000" dirty="0">
                <a:latin typeface="Times" charset="0"/>
              </a:rPr>
              <a:t>.</a:t>
            </a:r>
            <a:endParaRPr lang="en-US" sz="1000" dirty="0">
              <a:solidFill>
                <a:srgbClr val="FFFFFF"/>
              </a:solidFill>
              <a:latin typeface="Times" charset="0"/>
            </a:endParaRPr>
          </a:p>
        </p:txBody>
      </p:sp>
      <p:sp>
        <p:nvSpPr>
          <p:cNvPr id="41989" name="Title 1"/>
          <p:cNvSpPr>
            <a:spLocks noGrp="1"/>
          </p:cNvSpPr>
          <p:nvPr>
            <p:ph type="title"/>
          </p:nvPr>
        </p:nvSpPr>
        <p:spPr>
          <a:xfrm>
            <a:off x="868363" y="5400675"/>
            <a:ext cx="7372350" cy="752475"/>
          </a:xfrm>
        </p:spPr>
        <p:txBody>
          <a:bodyPr/>
          <a:lstStyle/>
          <a:p>
            <a:pPr algn="l" eaLnBrk="1" hangingPunct="1"/>
            <a:r>
              <a:rPr lang="en-US" sz="1600" smtClean="0">
                <a:latin typeface="Times New Roman" pitchFamily="18" charset="0"/>
                <a:cs typeface="Times New Roman" pitchFamily="18" charset="0"/>
              </a:rPr>
              <a:t>An updated marriage certificate for the Zwienickis issued in March 1939 included the required middle names </a:t>
            </a:r>
            <a:r>
              <a:rPr lang="en-US" altLang="en-US" sz="1600" smtClean="0">
                <a:latin typeface="Times New Roman" pitchFamily="18" charset="0"/>
                <a:cs typeface="Times New Roman" pitchFamily="18" charset="0"/>
              </a:rPr>
              <a:t>“</a:t>
            </a:r>
            <a:r>
              <a:rPr lang="en-US" sz="1600" smtClean="0">
                <a:latin typeface="Times New Roman" pitchFamily="18" charset="0"/>
                <a:cs typeface="Times New Roman" pitchFamily="18" charset="0"/>
              </a:rPr>
              <a:t>Israel</a:t>
            </a:r>
            <a:r>
              <a:rPr lang="en-US" altLang="en-US" sz="1600" smtClean="0">
                <a:latin typeface="Times New Roman" pitchFamily="18" charset="0"/>
                <a:cs typeface="Times New Roman" pitchFamily="18" charset="0"/>
              </a:rPr>
              <a:t>”</a:t>
            </a:r>
            <a:r>
              <a:rPr lang="en-US" sz="1600" smtClean="0">
                <a:latin typeface="Times New Roman" pitchFamily="18" charset="0"/>
                <a:cs typeface="Times New Roman" pitchFamily="18" charset="0"/>
              </a:rPr>
              <a:t> and </a:t>
            </a:r>
            <a:r>
              <a:rPr lang="en-US" altLang="en-US" sz="1600" smtClean="0">
                <a:latin typeface="Times New Roman" pitchFamily="18" charset="0"/>
                <a:cs typeface="Times New Roman" pitchFamily="18" charset="0"/>
              </a:rPr>
              <a:t>“</a:t>
            </a:r>
            <a:r>
              <a:rPr lang="en-US" sz="1600" smtClean="0">
                <a:latin typeface="Times New Roman" pitchFamily="18" charset="0"/>
                <a:cs typeface="Times New Roman" pitchFamily="18" charset="0"/>
              </a:rPr>
              <a:t>Sarah</a:t>
            </a:r>
            <a:r>
              <a:rPr lang="en-US" altLang="en-US" sz="1600" smtClean="0">
                <a:latin typeface="Times New Roman" pitchFamily="18" charset="0"/>
                <a:cs typeface="Times New Roman" pitchFamily="18" charset="0"/>
              </a:rPr>
              <a:t>”</a:t>
            </a:r>
            <a:r>
              <a:rPr lang="en-US" sz="1600" smtClean="0">
                <a:latin typeface="Times New Roman" pitchFamily="18" charset="0"/>
                <a:cs typeface="Times New Roman" pitchFamily="18" charset="0"/>
              </a:rPr>
              <a:t> and stated that Selma was </a:t>
            </a:r>
            <a:r>
              <a:rPr lang="en-US" altLang="en-US" sz="1600" smtClean="0">
                <a:latin typeface="Times New Roman" pitchFamily="18" charset="0"/>
                <a:cs typeface="Times New Roman" pitchFamily="18" charset="0"/>
              </a:rPr>
              <a:t>“</a:t>
            </a:r>
            <a:r>
              <a:rPr lang="en-US" sz="1600" smtClean="0">
                <a:latin typeface="Times New Roman" pitchFamily="18" charset="0"/>
                <a:cs typeface="Times New Roman" pitchFamily="18" charset="0"/>
              </a:rPr>
              <a:t>found dead</a:t>
            </a:r>
            <a:r>
              <a:rPr lang="en-US" altLang="en-US" sz="1600" smtClean="0">
                <a:latin typeface="Times New Roman" pitchFamily="18" charset="0"/>
                <a:cs typeface="Times New Roman" pitchFamily="18" charset="0"/>
              </a:rPr>
              <a:t>”</a:t>
            </a:r>
            <a:r>
              <a:rPr lang="en-US" sz="1600" smtClean="0">
                <a:latin typeface="Times New Roman" pitchFamily="18" charset="0"/>
                <a:cs typeface="Times New Roman" pitchFamily="18" charset="0"/>
              </a:rPr>
              <a:t> on November 10, 1938.</a:t>
            </a:r>
          </a:p>
        </p:txBody>
      </p:sp>
    </p:spTree>
    <p:custDataLst>
      <p:tags r:id="rId1"/>
    </p:custDataLst>
  </p:cSld>
  <p:clrMapOvr>
    <a:masterClrMapping/>
  </p:clrMapOvr>
  <p:transition spd="slow" advTm="20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6" descr="FORCED EMIGATION.png"/>
          <p:cNvPicPr>
            <a:picLocks noChangeAspect="1"/>
          </p:cNvPicPr>
          <p:nvPr/>
        </p:nvPicPr>
        <p:blipFill>
          <a:blip r:embed="rId4" cstate="print"/>
          <a:srcRect/>
          <a:stretch>
            <a:fillRect/>
          </a:stretch>
        </p:blipFill>
        <p:spPr bwMode="auto">
          <a:xfrm>
            <a:off x="-330200" y="-1541463"/>
            <a:ext cx="9144000" cy="5030788"/>
          </a:xfrm>
          <a:prstGeom prst="rect">
            <a:avLst/>
          </a:prstGeom>
          <a:noFill/>
          <a:ln w="9525">
            <a:noFill/>
            <a:miter lim="800000"/>
            <a:headEnd/>
            <a:tailEnd/>
          </a:ln>
        </p:spPr>
      </p:pic>
      <p:pic>
        <p:nvPicPr>
          <p:cNvPr id="44034" name="Picture 1" descr="08408.JPG"/>
          <p:cNvPicPr>
            <a:picLocks noChangeAspect="1"/>
          </p:cNvPicPr>
          <p:nvPr/>
        </p:nvPicPr>
        <p:blipFill>
          <a:blip r:embed="rId5" cstate="print"/>
          <a:srcRect/>
          <a:stretch>
            <a:fillRect/>
          </a:stretch>
        </p:blipFill>
        <p:spPr bwMode="auto">
          <a:xfrm>
            <a:off x="969963" y="930275"/>
            <a:ext cx="5888037" cy="3740150"/>
          </a:xfrm>
          <a:prstGeom prst="rect">
            <a:avLst/>
          </a:prstGeom>
          <a:noFill/>
          <a:ln w="9525">
            <a:noFill/>
            <a:miter lim="800000"/>
            <a:headEnd/>
            <a:tailEnd/>
          </a:ln>
        </p:spPr>
      </p:pic>
      <p:sp>
        <p:nvSpPr>
          <p:cNvPr id="44035" name="TextBox 6"/>
          <p:cNvSpPr txBox="1">
            <a:spLocks noChangeArrowheads="1"/>
          </p:cNvSpPr>
          <p:nvPr/>
        </p:nvSpPr>
        <p:spPr bwMode="auto">
          <a:xfrm>
            <a:off x="871538" y="4875213"/>
            <a:ext cx="7827962" cy="446087"/>
          </a:xfrm>
          <a:prstGeom prst="rect">
            <a:avLst/>
          </a:prstGeom>
          <a:noFill/>
          <a:ln w="9525">
            <a:noFill/>
            <a:miter lim="800000"/>
            <a:headEnd/>
            <a:tailEnd/>
          </a:ln>
        </p:spPr>
        <p:txBody>
          <a:bodyPr>
            <a:spAutoFit/>
          </a:bodyPr>
          <a:lstStyle/>
          <a:p>
            <a:r>
              <a:rPr lang="en-US" sz="2300" b="1">
                <a:solidFill>
                  <a:srgbClr val="E28431"/>
                </a:solidFill>
                <a:latin typeface="Arial Narrow" pitchFamily="34" charset="0"/>
              </a:rPr>
              <a:t>Central Office for Jewish Emigration Opens </a:t>
            </a:r>
            <a:r>
              <a:rPr lang="en-US" sz="2300">
                <a:solidFill>
                  <a:srgbClr val="FFFFFF"/>
                </a:solidFill>
                <a:latin typeface="Arial Narrow" pitchFamily="34" charset="0"/>
              </a:rPr>
              <a:t>August 20, 1938</a:t>
            </a:r>
          </a:p>
        </p:txBody>
      </p:sp>
      <p:sp>
        <p:nvSpPr>
          <p:cNvPr id="44036" name="TextBox 3"/>
          <p:cNvSpPr txBox="1">
            <a:spLocks noChangeArrowheads="1"/>
          </p:cNvSpPr>
          <p:nvPr/>
        </p:nvSpPr>
        <p:spPr bwMode="auto">
          <a:xfrm>
            <a:off x="919163" y="4645025"/>
            <a:ext cx="6196012" cy="246063"/>
          </a:xfrm>
          <a:prstGeom prst="rect">
            <a:avLst/>
          </a:prstGeom>
          <a:noFill/>
          <a:ln w="9525">
            <a:noFill/>
            <a:miter lim="800000"/>
            <a:headEnd/>
            <a:tailEnd/>
          </a:ln>
        </p:spPr>
        <p:txBody>
          <a:bodyPr>
            <a:spAutoFit/>
          </a:bodyPr>
          <a:lstStyle/>
          <a:p>
            <a:r>
              <a:rPr lang="de-DE" sz="1000">
                <a:latin typeface="Times New Roman" pitchFamily="18" charset="0"/>
                <a:cs typeface="Times New Roman" pitchFamily="18" charset="0"/>
              </a:rPr>
              <a:t>Viennese Jews wait in front of the Polish consulate to obtain entrance visas to Poland in April 1938. </a:t>
            </a:r>
            <a:r>
              <a:rPr lang="en-US" sz="1000">
                <a:latin typeface="Times New Roman" pitchFamily="18" charset="0"/>
                <a:cs typeface="Times New Roman" pitchFamily="18" charset="0"/>
              </a:rPr>
              <a:t> </a:t>
            </a:r>
            <a:endParaRPr lang="en-US" sz="1000">
              <a:solidFill>
                <a:srgbClr val="FFFFFF"/>
              </a:solidFill>
              <a:latin typeface="Times New Roman" pitchFamily="18" charset="0"/>
              <a:cs typeface="Times New Roman" pitchFamily="18" charset="0"/>
            </a:endParaRPr>
          </a:p>
        </p:txBody>
      </p:sp>
      <p:sp>
        <p:nvSpPr>
          <p:cNvPr id="44037" name="Title 1"/>
          <p:cNvSpPr txBox="1">
            <a:spLocks/>
          </p:cNvSpPr>
          <p:nvPr/>
        </p:nvSpPr>
        <p:spPr bwMode="auto">
          <a:xfrm>
            <a:off x="871538" y="5178425"/>
            <a:ext cx="6880225" cy="1316038"/>
          </a:xfrm>
          <a:prstGeom prst="rect">
            <a:avLst/>
          </a:prstGeom>
          <a:noFill/>
          <a:ln w="9525">
            <a:noFill/>
            <a:miter lim="800000"/>
            <a:headEnd/>
            <a:tailEnd/>
          </a:ln>
        </p:spPr>
        <p:txBody>
          <a:bodyPr anchor="ctr"/>
          <a:lstStyle/>
          <a:p>
            <a:r>
              <a:rPr lang="en-US" sz="1600" dirty="0">
                <a:latin typeface="Times New Roman" pitchFamily="18" charset="0"/>
                <a:ea typeface="MS PGothic" pitchFamily="34" charset="-128"/>
              </a:rPr>
              <a:t>SS officials establish the Central Office for Jewish Emigration in Vienna to streamline Jewish emigration from Austria. Prospective emigrants are required to pay an exit fee and give up virtually all of their property when they leave the country. </a:t>
            </a:r>
          </a:p>
        </p:txBody>
      </p:sp>
    </p:spTree>
    <p:custDataLst>
      <p:tags r:id="rId1"/>
    </p:custDataLst>
  </p:cSld>
  <p:clrMapOvr>
    <a:masterClrMapping/>
  </p:clrMapOvr>
  <p:transition spd="slow" advTm="20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7" descr="FORCED EMIGATION.png"/>
          <p:cNvPicPr>
            <a:picLocks noChangeAspect="1"/>
          </p:cNvPicPr>
          <p:nvPr/>
        </p:nvPicPr>
        <p:blipFill>
          <a:blip r:embed="rId4" cstate="print"/>
          <a:srcRect/>
          <a:stretch>
            <a:fillRect/>
          </a:stretch>
        </p:blipFill>
        <p:spPr bwMode="auto">
          <a:xfrm>
            <a:off x="-330200" y="-1541463"/>
            <a:ext cx="9144000" cy="5030788"/>
          </a:xfrm>
          <a:prstGeom prst="rect">
            <a:avLst/>
          </a:prstGeom>
          <a:noFill/>
          <a:ln w="9525">
            <a:noFill/>
            <a:miter lim="800000"/>
            <a:headEnd/>
            <a:tailEnd/>
          </a:ln>
        </p:spPr>
      </p:pic>
      <p:sp>
        <p:nvSpPr>
          <p:cNvPr id="46082" name="TextBox 6"/>
          <p:cNvSpPr txBox="1">
            <a:spLocks noChangeArrowheads="1"/>
          </p:cNvSpPr>
          <p:nvPr/>
        </p:nvSpPr>
        <p:spPr bwMode="auto">
          <a:xfrm>
            <a:off x="871538" y="887413"/>
            <a:ext cx="7827962" cy="446087"/>
          </a:xfrm>
          <a:prstGeom prst="rect">
            <a:avLst/>
          </a:prstGeom>
          <a:noFill/>
          <a:ln w="9525">
            <a:noFill/>
            <a:miter lim="800000"/>
            <a:headEnd/>
            <a:tailEnd/>
          </a:ln>
        </p:spPr>
        <p:txBody>
          <a:bodyPr>
            <a:spAutoFit/>
          </a:bodyPr>
          <a:lstStyle/>
          <a:p>
            <a:r>
              <a:rPr lang="en-US" sz="2300" b="1">
                <a:solidFill>
                  <a:srgbClr val="E28431"/>
                </a:solidFill>
                <a:latin typeface="Arial Narrow" pitchFamily="34" charset="0"/>
              </a:rPr>
              <a:t>Central Office for Jewish Emigration Opens </a:t>
            </a:r>
            <a:r>
              <a:rPr lang="en-US" sz="2300">
                <a:solidFill>
                  <a:srgbClr val="FFFFFF"/>
                </a:solidFill>
                <a:latin typeface="Arial Narrow" pitchFamily="34" charset="0"/>
              </a:rPr>
              <a:t>August 20, 1938</a:t>
            </a:r>
          </a:p>
        </p:txBody>
      </p:sp>
      <p:pic>
        <p:nvPicPr>
          <p:cNvPr id="46083" name="Picture 1" descr="26330.JPG"/>
          <p:cNvPicPr>
            <a:picLocks noChangeAspect="1"/>
          </p:cNvPicPr>
          <p:nvPr/>
        </p:nvPicPr>
        <p:blipFill>
          <a:blip r:embed="rId5" cstate="print"/>
          <a:srcRect l="2762" t="11487" r="3436" b="16660"/>
          <a:stretch>
            <a:fillRect/>
          </a:stretch>
        </p:blipFill>
        <p:spPr bwMode="auto">
          <a:xfrm>
            <a:off x="995363" y="1587500"/>
            <a:ext cx="3446462" cy="3775075"/>
          </a:xfrm>
          <a:prstGeom prst="rect">
            <a:avLst/>
          </a:prstGeom>
          <a:noFill/>
          <a:ln w="9525">
            <a:noFill/>
            <a:miter lim="800000"/>
            <a:headEnd/>
            <a:tailEnd/>
          </a:ln>
        </p:spPr>
      </p:pic>
      <p:sp>
        <p:nvSpPr>
          <p:cNvPr id="46084" name="TextBox 3"/>
          <p:cNvSpPr txBox="1">
            <a:spLocks noChangeArrowheads="1"/>
          </p:cNvSpPr>
          <p:nvPr/>
        </p:nvSpPr>
        <p:spPr bwMode="auto">
          <a:xfrm>
            <a:off x="914400" y="5348288"/>
            <a:ext cx="3605213" cy="708025"/>
          </a:xfrm>
          <a:prstGeom prst="rect">
            <a:avLst/>
          </a:prstGeom>
          <a:noFill/>
          <a:ln w="9525">
            <a:noFill/>
            <a:miter lim="800000"/>
            <a:headEnd/>
            <a:tailEnd/>
          </a:ln>
        </p:spPr>
        <p:txBody>
          <a:bodyPr>
            <a:spAutoFit/>
          </a:bodyPr>
          <a:lstStyle/>
          <a:p>
            <a:r>
              <a:rPr lang="en-US" sz="1000" dirty="0">
                <a:latin typeface="Times" charset="0"/>
              </a:rPr>
              <a:t>The </a:t>
            </a:r>
            <a:r>
              <a:rPr lang="en-US" sz="1000" dirty="0" err="1">
                <a:latin typeface="Times" charset="0"/>
              </a:rPr>
              <a:t>Goldstaub</a:t>
            </a:r>
            <a:r>
              <a:rPr lang="en-US" sz="1000" dirty="0">
                <a:latin typeface="Times" charset="0"/>
              </a:rPr>
              <a:t> family in front of their home on </a:t>
            </a:r>
            <a:r>
              <a:rPr lang="en-US" sz="1000" dirty="0" err="1">
                <a:latin typeface="Times" charset="0"/>
              </a:rPr>
              <a:t>Tongshan</a:t>
            </a:r>
            <a:r>
              <a:rPr lang="en-US" sz="1000" dirty="0">
                <a:latin typeface="Times" charset="0"/>
              </a:rPr>
              <a:t> Road. Pictured from left to right are Adolf, Camilla, and </a:t>
            </a:r>
            <a:r>
              <a:rPr lang="en-US" sz="1000" dirty="0" smtClean="0">
                <a:latin typeface="Times" charset="0"/>
              </a:rPr>
              <a:t>Erich </a:t>
            </a:r>
            <a:r>
              <a:rPr lang="en-US" sz="1000" dirty="0" err="1">
                <a:latin typeface="Times" charset="0"/>
              </a:rPr>
              <a:t>Goldstaub</a:t>
            </a:r>
            <a:r>
              <a:rPr lang="en-US" sz="1000" dirty="0">
                <a:latin typeface="Times" charset="0"/>
              </a:rPr>
              <a:t>. </a:t>
            </a:r>
            <a:r>
              <a:rPr lang="en-US" sz="1000" dirty="0" smtClean="0">
                <a:latin typeface="Times" charset="0"/>
              </a:rPr>
              <a:t>Erich</a:t>
            </a:r>
            <a:r>
              <a:rPr lang="en-US" altLang="en-US" sz="1000" dirty="0" smtClean="0">
                <a:latin typeface="Times" charset="0"/>
              </a:rPr>
              <a:t>’</a:t>
            </a:r>
            <a:r>
              <a:rPr lang="en-US" sz="1000" dirty="0" smtClean="0">
                <a:latin typeface="Times" charset="0"/>
              </a:rPr>
              <a:t>s </a:t>
            </a:r>
            <a:r>
              <a:rPr lang="en-US" sz="1000" dirty="0">
                <a:latin typeface="Times" charset="0"/>
              </a:rPr>
              <a:t>cousin Harry Fiedler sits between them in the </a:t>
            </a:r>
            <a:r>
              <a:rPr lang="en-US" sz="1000" dirty="0" err="1">
                <a:latin typeface="Times" charset="0"/>
              </a:rPr>
              <a:t>pedicab</a:t>
            </a:r>
            <a:r>
              <a:rPr lang="en-US" sz="1000" dirty="0">
                <a:latin typeface="Times" charset="0"/>
              </a:rPr>
              <a:t>. Shanghai, [Kiangsu] China, ca. 1945. </a:t>
            </a:r>
            <a:endParaRPr lang="en-US" sz="1000" dirty="0">
              <a:solidFill>
                <a:srgbClr val="FFFFFF"/>
              </a:solidFill>
              <a:latin typeface="Times" charset="0"/>
            </a:endParaRPr>
          </a:p>
        </p:txBody>
      </p:sp>
      <p:sp>
        <p:nvSpPr>
          <p:cNvPr id="46085" name="Title 1"/>
          <p:cNvSpPr>
            <a:spLocks noGrp="1"/>
          </p:cNvSpPr>
          <p:nvPr>
            <p:ph type="title"/>
          </p:nvPr>
        </p:nvSpPr>
        <p:spPr>
          <a:xfrm>
            <a:off x="4640263" y="1339850"/>
            <a:ext cx="3810000" cy="4210050"/>
          </a:xfrm>
        </p:spPr>
        <p:txBody>
          <a:bodyPr/>
          <a:lstStyle/>
          <a:p>
            <a:pPr algn="l"/>
            <a:r>
              <a:rPr lang="en-US" sz="1600" smtClean="0">
                <a:latin typeface="Times" charset="0"/>
              </a:rPr>
              <a:t>After being forced by Austrian police and SA members to scrub streets in Vienna with other Jews, Viennese-born Erich Goldstaub vowed to secure visas so his family could emigrate. Following the procedures of the Central Office for Jewish Emigration, Goldstaub eventually secured travel papers from the Chinese embassy for himself and 20 family members. On </a:t>
            </a:r>
            <a:r>
              <a:rPr lang="en-US" sz="1600" i="1" smtClean="0">
                <a:latin typeface="Times" charset="0"/>
              </a:rPr>
              <a:t>Kristallnacht, </a:t>
            </a:r>
            <a:r>
              <a:rPr lang="en-US" sz="1600" smtClean="0">
                <a:latin typeface="Times" charset="0"/>
              </a:rPr>
              <a:t>German police detained Goldstaub</a:t>
            </a:r>
            <a:r>
              <a:rPr lang="en-US" altLang="en-US" sz="1600" smtClean="0">
                <a:latin typeface="Times" charset="0"/>
              </a:rPr>
              <a:t>’</a:t>
            </a:r>
            <a:r>
              <a:rPr lang="en-US" sz="1600" smtClean="0">
                <a:latin typeface="Times" charset="0"/>
              </a:rPr>
              <a:t>s father and his store was looted. SA members detained Goldstaub, releasing him only after he produced his travel papers and ship tickets. Goldstaub and his family left Austria and arrived in Shanghai, where they survived the Holocaust. </a:t>
            </a:r>
          </a:p>
        </p:txBody>
      </p:sp>
    </p:spTree>
    <p:custDataLst>
      <p:tags r:id="rId1"/>
    </p:custDataLst>
  </p:cSld>
  <p:clrMapOvr>
    <a:masterClrMapping/>
  </p:clrMapOvr>
  <p:transition spd="slow" advTm="21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7" descr="NEIGHBORING NATIONS.png"/>
          <p:cNvPicPr>
            <a:picLocks noChangeAspect="1"/>
          </p:cNvPicPr>
          <p:nvPr/>
        </p:nvPicPr>
        <p:blipFill>
          <a:blip r:embed="rId4" cstate="print"/>
          <a:srcRect/>
          <a:stretch>
            <a:fillRect/>
          </a:stretch>
        </p:blipFill>
        <p:spPr bwMode="auto">
          <a:xfrm>
            <a:off x="-338138" y="-1541463"/>
            <a:ext cx="9144001" cy="5030788"/>
          </a:xfrm>
          <a:prstGeom prst="rect">
            <a:avLst/>
          </a:prstGeom>
          <a:noFill/>
          <a:ln w="9525">
            <a:noFill/>
            <a:miter lim="800000"/>
            <a:headEnd/>
            <a:tailEnd/>
          </a:ln>
        </p:spPr>
      </p:pic>
      <p:pic>
        <p:nvPicPr>
          <p:cNvPr id="48130" name="Picture 1" descr="CZE71020.jpg"/>
          <p:cNvPicPr>
            <a:picLocks noChangeAspect="1"/>
          </p:cNvPicPr>
          <p:nvPr/>
        </p:nvPicPr>
        <p:blipFill>
          <a:blip r:embed="rId5" cstate="print"/>
          <a:srcRect/>
          <a:stretch>
            <a:fillRect/>
          </a:stretch>
        </p:blipFill>
        <p:spPr bwMode="auto">
          <a:xfrm>
            <a:off x="992188" y="1071563"/>
            <a:ext cx="5648325" cy="3668712"/>
          </a:xfrm>
          <a:prstGeom prst="rect">
            <a:avLst/>
          </a:prstGeom>
          <a:noFill/>
          <a:ln w="9525">
            <a:noFill/>
            <a:miter lim="800000"/>
            <a:headEnd/>
            <a:tailEnd/>
          </a:ln>
        </p:spPr>
      </p:pic>
      <p:sp>
        <p:nvSpPr>
          <p:cNvPr id="48131" name="TextBox 6"/>
          <p:cNvSpPr txBox="1">
            <a:spLocks noChangeArrowheads="1"/>
          </p:cNvSpPr>
          <p:nvPr/>
        </p:nvSpPr>
        <p:spPr bwMode="auto">
          <a:xfrm>
            <a:off x="914400" y="4930775"/>
            <a:ext cx="6110288" cy="446088"/>
          </a:xfrm>
          <a:prstGeom prst="rect">
            <a:avLst/>
          </a:prstGeom>
          <a:noFill/>
          <a:ln w="9525">
            <a:noFill/>
            <a:miter lim="800000"/>
            <a:headEnd/>
            <a:tailEnd/>
          </a:ln>
        </p:spPr>
        <p:txBody>
          <a:bodyPr>
            <a:spAutoFit/>
          </a:bodyPr>
          <a:lstStyle/>
          <a:p>
            <a:r>
              <a:rPr lang="en-US" sz="2300" b="1">
                <a:solidFill>
                  <a:srgbClr val="E28431"/>
                </a:solidFill>
                <a:latin typeface="Arial Narrow" pitchFamily="34" charset="0"/>
              </a:rPr>
              <a:t>Munich Agreement  </a:t>
            </a:r>
            <a:r>
              <a:rPr lang="en-US" sz="2300">
                <a:solidFill>
                  <a:srgbClr val="FFFFFF"/>
                </a:solidFill>
                <a:latin typeface="Arial Narrow" pitchFamily="34" charset="0"/>
              </a:rPr>
              <a:t>September 29-30, 1938</a:t>
            </a:r>
          </a:p>
        </p:txBody>
      </p:sp>
      <p:sp>
        <p:nvSpPr>
          <p:cNvPr id="48132" name="TextBox 3"/>
          <p:cNvSpPr txBox="1">
            <a:spLocks noChangeArrowheads="1"/>
          </p:cNvSpPr>
          <p:nvPr/>
        </p:nvSpPr>
        <p:spPr bwMode="auto">
          <a:xfrm>
            <a:off x="900113" y="4708525"/>
            <a:ext cx="5645150" cy="246063"/>
          </a:xfrm>
          <a:prstGeom prst="rect">
            <a:avLst/>
          </a:prstGeom>
          <a:noFill/>
          <a:ln w="9525">
            <a:noFill/>
            <a:miter lim="800000"/>
            <a:headEnd/>
            <a:tailEnd/>
          </a:ln>
        </p:spPr>
        <p:txBody>
          <a:bodyPr>
            <a:spAutoFit/>
          </a:bodyPr>
          <a:lstStyle/>
          <a:p>
            <a:r>
              <a:rPr lang="en-US" sz="1000">
                <a:latin typeface="Times" charset="0"/>
              </a:rPr>
              <a:t>German annexation of the Sudetenland, 1938. </a:t>
            </a:r>
            <a:endParaRPr lang="en-US" sz="1000">
              <a:solidFill>
                <a:srgbClr val="FFFFFF"/>
              </a:solidFill>
              <a:latin typeface="Times" charset="0"/>
            </a:endParaRPr>
          </a:p>
        </p:txBody>
      </p:sp>
      <p:sp>
        <p:nvSpPr>
          <p:cNvPr id="48133" name="Title 1"/>
          <p:cNvSpPr txBox="1">
            <a:spLocks/>
          </p:cNvSpPr>
          <p:nvPr/>
        </p:nvSpPr>
        <p:spPr bwMode="auto">
          <a:xfrm>
            <a:off x="914400" y="5438775"/>
            <a:ext cx="7489825" cy="674688"/>
          </a:xfrm>
          <a:prstGeom prst="rect">
            <a:avLst/>
          </a:prstGeom>
          <a:noFill/>
          <a:ln w="9525">
            <a:noFill/>
            <a:miter lim="800000"/>
            <a:headEnd/>
            <a:tailEnd/>
          </a:ln>
        </p:spPr>
        <p:txBody>
          <a:bodyPr anchor="ctr"/>
          <a:lstStyle/>
          <a:p>
            <a:r>
              <a:rPr lang="en-US" sz="1600">
                <a:latin typeface="Times New Roman" pitchFamily="18" charset="0"/>
                <a:ea typeface="MS PGothic" pitchFamily="34" charset="-128"/>
              </a:rPr>
              <a:t>In 1938, Germany acquired new territories using the threat of war. Following the </a:t>
            </a:r>
            <a:r>
              <a:rPr lang="en-US" sz="1600" i="1">
                <a:latin typeface="Times New Roman" pitchFamily="18" charset="0"/>
                <a:ea typeface="MS PGothic" pitchFamily="34" charset="-128"/>
              </a:rPr>
              <a:t>Anschluss, </a:t>
            </a:r>
            <a:r>
              <a:rPr lang="en-US" sz="1600">
                <a:latin typeface="Times New Roman" pitchFamily="18" charset="0"/>
                <a:ea typeface="MS PGothic" pitchFamily="34" charset="-128"/>
              </a:rPr>
              <a:t>Germany sought to annex the Sudetenland, a region of Czechoslovakia settled largely by ethnic Germans. </a:t>
            </a:r>
          </a:p>
        </p:txBody>
      </p:sp>
    </p:spTree>
    <p:custDataLst>
      <p:tags r:id="rId1"/>
    </p:custDataLst>
  </p:cSld>
  <p:clrMapOvr>
    <a:masterClrMapping/>
  </p:clrMapOvr>
  <p:transition spd="slow" advTm="15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906463" y="5240338"/>
            <a:ext cx="7489825" cy="1328737"/>
          </a:xfrm>
        </p:spPr>
        <p:txBody>
          <a:bodyPr/>
          <a:lstStyle/>
          <a:p>
            <a:pPr algn="l" eaLnBrk="1" hangingPunct="1"/>
            <a:r>
              <a:rPr lang="en-US" sz="1600" dirty="0" smtClean="0">
                <a:latin typeface="Times New Roman" pitchFamily="18" charset="0"/>
                <a:cs typeface="Times New Roman" pitchFamily="18" charset="0"/>
              </a:rPr>
              <a:t>On September 29, 1938, British Prime Minister Neville Chamberlain, French Premier </a:t>
            </a:r>
            <a:r>
              <a:rPr lang="en-US" sz="1600" dirty="0" err="1" smtClean="0">
                <a:latin typeface="Times New Roman" pitchFamily="18" charset="0"/>
                <a:cs typeface="Times New Roman" pitchFamily="18" charset="0"/>
              </a:rPr>
              <a:t>Edouard</a:t>
            </a:r>
            <a:r>
              <a:rPr lang="en-US" sz="1600" dirty="0" smtClean="0">
                <a:latin typeface="Times New Roman" pitchFamily="18" charset="0"/>
                <a:cs typeface="Times New Roman" pitchFamily="18" charset="0"/>
              </a:rPr>
              <a:t> Daladier, Italian Prime Minister Benito Mussolini, and Germany</a:t>
            </a:r>
            <a:r>
              <a:rPr lang="en-US" altLang="en-US"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s Adolf Hitler signed the Munich Agreement, which ceded the Sudetenland to Germany. Czechoslovakia was not permitted to attend the conference. </a:t>
            </a:r>
          </a:p>
        </p:txBody>
      </p:sp>
      <p:pic>
        <p:nvPicPr>
          <p:cNvPr id="50178" name="Picture 6" descr="NEIGHBORING NATIONS.png"/>
          <p:cNvPicPr>
            <a:picLocks noChangeAspect="1"/>
          </p:cNvPicPr>
          <p:nvPr/>
        </p:nvPicPr>
        <p:blipFill>
          <a:blip r:embed="rId4" cstate="print"/>
          <a:srcRect/>
          <a:stretch>
            <a:fillRect/>
          </a:stretch>
        </p:blipFill>
        <p:spPr bwMode="auto">
          <a:xfrm>
            <a:off x="-338138" y="-1541463"/>
            <a:ext cx="9144001" cy="5030788"/>
          </a:xfrm>
          <a:prstGeom prst="rect">
            <a:avLst/>
          </a:prstGeom>
          <a:noFill/>
          <a:ln w="9525">
            <a:noFill/>
            <a:miter lim="800000"/>
            <a:headEnd/>
            <a:tailEnd/>
          </a:ln>
        </p:spPr>
      </p:pic>
      <p:pic>
        <p:nvPicPr>
          <p:cNvPr id="50179" name="Picture 1" descr="CZE71020.jpg"/>
          <p:cNvPicPr>
            <a:picLocks noChangeAspect="1"/>
          </p:cNvPicPr>
          <p:nvPr/>
        </p:nvPicPr>
        <p:blipFill>
          <a:blip r:embed="rId5" cstate="print"/>
          <a:srcRect/>
          <a:stretch>
            <a:fillRect/>
          </a:stretch>
        </p:blipFill>
        <p:spPr bwMode="auto">
          <a:xfrm>
            <a:off x="992188" y="1071563"/>
            <a:ext cx="5648325" cy="3668712"/>
          </a:xfrm>
          <a:prstGeom prst="rect">
            <a:avLst/>
          </a:prstGeom>
          <a:noFill/>
          <a:ln w="9525">
            <a:noFill/>
            <a:miter lim="800000"/>
            <a:headEnd/>
            <a:tailEnd/>
          </a:ln>
        </p:spPr>
      </p:pic>
      <p:sp>
        <p:nvSpPr>
          <p:cNvPr id="50180" name="TextBox 6"/>
          <p:cNvSpPr txBox="1">
            <a:spLocks noChangeArrowheads="1"/>
          </p:cNvSpPr>
          <p:nvPr/>
        </p:nvSpPr>
        <p:spPr bwMode="auto">
          <a:xfrm>
            <a:off x="914400" y="4930775"/>
            <a:ext cx="6110288" cy="446088"/>
          </a:xfrm>
          <a:prstGeom prst="rect">
            <a:avLst/>
          </a:prstGeom>
          <a:noFill/>
          <a:ln w="9525">
            <a:noFill/>
            <a:miter lim="800000"/>
            <a:headEnd/>
            <a:tailEnd/>
          </a:ln>
        </p:spPr>
        <p:txBody>
          <a:bodyPr>
            <a:spAutoFit/>
          </a:bodyPr>
          <a:lstStyle/>
          <a:p>
            <a:r>
              <a:rPr lang="en-US" sz="2300" b="1">
                <a:solidFill>
                  <a:srgbClr val="E28431"/>
                </a:solidFill>
                <a:latin typeface="Arial Narrow" pitchFamily="34" charset="0"/>
              </a:rPr>
              <a:t>Munich Agreement  </a:t>
            </a:r>
            <a:r>
              <a:rPr lang="en-US" sz="2300">
                <a:solidFill>
                  <a:srgbClr val="FFFFFF"/>
                </a:solidFill>
                <a:latin typeface="Arial Narrow" pitchFamily="34" charset="0"/>
              </a:rPr>
              <a:t>September 29-30, 1938</a:t>
            </a:r>
          </a:p>
        </p:txBody>
      </p:sp>
      <p:sp>
        <p:nvSpPr>
          <p:cNvPr id="50181" name="TextBox 3"/>
          <p:cNvSpPr txBox="1">
            <a:spLocks noChangeArrowheads="1"/>
          </p:cNvSpPr>
          <p:nvPr/>
        </p:nvSpPr>
        <p:spPr bwMode="auto">
          <a:xfrm>
            <a:off x="900113" y="4708525"/>
            <a:ext cx="5645150" cy="246063"/>
          </a:xfrm>
          <a:prstGeom prst="rect">
            <a:avLst/>
          </a:prstGeom>
          <a:noFill/>
          <a:ln w="9525">
            <a:noFill/>
            <a:miter lim="800000"/>
            <a:headEnd/>
            <a:tailEnd/>
          </a:ln>
        </p:spPr>
        <p:txBody>
          <a:bodyPr>
            <a:spAutoFit/>
          </a:bodyPr>
          <a:lstStyle/>
          <a:p>
            <a:r>
              <a:rPr lang="en-US" sz="1000">
                <a:latin typeface="Times" charset="0"/>
              </a:rPr>
              <a:t>German annexation of the Sudetenland, 1938. </a:t>
            </a:r>
            <a:endParaRPr lang="en-US" sz="1000">
              <a:solidFill>
                <a:srgbClr val="FFFFFF"/>
              </a:solidFill>
              <a:latin typeface="Times" charset="0"/>
            </a:endParaRPr>
          </a:p>
        </p:txBody>
      </p:sp>
    </p:spTree>
    <p:custDataLst>
      <p:tags r:id="rId1"/>
    </p:custDataLst>
  </p:cSld>
  <p:clrMapOvr>
    <a:masterClrMapping/>
  </p:clrMapOvr>
  <p:transition spd="slow" advTm="15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USHMM_Gray.png"/>
          <p:cNvPicPr>
            <a:picLocks noChangeAspect="1"/>
          </p:cNvPicPr>
          <p:nvPr/>
        </p:nvPicPr>
        <p:blipFill>
          <a:blip r:embed="rId4" cstate="print"/>
          <a:srcRect/>
          <a:stretch>
            <a:fillRect/>
          </a:stretch>
        </p:blipFill>
        <p:spPr bwMode="auto">
          <a:xfrm>
            <a:off x="1981200" y="2057400"/>
            <a:ext cx="5181600" cy="2449513"/>
          </a:xfrm>
          <a:prstGeom prst="rect">
            <a:avLst/>
          </a:prstGeom>
          <a:noFill/>
          <a:ln w="9525">
            <a:noFill/>
            <a:miter lim="800000"/>
            <a:headEnd/>
            <a:tailEnd/>
          </a:ln>
        </p:spPr>
      </p:pic>
    </p:spTree>
    <p:custDataLst>
      <p:tags r:id="rId1"/>
    </p:custDataLst>
  </p:cSld>
  <p:clrMapOvr>
    <a:masterClrMapping/>
  </p:clrMapOvr>
  <p:transition spd="slow" advTm="5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914400" y="5345113"/>
            <a:ext cx="7489825" cy="628650"/>
          </a:xfrm>
        </p:spPr>
        <p:txBody>
          <a:bodyPr/>
          <a:lstStyle/>
          <a:p>
            <a:pPr algn="l" eaLnBrk="1" hangingPunct="1"/>
            <a:r>
              <a:rPr lang="en-US" sz="1600" smtClean="0">
                <a:latin typeface="Times New Roman" pitchFamily="18" charset="0"/>
                <a:cs typeface="Times New Roman" pitchFamily="18" charset="0"/>
              </a:rPr>
              <a:t>In March 1939, six months after signing the Munich agreement, Germany violated it, occupying the Czech lands of Bohemia and Moravia.</a:t>
            </a:r>
          </a:p>
        </p:txBody>
      </p:sp>
      <p:pic>
        <p:nvPicPr>
          <p:cNvPr id="52226" name="Picture 6" descr="NEIGHBORING NATIONS.png"/>
          <p:cNvPicPr>
            <a:picLocks noChangeAspect="1"/>
          </p:cNvPicPr>
          <p:nvPr/>
        </p:nvPicPr>
        <p:blipFill>
          <a:blip r:embed="rId4" cstate="print"/>
          <a:srcRect/>
          <a:stretch>
            <a:fillRect/>
          </a:stretch>
        </p:blipFill>
        <p:spPr bwMode="auto">
          <a:xfrm>
            <a:off x="-338138" y="-1541463"/>
            <a:ext cx="9144001" cy="5030788"/>
          </a:xfrm>
          <a:prstGeom prst="rect">
            <a:avLst/>
          </a:prstGeom>
          <a:noFill/>
          <a:ln w="9525">
            <a:noFill/>
            <a:miter lim="800000"/>
            <a:headEnd/>
            <a:tailEnd/>
          </a:ln>
        </p:spPr>
      </p:pic>
      <p:pic>
        <p:nvPicPr>
          <p:cNvPr id="52227" name="Picture 1" descr="CZE71020.jpg"/>
          <p:cNvPicPr>
            <a:picLocks noChangeAspect="1"/>
          </p:cNvPicPr>
          <p:nvPr/>
        </p:nvPicPr>
        <p:blipFill>
          <a:blip r:embed="rId5" cstate="print"/>
          <a:srcRect/>
          <a:stretch>
            <a:fillRect/>
          </a:stretch>
        </p:blipFill>
        <p:spPr bwMode="auto">
          <a:xfrm>
            <a:off x="992188" y="1071563"/>
            <a:ext cx="5648325" cy="3668712"/>
          </a:xfrm>
          <a:prstGeom prst="rect">
            <a:avLst/>
          </a:prstGeom>
          <a:noFill/>
          <a:ln w="9525">
            <a:noFill/>
            <a:miter lim="800000"/>
            <a:headEnd/>
            <a:tailEnd/>
          </a:ln>
        </p:spPr>
      </p:pic>
      <p:sp>
        <p:nvSpPr>
          <p:cNvPr id="52228" name="TextBox 6"/>
          <p:cNvSpPr txBox="1">
            <a:spLocks noChangeArrowheads="1"/>
          </p:cNvSpPr>
          <p:nvPr/>
        </p:nvSpPr>
        <p:spPr bwMode="auto">
          <a:xfrm>
            <a:off x="914400" y="4930775"/>
            <a:ext cx="6110288" cy="446088"/>
          </a:xfrm>
          <a:prstGeom prst="rect">
            <a:avLst/>
          </a:prstGeom>
          <a:noFill/>
          <a:ln w="9525">
            <a:noFill/>
            <a:miter lim="800000"/>
            <a:headEnd/>
            <a:tailEnd/>
          </a:ln>
        </p:spPr>
        <p:txBody>
          <a:bodyPr>
            <a:spAutoFit/>
          </a:bodyPr>
          <a:lstStyle/>
          <a:p>
            <a:r>
              <a:rPr lang="en-US" sz="2300" b="1">
                <a:solidFill>
                  <a:srgbClr val="E28431"/>
                </a:solidFill>
                <a:latin typeface="Arial Narrow" pitchFamily="34" charset="0"/>
              </a:rPr>
              <a:t>Munich Agreement  </a:t>
            </a:r>
            <a:r>
              <a:rPr lang="en-US" sz="2300">
                <a:solidFill>
                  <a:srgbClr val="FFFFFF"/>
                </a:solidFill>
                <a:latin typeface="Arial Narrow" pitchFamily="34" charset="0"/>
              </a:rPr>
              <a:t>September 29-30, 1938</a:t>
            </a:r>
          </a:p>
        </p:txBody>
      </p:sp>
      <p:sp>
        <p:nvSpPr>
          <p:cNvPr id="52229" name="TextBox 3"/>
          <p:cNvSpPr txBox="1">
            <a:spLocks noChangeArrowheads="1"/>
          </p:cNvSpPr>
          <p:nvPr/>
        </p:nvSpPr>
        <p:spPr bwMode="auto">
          <a:xfrm>
            <a:off x="900113" y="4708525"/>
            <a:ext cx="5645150" cy="246063"/>
          </a:xfrm>
          <a:prstGeom prst="rect">
            <a:avLst/>
          </a:prstGeom>
          <a:noFill/>
          <a:ln w="9525">
            <a:noFill/>
            <a:miter lim="800000"/>
            <a:headEnd/>
            <a:tailEnd/>
          </a:ln>
        </p:spPr>
        <p:txBody>
          <a:bodyPr>
            <a:spAutoFit/>
          </a:bodyPr>
          <a:lstStyle/>
          <a:p>
            <a:r>
              <a:rPr lang="en-US" sz="1000">
                <a:latin typeface="Times" charset="0"/>
              </a:rPr>
              <a:t>German annexation of the Sudetenland, 1938. </a:t>
            </a:r>
            <a:endParaRPr lang="en-US" sz="1000">
              <a:solidFill>
                <a:srgbClr val="FFFFFF"/>
              </a:solidFill>
              <a:latin typeface="Times" charset="0"/>
            </a:endParaRPr>
          </a:p>
        </p:txBody>
      </p:sp>
    </p:spTree>
    <p:custDataLst>
      <p:tags r:id="rId1"/>
    </p:custDataLst>
  </p:cSld>
  <p:clrMapOvr>
    <a:masterClrMapping/>
  </p:clrMapOvr>
  <p:transition spd="slow" advTm="15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7" descr="FORCED EXPULSION.png"/>
          <p:cNvPicPr>
            <a:picLocks noChangeAspect="1"/>
          </p:cNvPicPr>
          <p:nvPr/>
        </p:nvPicPr>
        <p:blipFill>
          <a:blip r:embed="rId4" cstate="print"/>
          <a:srcRect/>
          <a:stretch>
            <a:fillRect/>
          </a:stretch>
        </p:blipFill>
        <p:spPr bwMode="auto">
          <a:xfrm>
            <a:off x="-322263" y="-1541463"/>
            <a:ext cx="9144001" cy="5030788"/>
          </a:xfrm>
          <a:prstGeom prst="rect">
            <a:avLst/>
          </a:prstGeom>
          <a:noFill/>
          <a:ln w="9525">
            <a:noFill/>
            <a:miter lim="800000"/>
            <a:headEnd/>
            <a:tailEnd/>
          </a:ln>
        </p:spPr>
      </p:pic>
      <p:sp>
        <p:nvSpPr>
          <p:cNvPr id="54274" name="TextBox 6"/>
          <p:cNvSpPr txBox="1">
            <a:spLocks noChangeArrowheads="1"/>
          </p:cNvSpPr>
          <p:nvPr/>
        </p:nvSpPr>
        <p:spPr bwMode="auto">
          <a:xfrm>
            <a:off x="-931863" y="5145088"/>
            <a:ext cx="9144001" cy="446087"/>
          </a:xfrm>
          <a:prstGeom prst="rect">
            <a:avLst/>
          </a:prstGeom>
          <a:noFill/>
          <a:ln w="9525">
            <a:noFill/>
            <a:miter lim="800000"/>
            <a:headEnd/>
            <a:tailEnd/>
          </a:ln>
        </p:spPr>
        <p:txBody>
          <a:bodyPr>
            <a:spAutoFit/>
          </a:bodyPr>
          <a:lstStyle/>
          <a:p>
            <a:pPr algn="ctr"/>
            <a:r>
              <a:rPr lang="en-US" sz="2300" b="1">
                <a:solidFill>
                  <a:srgbClr val="E28431"/>
                </a:solidFill>
                <a:latin typeface="Arial Narrow" pitchFamily="34" charset="0"/>
              </a:rPr>
              <a:t>Deportation of Polish Jews </a:t>
            </a:r>
            <a:r>
              <a:rPr lang="en-US" sz="2300">
                <a:solidFill>
                  <a:srgbClr val="FFFFFF"/>
                </a:solidFill>
                <a:latin typeface="Arial Narrow" pitchFamily="34" charset="0"/>
              </a:rPr>
              <a:t>October 26-28, 1938</a:t>
            </a:r>
          </a:p>
        </p:txBody>
      </p:sp>
      <p:sp>
        <p:nvSpPr>
          <p:cNvPr id="54275" name="TextBox 3"/>
          <p:cNvSpPr txBox="1">
            <a:spLocks noChangeArrowheads="1"/>
          </p:cNvSpPr>
          <p:nvPr/>
        </p:nvSpPr>
        <p:spPr bwMode="auto">
          <a:xfrm>
            <a:off x="909638" y="4886325"/>
            <a:ext cx="6197600" cy="247650"/>
          </a:xfrm>
          <a:prstGeom prst="rect">
            <a:avLst/>
          </a:prstGeom>
          <a:noFill/>
          <a:ln w="9525">
            <a:noFill/>
            <a:miter lim="800000"/>
            <a:headEnd/>
            <a:tailEnd/>
          </a:ln>
        </p:spPr>
        <p:txBody>
          <a:bodyPr>
            <a:spAutoFit/>
          </a:bodyPr>
          <a:lstStyle/>
          <a:p>
            <a:pPr eaLnBrk="0" hangingPunct="0"/>
            <a:r>
              <a:rPr lang="pl-PL" sz="1000" dirty="0">
                <a:latin typeface="Times" charset="0"/>
              </a:rPr>
              <a:t>Jewish refugees in </a:t>
            </a:r>
            <a:r>
              <a:rPr lang="pl-PL" sz="1000" dirty="0" smtClean="0">
                <a:latin typeface="Times" charset="0"/>
              </a:rPr>
              <a:t>Zbaszyń </a:t>
            </a:r>
            <a:r>
              <a:rPr lang="pl-PL" sz="1000" dirty="0">
                <a:latin typeface="Times" charset="0"/>
              </a:rPr>
              <a:t>after expulsion from their homes in Germany. </a:t>
            </a:r>
          </a:p>
        </p:txBody>
      </p:sp>
      <p:sp>
        <p:nvSpPr>
          <p:cNvPr id="54276" name="Title 1"/>
          <p:cNvSpPr txBox="1">
            <a:spLocks/>
          </p:cNvSpPr>
          <p:nvPr/>
        </p:nvSpPr>
        <p:spPr bwMode="auto">
          <a:xfrm>
            <a:off x="901700" y="5468938"/>
            <a:ext cx="6891338" cy="862012"/>
          </a:xfrm>
          <a:prstGeom prst="rect">
            <a:avLst/>
          </a:prstGeom>
          <a:noFill/>
          <a:ln w="9525">
            <a:noFill/>
            <a:miter lim="800000"/>
            <a:headEnd/>
            <a:tailEnd/>
          </a:ln>
        </p:spPr>
        <p:txBody>
          <a:bodyPr anchor="ctr"/>
          <a:lstStyle/>
          <a:p>
            <a:r>
              <a:rPr lang="en-US" sz="1800">
                <a:latin typeface="Times New Roman" pitchFamily="18" charset="0"/>
                <a:ea typeface="MS PGothic" pitchFamily="34" charset="-128"/>
              </a:rPr>
              <a:t>Germany expels about 18,000 Jews of Polish origin who reside in the territory of the Reich. </a:t>
            </a:r>
          </a:p>
        </p:txBody>
      </p:sp>
      <p:pic>
        <p:nvPicPr>
          <p:cNvPr id="54277" name="Picture 1" descr="51416.JPG"/>
          <p:cNvPicPr>
            <a:picLocks noChangeAspect="1"/>
          </p:cNvPicPr>
          <p:nvPr/>
        </p:nvPicPr>
        <p:blipFill>
          <a:blip r:embed="rId5" cstate="print"/>
          <a:srcRect/>
          <a:stretch>
            <a:fillRect/>
          </a:stretch>
        </p:blipFill>
        <p:spPr bwMode="auto">
          <a:xfrm>
            <a:off x="987425" y="1071563"/>
            <a:ext cx="5657850" cy="3868737"/>
          </a:xfrm>
          <a:prstGeom prst="rect">
            <a:avLst/>
          </a:prstGeom>
          <a:noFill/>
          <a:ln w="9525">
            <a:noFill/>
            <a:miter lim="800000"/>
            <a:headEnd/>
            <a:tailEnd/>
          </a:ln>
        </p:spPr>
      </p:pic>
    </p:spTree>
    <p:custDataLst>
      <p:tags r:id="rId1"/>
    </p:custDataLst>
  </p:cSld>
  <p:clrMapOvr>
    <a:masterClrMapping/>
  </p:clrMapOvr>
  <p:transition spd="slow" advTm="16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6" descr="FORCED EXPULSION.png"/>
          <p:cNvPicPr>
            <a:picLocks noChangeAspect="1"/>
          </p:cNvPicPr>
          <p:nvPr/>
        </p:nvPicPr>
        <p:blipFill>
          <a:blip r:embed="rId4" cstate="print"/>
          <a:srcRect/>
          <a:stretch>
            <a:fillRect/>
          </a:stretch>
        </p:blipFill>
        <p:spPr bwMode="auto">
          <a:xfrm>
            <a:off x="-322263" y="-1541463"/>
            <a:ext cx="9144001" cy="5030788"/>
          </a:xfrm>
          <a:prstGeom prst="rect">
            <a:avLst/>
          </a:prstGeom>
          <a:noFill/>
          <a:ln w="9525">
            <a:noFill/>
            <a:miter lim="800000"/>
            <a:headEnd/>
            <a:tailEnd/>
          </a:ln>
        </p:spPr>
      </p:pic>
      <p:pic>
        <p:nvPicPr>
          <p:cNvPr id="56322" name="Picture 1" descr="4613_291.JPG"/>
          <p:cNvPicPr>
            <a:picLocks noChangeAspect="1"/>
          </p:cNvPicPr>
          <p:nvPr/>
        </p:nvPicPr>
        <p:blipFill>
          <a:blip r:embed="rId5" cstate="print"/>
          <a:srcRect/>
          <a:stretch>
            <a:fillRect/>
          </a:stretch>
        </p:blipFill>
        <p:spPr bwMode="auto">
          <a:xfrm>
            <a:off x="989013" y="1490663"/>
            <a:ext cx="3249612" cy="4538662"/>
          </a:xfrm>
          <a:prstGeom prst="rect">
            <a:avLst/>
          </a:prstGeom>
          <a:noFill/>
          <a:ln w="9525">
            <a:noFill/>
            <a:miter lim="800000"/>
            <a:headEnd/>
            <a:tailEnd/>
          </a:ln>
        </p:spPr>
      </p:pic>
      <p:sp>
        <p:nvSpPr>
          <p:cNvPr id="56323" name="TextBox 6"/>
          <p:cNvSpPr txBox="1">
            <a:spLocks noChangeArrowheads="1"/>
          </p:cNvSpPr>
          <p:nvPr/>
        </p:nvSpPr>
        <p:spPr bwMode="auto">
          <a:xfrm>
            <a:off x="-936625" y="781050"/>
            <a:ext cx="9144000" cy="446088"/>
          </a:xfrm>
          <a:prstGeom prst="rect">
            <a:avLst/>
          </a:prstGeom>
          <a:noFill/>
          <a:ln w="9525">
            <a:noFill/>
            <a:miter lim="800000"/>
            <a:headEnd/>
            <a:tailEnd/>
          </a:ln>
        </p:spPr>
        <p:txBody>
          <a:bodyPr>
            <a:spAutoFit/>
          </a:bodyPr>
          <a:lstStyle/>
          <a:p>
            <a:pPr algn="ctr"/>
            <a:r>
              <a:rPr lang="en-US" sz="2300" b="1">
                <a:solidFill>
                  <a:srgbClr val="E28431"/>
                </a:solidFill>
                <a:latin typeface="Arial Narrow" pitchFamily="34" charset="0"/>
              </a:rPr>
              <a:t>Deportation of Polish Jews </a:t>
            </a:r>
            <a:r>
              <a:rPr lang="en-US" sz="2300">
                <a:solidFill>
                  <a:srgbClr val="FFFFFF"/>
                </a:solidFill>
                <a:latin typeface="Arial Narrow" pitchFamily="34" charset="0"/>
              </a:rPr>
              <a:t>October 26-28, 1938</a:t>
            </a:r>
          </a:p>
        </p:txBody>
      </p:sp>
      <p:sp>
        <p:nvSpPr>
          <p:cNvPr id="56324" name="TextBox 3"/>
          <p:cNvSpPr txBox="1">
            <a:spLocks noChangeArrowheads="1"/>
          </p:cNvSpPr>
          <p:nvPr/>
        </p:nvSpPr>
        <p:spPr bwMode="auto">
          <a:xfrm>
            <a:off x="892175" y="6016625"/>
            <a:ext cx="3460750" cy="246063"/>
          </a:xfrm>
          <a:prstGeom prst="rect">
            <a:avLst/>
          </a:prstGeom>
          <a:noFill/>
          <a:ln w="9525">
            <a:noFill/>
            <a:miter lim="800000"/>
            <a:headEnd/>
            <a:tailEnd/>
          </a:ln>
        </p:spPr>
        <p:txBody>
          <a:bodyPr>
            <a:spAutoFit/>
          </a:bodyPr>
          <a:lstStyle/>
          <a:p>
            <a:pPr eaLnBrk="0" hangingPunct="0"/>
            <a:r>
              <a:rPr lang="pl-PL" sz="1000">
                <a:latin typeface="Times" charset="0"/>
              </a:rPr>
              <a:t>Hershel Grynszpan under arrest.</a:t>
            </a:r>
          </a:p>
        </p:txBody>
      </p:sp>
      <p:sp>
        <p:nvSpPr>
          <p:cNvPr id="56325" name="Title 1"/>
          <p:cNvSpPr>
            <a:spLocks noGrp="1"/>
          </p:cNvSpPr>
          <p:nvPr>
            <p:ph type="title"/>
          </p:nvPr>
        </p:nvSpPr>
        <p:spPr>
          <a:xfrm>
            <a:off x="4583113" y="1063625"/>
            <a:ext cx="4276725" cy="3856038"/>
          </a:xfrm>
        </p:spPr>
        <p:txBody>
          <a:bodyPr/>
          <a:lstStyle/>
          <a:p>
            <a:pPr algn="l"/>
            <a:r>
              <a:rPr lang="en-US" sz="1600" smtClean="0">
                <a:latin typeface="Times" charset="0"/>
              </a:rPr>
              <a:t>German-born Herschel Grynszpan, the son of Polish Jews, moved to Paris in 1936. After learning that German authorities deported his parents from Hanover to the Polish frontier, Grynszpan shot Ernst vom Rath, the third secretary of the German embassy in Paris, on November 7, 1938. The Nazi regime used the diplomat</a:t>
            </a:r>
            <a:r>
              <a:rPr lang="en-US" altLang="en-US" sz="1600" smtClean="0">
                <a:latin typeface="Times" charset="0"/>
              </a:rPr>
              <a:t>’</a:t>
            </a:r>
            <a:r>
              <a:rPr lang="en-US" sz="1600" smtClean="0">
                <a:latin typeface="Times" charset="0"/>
              </a:rPr>
              <a:t>s death two days later as justification for unleashing the </a:t>
            </a:r>
            <a:r>
              <a:rPr lang="en-US" sz="1600" i="1" smtClean="0">
                <a:latin typeface="Times" charset="0"/>
              </a:rPr>
              <a:t>Kristallnacht </a:t>
            </a:r>
            <a:r>
              <a:rPr lang="en-US" sz="1600" smtClean="0">
                <a:latin typeface="Times" charset="0"/>
              </a:rPr>
              <a:t>pogrom of November 9–10. The Vichy government in France turned Grynszpan over to the Germans in 1940. The date and place of his death have never been clarified. </a:t>
            </a:r>
          </a:p>
        </p:txBody>
      </p:sp>
    </p:spTree>
    <p:custDataLst>
      <p:tags r:id="rId1"/>
    </p:custDataLst>
  </p:cSld>
  <p:clrMapOvr>
    <a:masterClrMapping/>
  </p:clrMapOvr>
  <p:transition spd="slow" advTm="20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descr="04372.JPG"/>
          <p:cNvPicPr>
            <a:picLocks noChangeAspect="1"/>
          </p:cNvPicPr>
          <p:nvPr/>
        </p:nvPicPr>
        <p:blipFill>
          <a:blip r:embed="rId4" cstate="print"/>
          <a:srcRect l="1373" t="2007" r="1108" b="1738"/>
          <a:stretch>
            <a:fillRect/>
          </a:stretch>
        </p:blipFill>
        <p:spPr bwMode="auto">
          <a:xfrm>
            <a:off x="989013" y="858838"/>
            <a:ext cx="5819775" cy="3868737"/>
          </a:xfrm>
          <a:prstGeom prst="rect">
            <a:avLst/>
          </a:prstGeom>
          <a:noFill/>
          <a:ln w="9525">
            <a:noFill/>
            <a:miter lim="800000"/>
            <a:headEnd/>
            <a:tailEnd/>
          </a:ln>
        </p:spPr>
      </p:pic>
      <p:sp>
        <p:nvSpPr>
          <p:cNvPr id="12" name="TextBox 11"/>
          <p:cNvSpPr txBox="1">
            <a:spLocks noChangeArrowheads="1"/>
          </p:cNvSpPr>
          <p:nvPr/>
        </p:nvSpPr>
        <p:spPr bwMode="auto">
          <a:xfrm>
            <a:off x="882650" y="4884738"/>
            <a:ext cx="673417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sz="2600" b="1" dirty="0" err="1" smtClean="0">
                <a:solidFill>
                  <a:srgbClr val="E28431"/>
                </a:solidFill>
                <a:latin typeface="Arial Narrow" charset="0"/>
              </a:rPr>
              <a:t>Kristallnacht</a:t>
            </a:r>
            <a:r>
              <a:rPr lang="en-US" sz="2600" b="1" dirty="0" smtClean="0">
                <a:solidFill>
                  <a:srgbClr val="FF8200"/>
                </a:solidFill>
                <a:latin typeface="Arial Narrow" charset="0"/>
              </a:rPr>
              <a:t> </a:t>
            </a:r>
            <a:r>
              <a:rPr lang="en-US" sz="2600" dirty="0">
                <a:solidFill>
                  <a:schemeClr val="tx1">
                    <a:lumMod val="50000"/>
                  </a:schemeClr>
                </a:solidFill>
                <a:latin typeface="Arial Narrow" charset="0"/>
              </a:rPr>
              <a:t> </a:t>
            </a:r>
            <a:r>
              <a:rPr lang="en-US" sz="2600" dirty="0" smtClean="0">
                <a:solidFill>
                  <a:srgbClr val="FFFFFF"/>
                </a:solidFill>
                <a:latin typeface="Arial Narrow" charset="0"/>
              </a:rPr>
              <a:t>November 9-10, 1938</a:t>
            </a:r>
          </a:p>
        </p:txBody>
      </p:sp>
      <p:sp>
        <p:nvSpPr>
          <p:cNvPr id="58371" name="TextBox 3"/>
          <p:cNvSpPr txBox="1">
            <a:spLocks noChangeArrowheads="1"/>
          </p:cNvSpPr>
          <p:nvPr/>
        </p:nvSpPr>
        <p:spPr bwMode="auto">
          <a:xfrm>
            <a:off x="882650" y="4702175"/>
            <a:ext cx="6408738" cy="246063"/>
          </a:xfrm>
          <a:prstGeom prst="rect">
            <a:avLst/>
          </a:prstGeom>
          <a:noFill/>
          <a:ln w="9525">
            <a:noFill/>
            <a:miter lim="800000"/>
            <a:headEnd/>
            <a:tailEnd/>
          </a:ln>
        </p:spPr>
        <p:txBody>
          <a:bodyPr>
            <a:spAutoFit/>
          </a:bodyPr>
          <a:lstStyle/>
          <a:p>
            <a:pPr eaLnBrk="0" hangingPunct="0"/>
            <a:r>
              <a:rPr lang="en-US" sz="1000">
                <a:latin typeface="Times" charset="0"/>
              </a:rPr>
              <a:t>The ceremonial hall at the Jewish cemetery in Graz, Austria. </a:t>
            </a:r>
            <a:endParaRPr lang="pl-PL" sz="1000">
              <a:latin typeface="Times" charset="0"/>
            </a:endParaRPr>
          </a:p>
        </p:txBody>
      </p:sp>
      <p:sp>
        <p:nvSpPr>
          <p:cNvPr id="14" name="Title 1"/>
          <p:cNvSpPr txBox="1">
            <a:spLocks/>
          </p:cNvSpPr>
          <p:nvPr/>
        </p:nvSpPr>
        <p:spPr bwMode="auto">
          <a:xfrm>
            <a:off x="895350" y="5373688"/>
            <a:ext cx="6796088" cy="10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p>
            <a:pPr eaLnBrk="0" hangingPunct="0"/>
            <a:r>
              <a:rPr lang="en-US" sz="1600">
                <a:latin typeface="Times" charset="0"/>
                <a:ea typeface="MS PGothic" pitchFamily="34" charset="-128"/>
              </a:rPr>
              <a:t>On November 9–10, the Nazi Party and paramilitary groups organize anti-Jewish violence, known as </a:t>
            </a:r>
            <a:r>
              <a:rPr lang="en-US" sz="1600" i="1">
                <a:latin typeface="Times" charset="0"/>
                <a:ea typeface="MS PGothic" pitchFamily="34" charset="-128"/>
              </a:rPr>
              <a:t>Kristallnacht, </a:t>
            </a:r>
            <a:r>
              <a:rPr lang="en-US" sz="1600">
                <a:latin typeface="Times" charset="0"/>
                <a:ea typeface="MS PGothic" pitchFamily="34" charset="-128"/>
              </a:rPr>
              <a:t>throughout Germany, Austria, and the Sudetenland. Synagogues are burned, Jewish homes and businesses are looted, about 30,000 Jewish men are arrested, and at least 91 Jews are killed. </a:t>
            </a:r>
          </a:p>
        </p:txBody>
      </p:sp>
      <p:pic>
        <p:nvPicPr>
          <p:cNvPr id="58373" name="Picture 14" descr="TARGETED VIOLENCE.png"/>
          <p:cNvPicPr>
            <a:picLocks noChangeAspect="1"/>
          </p:cNvPicPr>
          <p:nvPr/>
        </p:nvPicPr>
        <p:blipFill>
          <a:blip r:embed="rId5" cstate="print"/>
          <a:srcRect/>
          <a:stretch>
            <a:fillRect/>
          </a:stretch>
        </p:blipFill>
        <p:spPr bwMode="auto">
          <a:xfrm>
            <a:off x="-322263" y="-1541463"/>
            <a:ext cx="9144001" cy="5030788"/>
          </a:xfrm>
          <a:prstGeom prst="rect">
            <a:avLst/>
          </a:prstGeom>
          <a:noFill/>
          <a:ln w="9525">
            <a:noFill/>
            <a:miter lim="800000"/>
            <a:headEnd/>
            <a:tailEnd/>
          </a:ln>
        </p:spPr>
      </p:pic>
    </p:spTree>
    <p:custDataLst>
      <p:tags r:id="rId1"/>
    </p:custDataLst>
  </p:cSld>
  <p:clrMapOvr>
    <a:masterClrMapping/>
  </p:clrMapOvr>
  <p:transition spd="slow" advTm="20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descr="28663.JPG"/>
          <p:cNvPicPr>
            <a:picLocks noChangeAspect="1"/>
          </p:cNvPicPr>
          <p:nvPr/>
        </p:nvPicPr>
        <p:blipFill>
          <a:blip r:embed="rId4" cstate="print"/>
          <a:srcRect l="2209" t="1199" r="2121" b="22847"/>
          <a:stretch>
            <a:fillRect/>
          </a:stretch>
        </p:blipFill>
        <p:spPr bwMode="auto">
          <a:xfrm>
            <a:off x="1004888" y="1182688"/>
            <a:ext cx="3503612" cy="4360862"/>
          </a:xfrm>
          <a:prstGeom prst="rect">
            <a:avLst/>
          </a:prstGeom>
          <a:noFill/>
          <a:ln w="9525">
            <a:noFill/>
            <a:miter lim="800000"/>
            <a:headEnd/>
            <a:tailEnd/>
          </a:ln>
        </p:spPr>
      </p:pic>
      <p:sp>
        <p:nvSpPr>
          <p:cNvPr id="12" name="TextBox 11"/>
          <p:cNvSpPr txBox="1">
            <a:spLocks noChangeArrowheads="1"/>
          </p:cNvSpPr>
          <p:nvPr/>
        </p:nvSpPr>
        <p:spPr bwMode="auto">
          <a:xfrm>
            <a:off x="4614863" y="1114425"/>
            <a:ext cx="440372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defRPr/>
            </a:pPr>
            <a:r>
              <a:rPr lang="en-US" sz="2300" b="1" dirty="0" err="1" smtClean="0">
                <a:solidFill>
                  <a:srgbClr val="E28431"/>
                </a:solidFill>
                <a:latin typeface="Arial Narrow" charset="0"/>
              </a:rPr>
              <a:t>Kristallnacht</a:t>
            </a:r>
            <a:r>
              <a:rPr lang="en-US" sz="2300" b="1" dirty="0" smtClean="0">
                <a:solidFill>
                  <a:srgbClr val="FF8200"/>
                </a:solidFill>
                <a:latin typeface="Arial Narrow" charset="0"/>
              </a:rPr>
              <a:t> </a:t>
            </a:r>
            <a:r>
              <a:rPr lang="en-US" sz="2300" dirty="0">
                <a:solidFill>
                  <a:schemeClr val="tx1">
                    <a:lumMod val="50000"/>
                  </a:schemeClr>
                </a:solidFill>
                <a:latin typeface="Arial Narrow" charset="0"/>
              </a:rPr>
              <a:t> </a:t>
            </a:r>
            <a:r>
              <a:rPr lang="en-US" sz="2300" dirty="0" smtClean="0">
                <a:solidFill>
                  <a:srgbClr val="FFFFFF"/>
                </a:solidFill>
                <a:latin typeface="Arial Narrow" charset="0"/>
              </a:rPr>
              <a:t>November 9-10, 1938</a:t>
            </a:r>
          </a:p>
        </p:txBody>
      </p:sp>
      <p:sp>
        <p:nvSpPr>
          <p:cNvPr id="60419" name="TextBox 3"/>
          <p:cNvSpPr txBox="1">
            <a:spLocks noChangeArrowheads="1"/>
          </p:cNvSpPr>
          <p:nvPr/>
        </p:nvSpPr>
        <p:spPr bwMode="auto">
          <a:xfrm>
            <a:off x="933450" y="5545138"/>
            <a:ext cx="2646363" cy="246062"/>
          </a:xfrm>
          <a:prstGeom prst="rect">
            <a:avLst/>
          </a:prstGeom>
          <a:noFill/>
          <a:ln w="9525">
            <a:noFill/>
            <a:miter lim="800000"/>
            <a:headEnd/>
            <a:tailEnd/>
          </a:ln>
        </p:spPr>
        <p:txBody>
          <a:bodyPr>
            <a:spAutoFit/>
          </a:bodyPr>
          <a:lstStyle/>
          <a:p>
            <a:pPr eaLnBrk="0" hangingPunct="0"/>
            <a:r>
              <a:rPr lang="en-US" sz="1000">
                <a:latin typeface="Times" charset="0"/>
              </a:rPr>
              <a:t>Studio portrait of Gustav Straus. </a:t>
            </a:r>
          </a:p>
        </p:txBody>
      </p:sp>
      <p:sp>
        <p:nvSpPr>
          <p:cNvPr id="14" name="Title 1"/>
          <p:cNvSpPr txBox="1">
            <a:spLocks/>
          </p:cNvSpPr>
          <p:nvPr/>
        </p:nvSpPr>
        <p:spPr bwMode="auto">
          <a:xfrm>
            <a:off x="4778375" y="1831975"/>
            <a:ext cx="3535363"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p>
            <a:pPr eaLnBrk="0" hangingPunct="0"/>
            <a:r>
              <a:rPr lang="en-US" sz="1600" dirty="0">
                <a:latin typeface="Times" charset="0"/>
                <a:ea typeface="MS PGothic" pitchFamily="34" charset="-128"/>
              </a:rPr>
              <a:t>Gustav Straus was a traveling salesman who lived in Essen, Germany. On November 10, the Gestapo detained Straus and thousands of other Jews. He was sent to the Dachau concentration camp. Straus was carrying this picture postcard with him when he was arrested and mailed it to his wife while en route to the camp. After his release several weeks later, Straus and his family obtained US visas and left Germany. </a:t>
            </a:r>
          </a:p>
        </p:txBody>
      </p:sp>
      <p:pic>
        <p:nvPicPr>
          <p:cNvPr id="60421" name="Picture 15" descr="TARGETED VIOLENCE.png"/>
          <p:cNvPicPr>
            <a:picLocks noChangeAspect="1"/>
          </p:cNvPicPr>
          <p:nvPr/>
        </p:nvPicPr>
        <p:blipFill>
          <a:blip r:embed="rId5" cstate="print"/>
          <a:srcRect/>
          <a:stretch>
            <a:fillRect/>
          </a:stretch>
        </p:blipFill>
        <p:spPr bwMode="auto">
          <a:xfrm>
            <a:off x="-322263" y="-1541463"/>
            <a:ext cx="9144001" cy="5030788"/>
          </a:xfrm>
          <a:prstGeom prst="rect">
            <a:avLst/>
          </a:prstGeom>
          <a:noFill/>
          <a:ln w="9525">
            <a:noFill/>
            <a:miter lim="800000"/>
            <a:headEnd/>
            <a:tailEnd/>
          </a:ln>
        </p:spPr>
      </p:pic>
    </p:spTree>
    <p:custDataLst>
      <p:tags r:id="rId1"/>
    </p:custDataLst>
  </p:cSld>
  <p:clrMapOvr>
    <a:masterClrMapping/>
  </p:clrMapOvr>
  <p:transition spd="slow" advTm="20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descr="86616.JPG"/>
          <p:cNvPicPr>
            <a:picLocks noChangeAspect="1"/>
          </p:cNvPicPr>
          <p:nvPr/>
        </p:nvPicPr>
        <p:blipFill>
          <a:blip r:embed="rId4" cstate="print"/>
          <a:srcRect/>
          <a:stretch>
            <a:fillRect/>
          </a:stretch>
        </p:blipFill>
        <p:spPr bwMode="auto">
          <a:xfrm>
            <a:off x="1009650" y="1000125"/>
            <a:ext cx="5297488" cy="3822700"/>
          </a:xfrm>
          <a:prstGeom prst="rect">
            <a:avLst/>
          </a:prstGeom>
          <a:noFill/>
          <a:ln w="9525">
            <a:noFill/>
            <a:miter lim="800000"/>
            <a:headEnd/>
            <a:tailEnd/>
          </a:ln>
        </p:spPr>
      </p:pic>
      <p:sp>
        <p:nvSpPr>
          <p:cNvPr id="62466" name="TextBox 6"/>
          <p:cNvSpPr txBox="1">
            <a:spLocks noChangeArrowheads="1"/>
          </p:cNvSpPr>
          <p:nvPr/>
        </p:nvSpPr>
        <p:spPr bwMode="auto">
          <a:xfrm>
            <a:off x="928688" y="5311775"/>
            <a:ext cx="8180387" cy="446088"/>
          </a:xfrm>
          <a:prstGeom prst="rect">
            <a:avLst/>
          </a:prstGeom>
          <a:noFill/>
          <a:ln w="9525">
            <a:noFill/>
            <a:miter lim="800000"/>
            <a:headEnd/>
            <a:tailEnd/>
          </a:ln>
        </p:spPr>
        <p:txBody>
          <a:bodyPr>
            <a:spAutoFit/>
          </a:bodyPr>
          <a:lstStyle/>
          <a:p>
            <a:r>
              <a:rPr lang="en-US" sz="2300" b="1">
                <a:solidFill>
                  <a:srgbClr val="E28431"/>
                </a:solidFill>
                <a:latin typeface="Arial Narrow" pitchFamily="34" charset="0"/>
              </a:rPr>
              <a:t>American Jewish Joint Distribution Committee </a:t>
            </a:r>
            <a:r>
              <a:rPr lang="en-US" sz="2300">
                <a:solidFill>
                  <a:srgbClr val="E28431"/>
                </a:solidFill>
                <a:latin typeface="Arial Narrow" pitchFamily="34" charset="0"/>
              </a:rPr>
              <a:t> </a:t>
            </a:r>
            <a:r>
              <a:rPr lang="en-US" sz="2300">
                <a:solidFill>
                  <a:srgbClr val="FFFFFF"/>
                </a:solidFill>
                <a:latin typeface="Arial Narrow" pitchFamily="34" charset="0"/>
              </a:rPr>
              <a:t>November, 1938</a:t>
            </a:r>
          </a:p>
        </p:txBody>
      </p:sp>
      <p:sp>
        <p:nvSpPr>
          <p:cNvPr id="62467" name="TextBox 3"/>
          <p:cNvSpPr txBox="1">
            <a:spLocks noChangeArrowheads="1"/>
          </p:cNvSpPr>
          <p:nvPr/>
        </p:nvSpPr>
        <p:spPr bwMode="auto">
          <a:xfrm>
            <a:off x="915988" y="4811713"/>
            <a:ext cx="5421312" cy="554037"/>
          </a:xfrm>
          <a:prstGeom prst="rect">
            <a:avLst/>
          </a:prstGeom>
          <a:noFill/>
          <a:ln w="9525">
            <a:noFill/>
            <a:miter lim="800000"/>
            <a:headEnd/>
            <a:tailEnd/>
          </a:ln>
        </p:spPr>
        <p:txBody>
          <a:bodyPr>
            <a:spAutoFit/>
          </a:bodyPr>
          <a:lstStyle/>
          <a:p>
            <a:pPr eaLnBrk="0" hangingPunct="0"/>
            <a:r>
              <a:rPr lang="en-US" sz="1000">
                <a:latin typeface="Times" charset="0"/>
              </a:rPr>
              <a:t>Jews in the Sudetenland wait for a train to safety in November 1938. 20,000 to 30,000 Jews left their homes after Germany annexed the Sudeten areas of Czechoslovakia. The American Jewish Joint Distribution Committee provided aid for them. </a:t>
            </a:r>
          </a:p>
        </p:txBody>
      </p:sp>
      <p:sp>
        <p:nvSpPr>
          <p:cNvPr id="62468" name="Title 1"/>
          <p:cNvSpPr>
            <a:spLocks noGrp="1"/>
          </p:cNvSpPr>
          <p:nvPr>
            <p:ph type="title"/>
          </p:nvPr>
        </p:nvSpPr>
        <p:spPr>
          <a:xfrm>
            <a:off x="928688" y="5681663"/>
            <a:ext cx="7478712" cy="890587"/>
          </a:xfrm>
        </p:spPr>
        <p:txBody>
          <a:bodyPr/>
          <a:lstStyle/>
          <a:p>
            <a:pPr algn="l"/>
            <a:r>
              <a:rPr lang="en-US" sz="1600" smtClean="0">
                <a:latin typeface="Times" charset="0"/>
              </a:rPr>
              <a:t>Numerous international organizations supported refugees seeking to emigrate. Founded in 1914, the American Jewish Joint Distribution Committee (JDC or </a:t>
            </a:r>
            <a:r>
              <a:rPr lang="en-US" altLang="en-US" sz="1600" smtClean="0">
                <a:latin typeface="Times" charset="0"/>
              </a:rPr>
              <a:t>“</a:t>
            </a:r>
            <a:r>
              <a:rPr lang="en-US" sz="1600" smtClean="0">
                <a:latin typeface="Times" charset="0"/>
              </a:rPr>
              <a:t>Joint</a:t>
            </a:r>
            <a:r>
              <a:rPr lang="en-US" altLang="en-US" sz="1600" smtClean="0">
                <a:latin typeface="Times" charset="0"/>
              </a:rPr>
              <a:t>”</a:t>
            </a:r>
            <a:r>
              <a:rPr lang="en-US" sz="1600" smtClean="0">
                <a:latin typeface="Times" charset="0"/>
              </a:rPr>
              <a:t>) raised and distributed funds to aid Jewish populations in eastern Europe and Palestine. </a:t>
            </a:r>
          </a:p>
        </p:txBody>
      </p:sp>
      <p:pic>
        <p:nvPicPr>
          <p:cNvPr id="62469" name="Picture 11" descr="RELIEF ORGANIZATIONS.png"/>
          <p:cNvPicPr>
            <a:picLocks noChangeAspect="1"/>
          </p:cNvPicPr>
          <p:nvPr/>
        </p:nvPicPr>
        <p:blipFill>
          <a:blip r:embed="rId5" cstate="print"/>
          <a:srcRect/>
          <a:stretch>
            <a:fillRect/>
          </a:stretch>
        </p:blipFill>
        <p:spPr bwMode="auto">
          <a:xfrm>
            <a:off x="-338138" y="-1541463"/>
            <a:ext cx="9144001" cy="5030788"/>
          </a:xfrm>
          <a:prstGeom prst="rect">
            <a:avLst/>
          </a:prstGeom>
          <a:noFill/>
          <a:ln w="9525">
            <a:noFill/>
            <a:miter lim="800000"/>
            <a:headEnd/>
            <a:tailEnd/>
          </a:ln>
        </p:spPr>
      </p:pic>
    </p:spTree>
    <p:custDataLst>
      <p:tags r:id="rId1"/>
    </p:custDataLst>
  </p:cSld>
  <p:clrMapOvr>
    <a:masterClrMapping/>
  </p:clrMapOvr>
  <p:transition spd="slow" advTm="20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927100" y="5684838"/>
            <a:ext cx="7820025" cy="890587"/>
          </a:xfrm>
        </p:spPr>
        <p:txBody>
          <a:bodyPr/>
          <a:lstStyle/>
          <a:p>
            <a:pPr algn="l"/>
            <a:r>
              <a:rPr lang="en-US" sz="1600" smtClean="0">
                <a:latin typeface="Times" charset="0"/>
              </a:rPr>
              <a:t>After the Nazis came to power, the JDC assisted Jews who remained in Germany and those who had fled. Immediately following </a:t>
            </a:r>
            <a:r>
              <a:rPr lang="en-US" sz="1600" i="1" smtClean="0">
                <a:latin typeface="Times" charset="0"/>
              </a:rPr>
              <a:t>Kristallnacht </a:t>
            </a:r>
            <a:r>
              <a:rPr lang="en-US" sz="1600" smtClean="0">
                <a:latin typeface="Times" charset="0"/>
              </a:rPr>
              <a:t>in November 1938, the JDC ran an appeal in New York City newspapers asking for contributions to aid refugees.</a:t>
            </a:r>
          </a:p>
        </p:txBody>
      </p:sp>
      <p:pic>
        <p:nvPicPr>
          <p:cNvPr id="64514" name="Picture 1" descr="86616.JPG"/>
          <p:cNvPicPr>
            <a:picLocks noChangeAspect="1"/>
          </p:cNvPicPr>
          <p:nvPr/>
        </p:nvPicPr>
        <p:blipFill>
          <a:blip r:embed="rId4" cstate="print"/>
          <a:srcRect/>
          <a:stretch>
            <a:fillRect/>
          </a:stretch>
        </p:blipFill>
        <p:spPr bwMode="auto">
          <a:xfrm>
            <a:off x="1009650" y="1000125"/>
            <a:ext cx="5297488" cy="3822700"/>
          </a:xfrm>
          <a:prstGeom prst="rect">
            <a:avLst/>
          </a:prstGeom>
          <a:noFill/>
          <a:ln w="9525">
            <a:noFill/>
            <a:miter lim="800000"/>
            <a:headEnd/>
            <a:tailEnd/>
          </a:ln>
        </p:spPr>
      </p:pic>
      <p:sp>
        <p:nvSpPr>
          <p:cNvPr id="64515" name="TextBox 6"/>
          <p:cNvSpPr txBox="1">
            <a:spLocks noChangeArrowheads="1"/>
          </p:cNvSpPr>
          <p:nvPr/>
        </p:nvSpPr>
        <p:spPr bwMode="auto">
          <a:xfrm>
            <a:off x="928688" y="5311775"/>
            <a:ext cx="8180387" cy="446088"/>
          </a:xfrm>
          <a:prstGeom prst="rect">
            <a:avLst/>
          </a:prstGeom>
          <a:noFill/>
          <a:ln w="9525">
            <a:noFill/>
            <a:miter lim="800000"/>
            <a:headEnd/>
            <a:tailEnd/>
          </a:ln>
        </p:spPr>
        <p:txBody>
          <a:bodyPr>
            <a:spAutoFit/>
          </a:bodyPr>
          <a:lstStyle/>
          <a:p>
            <a:r>
              <a:rPr lang="en-US" sz="2300" b="1">
                <a:solidFill>
                  <a:srgbClr val="E28431"/>
                </a:solidFill>
                <a:latin typeface="Arial Narrow" pitchFamily="34" charset="0"/>
              </a:rPr>
              <a:t>American Jewish Joint Distribution Committee </a:t>
            </a:r>
            <a:r>
              <a:rPr lang="en-US" sz="2300">
                <a:solidFill>
                  <a:srgbClr val="E28431"/>
                </a:solidFill>
                <a:latin typeface="Arial Narrow" pitchFamily="34" charset="0"/>
              </a:rPr>
              <a:t> </a:t>
            </a:r>
            <a:r>
              <a:rPr lang="en-US" sz="2300">
                <a:solidFill>
                  <a:srgbClr val="FFFFFF"/>
                </a:solidFill>
                <a:latin typeface="Arial Narrow" pitchFamily="34" charset="0"/>
              </a:rPr>
              <a:t>November, 1938</a:t>
            </a:r>
          </a:p>
        </p:txBody>
      </p:sp>
      <p:sp>
        <p:nvSpPr>
          <p:cNvPr id="64516" name="TextBox 3"/>
          <p:cNvSpPr txBox="1">
            <a:spLocks noChangeArrowheads="1"/>
          </p:cNvSpPr>
          <p:nvPr/>
        </p:nvSpPr>
        <p:spPr bwMode="auto">
          <a:xfrm>
            <a:off x="915988" y="4811713"/>
            <a:ext cx="5421312" cy="554037"/>
          </a:xfrm>
          <a:prstGeom prst="rect">
            <a:avLst/>
          </a:prstGeom>
          <a:noFill/>
          <a:ln w="9525">
            <a:noFill/>
            <a:miter lim="800000"/>
            <a:headEnd/>
            <a:tailEnd/>
          </a:ln>
        </p:spPr>
        <p:txBody>
          <a:bodyPr>
            <a:spAutoFit/>
          </a:bodyPr>
          <a:lstStyle/>
          <a:p>
            <a:pPr eaLnBrk="0" hangingPunct="0"/>
            <a:r>
              <a:rPr lang="en-US" sz="1000">
                <a:latin typeface="Times" charset="0"/>
              </a:rPr>
              <a:t>Jews in the Sudetenland wait for a train to safety in November 1938. 20,000 to 30,000 Jews left their homes after Germany annexed the Sudeten areas of Czechoslovakia. The American Jewish Joint Distribution Committee provided aid for them. </a:t>
            </a:r>
          </a:p>
        </p:txBody>
      </p:sp>
      <p:pic>
        <p:nvPicPr>
          <p:cNvPr id="64517" name="Picture 25" descr="RELIEF ORGANIZATIONS.png"/>
          <p:cNvPicPr>
            <a:picLocks noChangeAspect="1"/>
          </p:cNvPicPr>
          <p:nvPr/>
        </p:nvPicPr>
        <p:blipFill>
          <a:blip r:embed="rId5" cstate="print"/>
          <a:srcRect/>
          <a:stretch>
            <a:fillRect/>
          </a:stretch>
        </p:blipFill>
        <p:spPr bwMode="auto">
          <a:xfrm>
            <a:off x="-338138" y="-1541463"/>
            <a:ext cx="9144001" cy="5030788"/>
          </a:xfrm>
          <a:prstGeom prst="rect">
            <a:avLst/>
          </a:prstGeom>
          <a:noFill/>
          <a:ln w="9525">
            <a:noFill/>
            <a:miter lim="800000"/>
            <a:headEnd/>
            <a:tailEnd/>
          </a:ln>
        </p:spPr>
      </p:pic>
    </p:spTree>
    <p:custDataLst>
      <p:tags r:id="rId1"/>
    </p:custDataLst>
  </p:cSld>
  <p:clrMapOvr>
    <a:masterClrMapping/>
  </p:clrMapOvr>
  <p:transition spd="slow" advTm="18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descr="86616.JPG"/>
          <p:cNvPicPr>
            <a:picLocks noChangeAspect="1"/>
          </p:cNvPicPr>
          <p:nvPr/>
        </p:nvPicPr>
        <p:blipFill>
          <a:blip r:embed="rId4" cstate="print"/>
          <a:srcRect/>
          <a:stretch>
            <a:fillRect/>
          </a:stretch>
        </p:blipFill>
        <p:spPr bwMode="auto">
          <a:xfrm>
            <a:off x="1009650" y="1000125"/>
            <a:ext cx="5297488" cy="3822700"/>
          </a:xfrm>
          <a:prstGeom prst="rect">
            <a:avLst/>
          </a:prstGeom>
          <a:noFill/>
          <a:ln w="9525">
            <a:noFill/>
            <a:miter lim="800000"/>
            <a:headEnd/>
            <a:tailEnd/>
          </a:ln>
        </p:spPr>
      </p:pic>
      <p:sp>
        <p:nvSpPr>
          <p:cNvPr id="66562" name="TextBox 6"/>
          <p:cNvSpPr txBox="1">
            <a:spLocks noChangeArrowheads="1"/>
          </p:cNvSpPr>
          <p:nvPr/>
        </p:nvSpPr>
        <p:spPr bwMode="auto">
          <a:xfrm>
            <a:off x="928688" y="5311775"/>
            <a:ext cx="8180387" cy="446088"/>
          </a:xfrm>
          <a:prstGeom prst="rect">
            <a:avLst/>
          </a:prstGeom>
          <a:noFill/>
          <a:ln w="9525">
            <a:noFill/>
            <a:miter lim="800000"/>
            <a:headEnd/>
            <a:tailEnd/>
          </a:ln>
        </p:spPr>
        <p:txBody>
          <a:bodyPr>
            <a:spAutoFit/>
          </a:bodyPr>
          <a:lstStyle/>
          <a:p>
            <a:r>
              <a:rPr lang="en-US" sz="2300" b="1">
                <a:solidFill>
                  <a:srgbClr val="E28431"/>
                </a:solidFill>
                <a:latin typeface="Arial Narrow" pitchFamily="34" charset="0"/>
              </a:rPr>
              <a:t>American Jewish Joint Distribution Committee </a:t>
            </a:r>
            <a:r>
              <a:rPr lang="en-US" sz="2300">
                <a:solidFill>
                  <a:srgbClr val="E28431"/>
                </a:solidFill>
                <a:latin typeface="Arial Narrow" pitchFamily="34" charset="0"/>
              </a:rPr>
              <a:t> </a:t>
            </a:r>
            <a:r>
              <a:rPr lang="en-US" sz="2300">
                <a:solidFill>
                  <a:srgbClr val="FFFFFF"/>
                </a:solidFill>
                <a:latin typeface="Arial Narrow" pitchFamily="34" charset="0"/>
              </a:rPr>
              <a:t>November, 1938</a:t>
            </a:r>
          </a:p>
        </p:txBody>
      </p:sp>
      <p:sp>
        <p:nvSpPr>
          <p:cNvPr id="66563" name="TextBox 3"/>
          <p:cNvSpPr txBox="1">
            <a:spLocks noChangeArrowheads="1"/>
          </p:cNvSpPr>
          <p:nvPr/>
        </p:nvSpPr>
        <p:spPr bwMode="auto">
          <a:xfrm>
            <a:off x="915988" y="4811713"/>
            <a:ext cx="5421312" cy="554037"/>
          </a:xfrm>
          <a:prstGeom prst="rect">
            <a:avLst/>
          </a:prstGeom>
          <a:noFill/>
          <a:ln w="9525">
            <a:noFill/>
            <a:miter lim="800000"/>
            <a:headEnd/>
            <a:tailEnd/>
          </a:ln>
        </p:spPr>
        <p:txBody>
          <a:bodyPr>
            <a:spAutoFit/>
          </a:bodyPr>
          <a:lstStyle/>
          <a:p>
            <a:pPr eaLnBrk="0" hangingPunct="0"/>
            <a:r>
              <a:rPr lang="en-US" sz="1000">
                <a:latin typeface="Times" charset="0"/>
              </a:rPr>
              <a:t>Jews in the Sudetenland wait for a train to safety in November 1938. 20,000 to 30,000 Jews left their homes after Germany annexed the Sudeten areas of Czechoslovakia. The American Jewish Joint Distribution Committee provided aid for them. </a:t>
            </a:r>
          </a:p>
        </p:txBody>
      </p:sp>
      <p:sp>
        <p:nvSpPr>
          <p:cNvPr id="66564" name="Title 1"/>
          <p:cNvSpPr txBox="1">
            <a:spLocks/>
          </p:cNvSpPr>
          <p:nvPr/>
        </p:nvSpPr>
        <p:spPr bwMode="auto">
          <a:xfrm>
            <a:off x="960438" y="5557838"/>
            <a:ext cx="7820025" cy="890587"/>
          </a:xfrm>
          <a:prstGeom prst="rect">
            <a:avLst/>
          </a:prstGeom>
          <a:noFill/>
          <a:ln w="9525">
            <a:noFill/>
            <a:miter lim="800000"/>
            <a:headEnd/>
            <a:tailEnd/>
          </a:ln>
        </p:spPr>
        <p:txBody>
          <a:bodyPr anchor="ctr"/>
          <a:lstStyle/>
          <a:p>
            <a:pPr eaLnBrk="0" hangingPunct="0"/>
            <a:r>
              <a:rPr lang="en-US" sz="1600">
                <a:latin typeface="Times" charset="0"/>
                <a:ea typeface="MS PGothic" pitchFamily="34" charset="-128"/>
              </a:rPr>
              <a:t>In all, the JDC assisted at least 190,000 Jews who left German-controlled territory between 1933 and 1939. </a:t>
            </a:r>
          </a:p>
        </p:txBody>
      </p:sp>
      <p:pic>
        <p:nvPicPr>
          <p:cNvPr id="66565" name="Picture 9" descr="RELIEF ORGANIZATIONS.png"/>
          <p:cNvPicPr>
            <a:picLocks noChangeAspect="1"/>
          </p:cNvPicPr>
          <p:nvPr/>
        </p:nvPicPr>
        <p:blipFill>
          <a:blip r:embed="rId5" cstate="print"/>
          <a:srcRect/>
          <a:stretch>
            <a:fillRect/>
          </a:stretch>
        </p:blipFill>
        <p:spPr bwMode="auto">
          <a:xfrm>
            <a:off x="-338138" y="-1541463"/>
            <a:ext cx="9144001" cy="5030788"/>
          </a:xfrm>
          <a:prstGeom prst="rect">
            <a:avLst/>
          </a:prstGeom>
          <a:noFill/>
          <a:ln w="9525">
            <a:noFill/>
            <a:miter lim="800000"/>
            <a:headEnd/>
            <a:tailEnd/>
          </a:ln>
        </p:spPr>
      </p:pic>
    </p:spTree>
    <p:custDataLst>
      <p:tags r:id="rId1"/>
    </p:custDataLst>
  </p:cSld>
  <p:clrMapOvr>
    <a:masterClrMapping/>
  </p:clrMapOvr>
  <p:transition spd="slow" advTm="13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7" descr="ECONOMIC EXCLUSION.png"/>
          <p:cNvPicPr>
            <a:picLocks noChangeAspect="1"/>
          </p:cNvPicPr>
          <p:nvPr/>
        </p:nvPicPr>
        <p:blipFill>
          <a:blip r:embed="rId4" cstate="print"/>
          <a:srcRect/>
          <a:stretch>
            <a:fillRect/>
          </a:stretch>
        </p:blipFill>
        <p:spPr bwMode="auto">
          <a:xfrm>
            <a:off x="-338138" y="-1541463"/>
            <a:ext cx="9144001" cy="5030788"/>
          </a:xfrm>
          <a:prstGeom prst="rect">
            <a:avLst/>
          </a:prstGeom>
          <a:noFill/>
          <a:ln w="9525">
            <a:noFill/>
            <a:miter lim="800000"/>
            <a:headEnd/>
            <a:tailEnd/>
          </a:ln>
        </p:spPr>
      </p:pic>
      <p:pic>
        <p:nvPicPr>
          <p:cNvPr id="68610" name="Picture 1" descr="07252.JPG"/>
          <p:cNvPicPr>
            <a:picLocks noChangeAspect="1"/>
          </p:cNvPicPr>
          <p:nvPr/>
        </p:nvPicPr>
        <p:blipFill>
          <a:blip r:embed="rId5" cstate="print"/>
          <a:srcRect/>
          <a:stretch>
            <a:fillRect/>
          </a:stretch>
        </p:blipFill>
        <p:spPr bwMode="auto">
          <a:xfrm>
            <a:off x="1016000" y="998538"/>
            <a:ext cx="5232400" cy="3762375"/>
          </a:xfrm>
          <a:prstGeom prst="rect">
            <a:avLst/>
          </a:prstGeom>
          <a:noFill/>
          <a:ln w="9525">
            <a:noFill/>
            <a:miter lim="800000"/>
            <a:headEnd/>
            <a:tailEnd/>
          </a:ln>
        </p:spPr>
      </p:pic>
      <p:sp>
        <p:nvSpPr>
          <p:cNvPr id="14" name="TextBox 13"/>
          <p:cNvSpPr txBox="1">
            <a:spLocks noChangeArrowheads="1"/>
          </p:cNvSpPr>
          <p:nvPr/>
        </p:nvSpPr>
        <p:spPr bwMode="auto">
          <a:xfrm>
            <a:off x="925513" y="5094288"/>
            <a:ext cx="8120062" cy="39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sz="1950" b="1" dirty="0" smtClean="0">
                <a:solidFill>
                  <a:srgbClr val="E28431"/>
                </a:solidFill>
                <a:latin typeface="Arial Narrow" charset="0"/>
              </a:rPr>
              <a:t>Decree Making Jewish Ownership of Businesses Illegal  </a:t>
            </a:r>
            <a:r>
              <a:rPr lang="en-US" sz="1950" dirty="0" smtClean="0">
                <a:solidFill>
                  <a:srgbClr val="FFFFFF"/>
                </a:solidFill>
                <a:latin typeface="Arial Narrow" charset="0"/>
              </a:rPr>
              <a:t>December 3, 1938</a:t>
            </a:r>
          </a:p>
        </p:txBody>
      </p:sp>
      <p:sp>
        <p:nvSpPr>
          <p:cNvPr id="68612" name="TextBox 3"/>
          <p:cNvSpPr txBox="1">
            <a:spLocks noChangeArrowheads="1"/>
          </p:cNvSpPr>
          <p:nvPr/>
        </p:nvSpPr>
        <p:spPr bwMode="auto">
          <a:xfrm>
            <a:off x="936625" y="4749800"/>
            <a:ext cx="5491163" cy="246063"/>
          </a:xfrm>
          <a:prstGeom prst="rect">
            <a:avLst/>
          </a:prstGeom>
          <a:noFill/>
          <a:ln w="9525">
            <a:noFill/>
            <a:miter lim="800000"/>
            <a:headEnd/>
            <a:tailEnd/>
          </a:ln>
        </p:spPr>
        <p:txBody>
          <a:bodyPr>
            <a:spAutoFit/>
          </a:bodyPr>
          <a:lstStyle/>
          <a:p>
            <a:pPr eaLnBrk="0" hangingPunct="0"/>
            <a:r>
              <a:rPr lang="en-US" sz="1000" dirty="0">
                <a:latin typeface="Times" charset="0"/>
              </a:rPr>
              <a:t>German laborers remove the name of Louis Oppenheimer from the front of his </a:t>
            </a:r>
            <a:r>
              <a:rPr lang="en-US" sz="1000" dirty="0" smtClean="0">
                <a:latin typeface="Times" charset="0"/>
              </a:rPr>
              <a:t>“</a:t>
            </a:r>
            <a:r>
              <a:rPr lang="en-US" sz="1000" dirty="0" err="1" smtClean="0">
                <a:latin typeface="Times" charset="0"/>
              </a:rPr>
              <a:t>Aryanized</a:t>
            </a:r>
            <a:r>
              <a:rPr lang="en-US" sz="1000" dirty="0" smtClean="0">
                <a:latin typeface="Times" charset="0"/>
              </a:rPr>
              <a:t>” firm</a:t>
            </a:r>
            <a:r>
              <a:rPr lang="en-US" sz="1000" dirty="0">
                <a:latin typeface="Times" charset="0"/>
              </a:rPr>
              <a:t>. </a:t>
            </a:r>
          </a:p>
        </p:txBody>
      </p:sp>
      <p:sp>
        <p:nvSpPr>
          <p:cNvPr id="68613" name="Title 1"/>
          <p:cNvSpPr txBox="1">
            <a:spLocks/>
          </p:cNvSpPr>
          <p:nvPr/>
        </p:nvSpPr>
        <p:spPr bwMode="auto">
          <a:xfrm>
            <a:off x="936625" y="5243513"/>
            <a:ext cx="7537450" cy="1331912"/>
          </a:xfrm>
          <a:prstGeom prst="rect">
            <a:avLst/>
          </a:prstGeom>
          <a:noFill/>
          <a:ln w="9525">
            <a:noFill/>
            <a:miter lim="800000"/>
            <a:headEnd/>
            <a:tailEnd/>
          </a:ln>
        </p:spPr>
        <p:txBody>
          <a:bodyPr anchor="ctr"/>
          <a:lstStyle/>
          <a:p>
            <a:pPr eaLnBrk="0" hangingPunct="0"/>
            <a:r>
              <a:rPr lang="en-US" sz="1600">
                <a:latin typeface="Times" charset="0"/>
                <a:ea typeface="MS PGothic" pitchFamily="34" charset="-128"/>
              </a:rPr>
              <a:t>In December 1938, the German government issues a decree mandating the </a:t>
            </a:r>
            <a:r>
              <a:rPr lang="en-US" altLang="en-US" sz="1600">
                <a:latin typeface="Times" charset="0"/>
                <a:ea typeface="MS PGothic" pitchFamily="34" charset="-128"/>
              </a:rPr>
              <a:t>“</a:t>
            </a:r>
            <a:r>
              <a:rPr lang="en-US" altLang="ja-JP" sz="1600">
                <a:latin typeface="Times" charset="0"/>
              </a:rPr>
              <a:t>Aryanization</a:t>
            </a:r>
            <a:r>
              <a:rPr lang="en-US" altLang="en-US" sz="1600">
                <a:latin typeface="Times" charset="0"/>
              </a:rPr>
              <a:t>”</a:t>
            </a:r>
            <a:r>
              <a:rPr lang="en-US" altLang="ja-JP" sz="1600">
                <a:latin typeface="Times" charset="0"/>
              </a:rPr>
              <a:t> of all Jewish businesses. German authorities force Jews to sell immovable property, businesses, and stocks to non-Jews, usually at prices far below market value. </a:t>
            </a:r>
            <a:endParaRPr lang="en-US" sz="1600">
              <a:latin typeface="Times" charset="0"/>
            </a:endParaRPr>
          </a:p>
        </p:txBody>
      </p:sp>
    </p:spTree>
    <p:custDataLst>
      <p:tags r:id="rId1"/>
    </p:custDataLst>
  </p:cSld>
  <p:clrMapOvr>
    <a:masterClrMapping/>
  </p:clrMapOvr>
  <p:transition spd="slow" advTm="18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IMG_2563.JPG"/>
          <p:cNvPicPr>
            <a:picLocks noChangeAspect="1"/>
          </p:cNvPicPr>
          <p:nvPr/>
        </p:nvPicPr>
        <p:blipFill>
          <a:blip r:embed="rId4" cstate="print"/>
          <a:srcRect l="11597" t="11974" r="15825" b="8594"/>
          <a:stretch>
            <a:fillRect/>
          </a:stretch>
        </p:blipFill>
        <p:spPr bwMode="auto">
          <a:xfrm rot="5400000">
            <a:off x="515144" y="2005807"/>
            <a:ext cx="4060825" cy="3049587"/>
          </a:xfrm>
          <a:prstGeom prst="rect">
            <a:avLst/>
          </a:prstGeom>
          <a:noFill/>
          <a:ln w="9525">
            <a:noFill/>
            <a:miter lim="800000"/>
            <a:headEnd/>
            <a:tailEnd/>
          </a:ln>
        </p:spPr>
      </p:pic>
      <p:sp>
        <p:nvSpPr>
          <p:cNvPr id="11" name="TextBox 10"/>
          <p:cNvSpPr txBox="1">
            <a:spLocks noChangeArrowheads="1"/>
          </p:cNvSpPr>
          <p:nvPr/>
        </p:nvSpPr>
        <p:spPr bwMode="auto">
          <a:xfrm>
            <a:off x="908050" y="831850"/>
            <a:ext cx="8120063"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sz="2150" b="1" dirty="0" smtClean="0">
                <a:solidFill>
                  <a:srgbClr val="E28431"/>
                </a:solidFill>
                <a:latin typeface="Arial Narrow" charset="0"/>
              </a:rPr>
              <a:t>Decree Making Jewish Ownership of Businesses Illegal</a:t>
            </a:r>
            <a:r>
              <a:rPr lang="en-US" sz="2150" b="1" dirty="0" smtClean="0">
                <a:solidFill>
                  <a:srgbClr val="FF8200"/>
                </a:solidFill>
                <a:latin typeface="Arial Narrow" charset="0"/>
              </a:rPr>
              <a:t>  </a:t>
            </a:r>
            <a:r>
              <a:rPr lang="en-US" sz="2150" dirty="0" smtClean="0">
                <a:solidFill>
                  <a:srgbClr val="FFFFFF"/>
                </a:solidFill>
                <a:latin typeface="Arial Narrow" charset="0"/>
              </a:rPr>
              <a:t>December 3, 1938</a:t>
            </a:r>
          </a:p>
        </p:txBody>
      </p:sp>
      <p:sp>
        <p:nvSpPr>
          <p:cNvPr id="70659" name="Title 1"/>
          <p:cNvSpPr>
            <a:spLocks noGrp="1"/>
          </p:cNvSpPr>
          <p:nvPr>
            <p:ph type="title"/>
          </p:nvPr>
        </p:nvSpPr>
        <p:spPr>
          <a:xfrm>
            <a:off x="4229100" y="1346200"/>
            <a:ext cx="4492625" cy="3151188"/>
          </a:xfrm>
        </p:spPr>
        <p:txBody>
          <a:bodyPr/>
          <a:lstStyle/>
          <a:p>
            <a:pPr algn="l"/>
            <a:r>
              <a:rPr lang="en-US" sz="1600" dirty="0" smtClean="0">
                <a:latin typeface="Times" charset="0"/>
              </a:rPr>
              <a:t>Dr. Ernst </a:t>
            </a:r>
            <a:r>
              <a:rPr lang="en-US" sz="1600" dirty="0" err="1" smtClean="0">
                <a:latin typeface="Times" charset="0"/>
              </a:rPr>
              <a:t>Silten</a:t>
            </a:r>
            <a:r>
              <a:rPr lang="en-US" sz="1600" dirty="0" smtClean="0">
                <a:latin typeface="Times" charset="0"/>
              </a:rPr>
              <a:t> lived in Berlin with his wife and family. In 1938 German authorities forced Ernst to sell his pharmacy for well below market value to an </a:t>
            </a:r>
            <a:r>
              <a:rPr lang="en-US" altLang="en-US" sz="1600" dirty="0" smtClean="0">
                <a:latin typeface="Times" charset="0"/>
              </a:rPr>
              <a:t>“</a:t>
            </a:r>
            <a:r>
              <a:rPr lang="en-US" sz="1600" dirty="0" smtClean="0">
                <a:latin typeface="Times" charset="0"/>
              </a:rPr>
              <a:t>Aryan</a:t>
            </a:r>
            <a:r>
              <a:rPr lang="en-US" altLang="en-US" sz="1600" dirty="0" smtClean="0">
                <a:latin typeface="Times" charset="0"/>
              </a:rPr>
              <a:t>”</a:t>
            </a:r>
            <a:r>
              <a:rPr lang="en-US" sz="1600" dirty="0" smtClean="0">
                <a:latin typeface="Times" charset="0"/>
              </a:rPr>
              <a:t> German. Ernst</a:t>
            </a:r>
            <a:r>
              <a:rPr lang="en-US" altLang="en-US" sz="1600" dirty="0" smtClean="0">
                <a:latin typeface="Times" charset="0"/>
              </a:rPr>
              <a:t>’</a:t>
            </a:r>
            <a:r>
              <a:rPr lang="en-US" sz="1600" dirty="0" smtClean="0">
                <a:latin typeface="Times" charset="0"/>
              </a:rPr>
              <a:t>s son and his family then relocated to Amsterdam, where they were later joined by Ernst</a:t>
            </a:r>
            <a:r>
              <a:rPr lang="en-US" altLang="en-US" sz="1600" dirty="0" smtClean="0">
                <a:latin typeface="Times" charset="0"/>
              </a:rPr>
              <a:t>’</a:t>
            </a:r>
            <a:r>
              <a:rPr lang="en-US" sz="1600" dirty="0" smtClean="0">
                <a:latin typeface="Times" charset="0"/>
              </a:rPr>
              <a:t>s wife. Ernst remained in Berlin, where he eked out a living with financial support from former employees and non-Jewish friends. He refused to go into hiding. In March 1943, the German police detained Ernst. To avoid being </a:t>
            </a:r>
            <a:r>
              <a:rPr lang="en-US" altLang="en-US" sz="1600" dirty="0" smtClean="0">
                <a:latin typeface="Times" charset="0"/>
              </a:rPr>
              <a:t>“</a:t>
            </a:r>
            <a:r>
              <a:rPr lang="en-US" sz="1600" dirty="0" smtClean="0">
                <a:latin typeface="Times" charset="0"/>
              </a:rPr>
              <a:t>relocated in the east,</a:t>
            </a:r>
            <a:r>
              <a:rPr lang="en-US" altLang="en-US" sz="1600" dirty="0" smtClean="0">
                <a:latin typeface="Times" charset="0"/>
              </a:rPr>
              <a:t>”</a:t>
            </a:r>
            <a:r>
              <a:rPr lang="en-US" sz="1600" dirty="0" smtClean="0">
                <a:latin typeface="Times" charset="0"/>
              </a:rPr>
              <a:t> a Nazi euphemism for deportation, Ernst committed suicide. </a:t>
            </a:r>
          </a:p>
        </p:txBody>
      </p:sp>
      <p:sp>
        <p:nvSpPr>
          <p:cNvPr id="70660" name="TextBox 1"/>
          <p:cNvSpPr txBox="1">
            <a:spLocks noChangeArrowheads="1"/>
          </p:cNvSpPr>
          <p:nvPr/>
        </p:nvSpPr>
        <p:spPr bwMode="auto">
          <a:xfrm>
            <a:off x="960438" y="5391150"/>
            <a:ext cx="3127375" cy="554038"/>
          </a:xfrm>
          <a:prstGeom prst="rect">
            <a:avLst/>
          </a:prstGeom>
          <a:noFill/>
          <a:ln w="9525">
            <a:noFill/>
            <a:miter lim="800000"/>
            <a:headEnd/>
            <a:tailEnd/>
          </a:ln>
        </p:spPr>
        <p:txBody>
          <a:bodyPr>
            <a:spAutoFit/>
          </a:bodyPr>
          <a:lstStyle/>
          <a:p>
            <a:endParaRPr lang="en-US" sz="1000">
              <a:latin typeface="Times" charset="0"/>
            </a:endParaRPr>
          </a:p>
          <a:p>
            <a:r>
              <a:rPr lang="en-US" sz="1000">
                <a:latin typeface="Times" charset="0"/>
              </a:rPr>
              <a:t>Ernst Silten with his granddaughter. </a:t>
            </a:r>
          </a:p>
          <a:p>
            <a:endParaRPr lang="en-US" sz="1000">
              <a:latin typeface="Times" charset="0"/>
            </a:endParaRPr>
          </a:p>
        </p:txBody>
      </p:sp>
      <p:pic>
        <p:nvPicPr>
          <p:cNvPr id="70661" name="Picture 13" descr="ECONOMIC EXCLUSION.png"/>
          <p:cNvPicPr>
            <a:picLocks noChangeAspect="1"/>
          </p:cNvPicPr>
          <p:nvPr/>
        </p:nvPicPr>
        <p:blipFill>
          <a:blip r:embed="rId5" cstate="print"/>
          <a:srcRect/>
          <a:stretch>
            <a:fillRect/>
          </a:stretch>
        </p:blipFill>
        <p:spPr bwMode="auto">
          <a:xfrm>
            <a:off x="-338138" y="-1541463"/>
            <a:ext cx="9144001" cy="5030788"/>
          </a:xfrm>
          <a:prstGeom prst="rect">
            <a:avLst/>
          </a:prstGeom>
          <a:noFill/>
          <a:ln w="9525">
            <a:noFill/>
            <a:miter lim="800000"/>
            <a:headEnd/>
            <a:tailEnd/>
          </a:ln>
        </p:spPr>
      </p:pic>
    </p:spTree>
    <p:custDataLst>
      <p:tags r:id="rId1"/>
    </p:custDataLst>
  </p:cSld>
  <p:clrMapOvr>
    <a:masterClrMapping/>
  </p:clrMapOvr>
  <p:transition spd="slow" advTm="2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ushmmDorTxt_light.png"/>
          <p:cNvPicPr>
            <a:picLocks noChangeAspect="1"/>
          </p:cNvPicPr>
          <p:nvPr/>
        </p:nvPicPr>
        <p:blipFill>
          <a:blip r:embed="rId4" cstate="print"/>
          <a:srcRect/>
          <a:stretch>
            <a:fillRect/>
          </a:stretch>
        </p:blipFill>
        <p:spPr bwMode="auto">
          <a:xfrm>
            <a:off x="1066800" y="3086100"/>
            <a:ext cx="7151688" cy="630238"/>
          </a:xfrm>
          <a:prstGeom prst="rect">
            <a:avLst/>
          </a:prstGeom>
          <a:noFill/>
          <a:ln w="9525">
            <a:noFill/>
            <a:miter lim="800000"/>
            <a:headEnd/>
            <a:tailEnd/>
          </a:ln>
        </p:spPr>
      </p:pic>
    </p:spTree>
    <p:custDataLst>
      <p:tags r:id="rId1"/>
    </p:custDataLst>
  </p:cSld>
  <p:clrMapOvr>
    <a:masterClrMapping/>
  </p:clrMapOvr>
  <p:transition spd="slow" advTm="5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8" descr="INDIVIDUALS ORGANIZATIONS.png"/>
          <p:cNvPicPr>
            <a:picLocks noChangeAspect="1"/>
          </p:cNvPicPr>
          <p:nvPr/>
        </p:nvPicPr>
        <p:blipFill>
          <a:blip r:embed="rId4" cstate="print"/>
          <a:srcRect/>
          <a:stretch>
            <a:fillRect/>
          </a:stretch>
        </p:blipFill>
        <p:spPr bwMode="auto">
          <a:xfrm>
            <a:off x="-355600" y="-1541463"/>
            <a:ext cx="9144000" cy="5030788"/>
          </a:xfrm>
          <a:prstGeom prst="rect">
            <a:avLst/>
          </a:prstGeom>
          <a:noFill/>
          <a:ln w="9525">
            <a:noFill/>
            <a:miter lim="800000"/>
            <a:headEnd/>
            <a:tailEnd/>
          </a:ln>
        </p:spPr>
      </p:pic>
      <p:sp>
        <p:nvSpPr>
          <p:cNvPr id="72706" name="Title 1"/>
          <p:cNvSpPr txBox="1">
            <a:spLocks/>
          </p:cNvSpPr>
          <p:nvPr/>
        </p:nvSpPr>
        <p:spPr bwMode="auto">
          <a:xfrm>
            <a:off x="946150" y="4922838"/>
            <a:ext cx="7115175" cy="1438275"/>
          </a:xfrm>
          <a:prstGeom prst="rect">
            <a:avLst/>
          </a:prstGeom>
          <a:noFill/>
          <a:ln w="9525">
            <a:noFill/>
            <a:miter lim="800000"/>
            <a:headEnd/>
            <a:tailEnd/>
          </a:ln>
        </p:spPr>
        <p:txBody>
          <a:bodyPr anchor="ctr"/>
          <a:lstStyle/>
          <a:p>
            <a:r>
              <a:rPr lang="en-US" sz="1500">
                <a:latin typeface="Times New Roman" pitchFamily="18" charset="0"/>
                <a:ea typeface="MS PGothic" pitchFamily="34" charset="-128"/>
              </a:rPr>
              <a:t>The term </a:t>
            </a:r>
            <a:r>
              <a:rPr lang="en-US" sz="1500" i="1">
                <a:latin typeface="Times New Roman" pitchFamily="18" charset="0"/>
                <a:ea typeface="MS PGothic" pitchFamily="34" charset="-128"/>
              </a:rPr>
              <a:t>Kindertransport </a:t>
            </a:r>
            <a:r>
              <a:rPr lang="en-US" sz="1500">
                <a:latin typeface="Times New Roman" pitchFamily="18" charset="0"/>
                <a:ea typeface="MS PGothic" pitchFamily="34" charset="-128"/>
              </a:rPr>
              <a:t>encompasses a series of rescue efforts to bring Jewish children to the United Kingdom between 1938 and 1940. As a result of efforts made by many private citizens and aid organizations, who had to guarantee each child</a:t>
            </a:r>
            <a:r>
              <a:rPr lang="en-US" altLang="en-US" sz="1500">
                <a:latin typeface="Times New Roman" pitchFamily="18" charset="0"/>
                <a:ea typeface="MS PGothic" pitchFamily="34" charset="-128"/>
              </a:rPr>
              <a:t>’</a:t>
            </a:r>
            <a:r>
              <a:rPr lang="en-US" sz="1500">
                <a:latin typeface="Times New Roman" pitchFamily="18" charset="0"/>
                <a:ea typeface="MS PGothic" pitchFamily="34" charset="-128"/>
              </a:rPr>
              <a:t>s transit costs, care, education, and eventual emigration from Britain, the United Kingdom admitted between 9,000 and 10,000 primarily Jewish children from the Greater German Reich. </a:t>
            </a:r>
          </a:p>
        </p:txBody>
      </p:sp>
      <p:sp>
        <p:nvSpPr>
          <p:cNvPr id="72707" name="TextBox 8"/>
          <p:cNvSpPr txBox="1">
            <a:spLocks noChangeArrowheads="1"/>
          </p:cNvSpPr>
          <p:nvPr/>
        </p:nvSpPr>
        <p:spPr bwMode="auto">
          <a:xfrm>
            <a:off x="920750" y="4598988"/>
            <a:ext cx="6969125" cy="446087"/>
          </a:xfrm>
          <a:prstGeom prst="rect">
            <a:avLst/>
          </a:prstGeom>
          <a:noFill/>
          <a:ln w="9525">
            <a:noFill/>
            <a:miter lim="800000"/>
            <a:headEnd/>
            <a:tailEnd/>
          </a:ln>
        </p:spPr>
        <p:txBody>
          <a:bodyPr>
            <a:spAutoFit/>
          </a:bodyPr>
          <a:lstStyle/>
          <a:p>
            <a:r>
              <a:rPr lang="en-US" sz="2300" b="1" smtClean="0">
                <a:solidFill>
                  <a:srgbClr val="E28431"/>
                </a:solidFill>
                <a:latin typeface="Arial Narrow" pitchFamily="34" charset="0"/>
              </a:rPr>
              <a:t>Kindertransport</a:t>
            </a:r>
            <a:r>
              <a:rPr lang="en-US" sz="2300" b="1" dirty="0" smtClean="0">
                <a:solidFill>
                  <a:srgbClr val="E28431"/>
                </a:solidFill>
                <a:latin typeface="Arial Narrow" pitchFamily="34" charset="0"/>
              </a:rPr>
              <a:t> </a:t>
            </a:r>
            <a:r>
              <a:rPr lang="en-US" sz="2300" b="1" dirty="0">
                <a:solidFill>
                  <a:srgbClr val="E28431"/>
                </a:solidFill>
                <a:latin typeface="Arial Narrow" pitchFamily="34" charset="0"/>
              </a:rPr>
              <a:t>Begins  </a:t>
            </a:r>
            <a:r>
              <a:rPr lang="en-US" sz="2300" dirty="0">
                <a:solidFill>
                  <a:srgbClr val="FFFFFF"/>
                </a:solidFill>
                <a:latin typeface="Arial Narrow" pitchFamily="34" charset="0"/>
              </a:rPr>
              <a:t>December, 1938</a:t>
            </a:r>
          </a:p>
        </p:txBody>
      </p:sp>
      <p:sp>
        <p:nvSpPr>
          <p:cNvPr id="13" name="TextBox 3"/>
          <p:cNvSpPr txBox="1">
            <a:spLocks noChangeArrowheads="1"/>
          </p:cNvSpPr>
          <p:nvPr/>
        </p:nvSpPr>
        <p:spPr bwMode="auto">
          <a:xfrm>
            <a:off x="919163" y="4175125"/>
            <a:ext cx="4527550" cy="38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en-US" sz="950" dirty="0" smtClean="0">
                <a:latin typeface="Times" charset="0"/>
                <a:cs typeface="Times" charset="0"/>
              </a:rPr>
              <a:t>Two hundred Jewish refugee children, who are members of the first </a:t>
            </a:r>
            <a:r>
              <a:rPr lang="en-US" sz="950" dirty="0" err="1" smtClean="0">
                <a:latin typeface="Times" charset="0"/>
                <a:cs typeface="Times" charset="0"/>
              </a:rPr>
              <a:t>Kindertransport</a:t>
            </a:r>
            <a:r>
              <a:rPr lang="en-US" sz="950" dirty="0" smtClean="0">
                <a:latin typeface="Times" charset="0"/>
                <a:cs typeface="Times" charset="0"/>
              </a:rPr>
              <a:t> from Germany, arrive in Harwich, England. </a:t>
            </a:r>
          </a:p>
        </p:txBody>
      </p:sp>
      <p:pic>
        <p:nvPicPr>
          <p:cNvPr id="72709" name="Picture 8" descr="51114.JPG"/>
          <p:cNvPicPr>
            <a:picLocks noChangeAspect="1"/>
          </p:cNvPicPr>
          <p:nvPr/>
        </p:nvPicPr>
        <p:blipFill>
          <a:blip r:embed="rId5" cstate="print"/>
          <a:srcRect/>
          <a:stretch>
            <a:fillRect/>
          </a:stretch>
        </p:blipFill>
        <p:spPr bwMode="auto">
          <a:xfrm>
            <a:off x="1016000" y="873125"/>
            <a:ext cx="4413250" cy="3344863"/>
          </a:xfrm>
          <a:prstGeom prst="rect">
            <a:avLst/>
          </a:prstGeom>
          <a:noFill/>
          <a:ln w="9525">
            <a:noFill/>
            <a:miter lim="800000"/>
            <a:headEnd/>
            <a:tailEnd/>
          </a:ln>
        </p:spPr>
      </p:pic>
    </p:spTree>
    <p:custDataLst>
      <p:tags r:id="rId1"/>
    </p:custDataLst>
  </p:cSld>
  <p:clrMapOvr>
    <a:masterClrMapping/>
  </p:clrMapOvr>
  <p:transition spd="slow" advTm="20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6" descr="INDIVIDUALS ORGANIZATIONS.png"/>
          <p:cNvPicPr>
            <a:picLocks noChangeAspect="1"/>
          </p:cNvPicPr>
          <p:nvPr/>
        </p:nvPicPr>
        <p:blipFill>
          <a:blip r:embed="rId4" cstate="print"/>
          <a:srcRect/>
          <a:stretch>
            <a:fillRect/>
          </a:stretch>
        </p:blipFill>
        <p:spPr bwMode="auto">
          <a:xfrm>
            <a:off x="-355600" y="-1541463"/>
            <a:ext cx="9144000" cy="5030788"/>
          </a:xfrm>
          <a:prstGeom prst="rect">
            <a:avLst/>
          </a:prstGeom>
          <a:noFill/>
          <a:ln w="9525">
            <a:noFill/>
            <a:miter lim="800000"/>
            <a:headEnd/>
            <a:tailEnd/>
          </a:ln>
        </p:spPr>
      </p:pic>
      <p:sp>
        <p:nvSpPr>
          <p:cNvPr id="74754" name="Title 1"/>
          <p:cNvSpPr txBox="1">
            <a:spLocks/>
          </p:cNvSpPr>
          <p:nvPr/>
        </p:nvSpPr>
        <p:spPr bwMode="auto">
          <a:xfrm>
            <a:off x="946150" y="4941888"/>
            <a:ext cx="7115175" cy="717550"/>
          </a:xfrm>
          <a:prstGeom prst="rect">
            <a:avLst/>
          </a:prstGeom>
          <a:noFill/>
          <a:ln w="9525">
            <a:noFill/>
            <a:miter lim="800000"/>
            <a:headEnd/>
            <a:tailEnd/>
          </a:ln>
        </p:spPr>
        <p:txBody>
          <a:bodyPr anchor="ctr"/>
          <a:lstStyle/>
          <a:p>
            <a:r>
              <a:rPr lang="en-US" sz="1500">
                <a:latin typeface="Times New Roman" pitchFamily="18" charset="0"/>
                <a:ea typeface="MS PGothic" pitchFamily="34" charset="-128"/>
              </a:rPr>
              <a:t>The first Kindertransport arrived on December 2, 1938, bringing some 200 children from a Jewish orphanage in Berlin that had been destroyed during </a:t>
            </a:r>
            <a:r>
              <a:rPr lang="en-US" sz="1500" i="1">
                <a:latin typeface="Times New Roman" pitchFamily="18" charset="0"/>
                <a:ea typeface="MS PGothic" pitchFamily="34" charset="-128"/>
              </a:rPr>
              <a:t>Kristallnacht. </a:t>
            </a:r>
            <a:endParaRPr lang="en-US" sz="1500">
              <a:latin typeface="Times New Roman" pitchFamily="18" charset="0"/>
              <a:ea typeface="MS PGothic" pitchFamily="34" charset="-128"/>
            </a:endParaRPr>
          </a:p>
        </p:txBody>
      </p:sp>
      <p:sp>
        <p:nvSpPr>
          <p:cNvPr id="74755" name="TextBox 8"/>
          <p:cNvSpPr txBox="1">
            <a:spLocks noChangeArrowheads="1"/>
          </p:cNvSpPr>
          <p:nvPr/>
        </p:nvSpPr>
        <p:spPr bwMode="auto">
          <a:xfrm>
            <a:off x="920750" y="4598988"/>
            <a:ext cx="6969125" cy="446087"/>
          </a:xfrm>
          <a:prstGeom prst="rect">
            <a:avLst/>
          </a:prstGeom>
          <a:noFill/>
          <a:ln w="9525">
            <a:noFill/>
            <a:miter lim="800000"/>
            <a:headEnd/>
            <a:tailEnd/>
          </a:ln>
        </p:spPr>
        <p:txBody>
          <a:bodyPr>
            <a:spAutoFit/>
          </a:bodyPr>
          <a:lstStyle/>
          <a:p>
            <a:r>
              <a:rPr lang="en-US" sz="2300" b="1" dirty="0" err="1" smtClean="0">
                <a:solidFill>
                  <a:srgbClr val="E28431"/>
                </a:solidFill>
                <a:latin typeface="Arial Narrow" pitchFamily="34" charset="0"/>
              </a:rPr>
              <a:t>Kindertransport</a:t>
            </a:r>
            <a:r>
              <a:rPr lang="en-US" sz="2300" b="1" dirty="0" smtClean="0">
                <a:solidFill>
                  <a:srgbClr val="E28431"/>
                </a:solidFill>
                <a:latin typeface="Arial Narrow" pitchFamily="34" charset="0"/>
              </a:rPr>
              <a:t> </a:t>
            </a:r>
            <a:r>
              <a:rPr lang="en-US" sz="2300" b="1" dirty="0">
                <a:solidFill>
                  <a:srgbClr val="E28431"/>
                </a:solidFill>
                <a:latin typeface="Arial Narrow" pitchFamily="34" charset="0"/>
              </a:rPr>
              <a:t>Begins  </a:t>
            </a:r>
            <a:r>
              <a:rPr lang="en-US" sz="2300" dirty="0">
                <a:solidFill>
                  <a:srgbClr val="FFFFFF"/>
                </a:solidFill>
                <a:latin typeface="Arial Narrow" pitchFamily="34" charset="0"/>
              </a:rPr>
              <a:t>December, 1938</a:t>
            </a:r>
          </a:p>
        </p:txBody>
      </p:sp>
      <p:sp>
        <p:nvSpPr>
          <p:cNvPr id="12" name="TextBox 3"/>
          <p:cNvSpPr txBox="1">
            <a:spLocks noChangeArrowheads="1"/>
          </p:cNvSpPr>
          <p:nvPr/>
        </p:nvSpPr>
        <p:spPr bwMode="auto">
          <a:xfrm>
            <a:off x="919163" y="4175125"/>
            <a:ext cx="4527550" cy="38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en-US" sz="950" dirty="0" smtClean="0">
                <a:latin typeface="Times" charset="0"/>
                <a:cs typeface="Times" charset="0"/>
              </a:rPr>
              <a:t>Two hundred Jewish refugee children, who are members of the first </a:t>
            </a:r>
            <a:r>
              <a:rPr lang="en-US" sz="950" dirty="0" err="1" smtClean="0">
                <a:latin typeface="Times" charset="0"/>
                <a:cs typeface="Times" charset="0"/>
              </a:rPr>
              <a:t>Kindertransport</a:t>
            </a:r>
            <a:r>
              <a:rPr lang="en-US" sz="950" dirty="0" smtClean="0">
                <a:latin typeface="Times" charset="0"/>
                <a:cs typeface="Times" charset="0"/>
              </a:rPr>
              <a:t> from Germany, arrive in Harwich, England. </a:t>
            </a:r>
          </a:p>
        </p:txBody>
      </p:sp>
      <p:pic>
        <p:nvPicPr>
          <p:cNvPr id="74757" name="Picture 8" descr="51114.JPG"/>
          <p:cNvPicPr>
            <a:picLocks noChangeAspect="1"/>
          </p:cNvPicPr>
          <p:nvPr/>
        </p:nvPicPr>
        <p:blipFill>
          <a:blip r:embed="rId5" cstate="print"/>
          <a:srcRect/>
          <a:stretch>
            <a:fillRect/>
          </a:stretch>
        </p:blipFill>
        <p:spPr bwMode="auto">
          <a:xfrm>
            <a:off x="1016000" y="873125"/>
            <a:ext cx="4413250" cy="3344863"/>
          </a:xfrm>
          <a:prstGeom prst="rect">
            <a:avLst/>
          </a:prstGeom>
          <a:noFill/>
          <a:ln w="9525">
            <a:noFill/>
            <a:miter lim="800000"/>
            <a:headEnd/>
            <a:tailEnd/>
          </a:ln>
        </p:spPr>
      </p:pic>
    </p:spTree>
    <p:custDataLst>
      <p:tags r:id="rId1"/>
    </p:custDataLst>
  </p:cSld>
  <p:clrMapOvr>
    <a:masterClrMapping/>
  </p:clrMapOvr>
  <p:transition spd="slow" advTm="150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3" descr="NeverAgain.png"/>
          <p:cNvPicPr>
            <a:picLocks noChangeAspect="1"/>
          </p:cNvPicPr>
          <p:nvPr/>
        </p:nvPicPr>
        <p:blipFill>
          <a:blip r:embed="rId2" cstate="print"/>
          <a:srcRect/>
          <a:stretch>
            <a:fillRect/>
          </a:stretch>
        </p:blipFill>
        <p:spPr bwMode="auto">
          <a:xfrm>
            <a:off x="0" y="0"/>
            <a:ext cx="9144000" cy="5030788"/>
          </a:xfrm>
          <a:prstGeom prst="rect">
            <a:avLst/>
          </a:prstGeom>
          <a:noFill/>
          <a:ln w="9525">
            <a:noFill/>
            <a:miter lim="800000"/>
            <a:headEnd/>
            <a:tailEnd/>
          </a:ln>
        </p:spPr>
      </p:pic>
      <p:sp>
        <p:nvSpPr>
          <p:cNvPr id="76802" name="TextBox 4"/>
          <p:cNvSpPr txBox="1">
            <a:spLocks noChangeArrowheads="1"/>
          </p:cNvSpPr>
          <p:nvPr/>
        </p:nvSpPr>
        <p:spPr bwMode="auto">
          <a:xfrm>
            <a:off x="1787525" y="3327400"/>
            <a:ext cx="6772275" cy="2185988"/>
          </a:xfrm>
          <a:prstGeom prst="rect">
            <a:avLst/>
          </a:prstGeom>
          <a:noFill/>
          <a:ln w="9525">
            <a:noFill/>
            <a:miter lim="800000"/>
            <a:headEnd/>
            <a:tailEnd/>
          </a:ln>
        </p:spPr>
        <p:txBody>
          <a:bodyPr>
            <a:spAutoFit/>
          </a:bodyPr>
          <a:lstStyle/>
          <a:p>
            <a:r>
              <a:rPr lang="en-US" sz="1700">
                <a:latin typeface="Times" charset="0"/>
              </a:rPr>
              <a:t>While warning signs are undoubtedly clearer in hindsight, reflecting</a:t>
            </a:r>
            <a:br>
              <a:rPr lang="en-US" sz="1700">
                <a:latin typeface="Times" charset="0"/>
              </a:rPr>
            </a:br>
            <a:r>
              <a:rPr lang="en-US" sz="1700">
                <a:latin typeface="Times" charset="0"/>
              </a:rPr>
              <a:t>on the events of 1938 challenges us to consider what might motivate us to respond to indicators of genocide today. History teaches us that genocide can be prevented if people care enough to act. </a:t>
            </a:r>
          </a:p>
          <a:p>
            <a:endParaRPr lang="en-US" sz="1700">
              <a:latin typeface="Times" charset="0"/>
            </a:endParaRPr>
          </a:p>
          <a:p>
            <a:r>
              <a:rPr lang="en-US" sz="1700">
                <a:latin typeface="Times" charset="0"/>
              </a:rPr>
              <a:t>Our choices in response to hatred truly do matter, and together we can help fulfill the promise of </a:t>
            </a:r>
            <a:r>
              <a:rPr lang="en-US" altLang="en-US" sz="1700">
                <a:latin typeface="Times" charset="0"/>
              </a:rPr>
              <a:t>“</a:t>
            </a:r>
            <a:r>
              <a:rPr lang="en-US" sz="1700">
                <a:latin typeface="Times" charset="0"/>
              </a:rPr>
              <a:t>Never Again.</a:t>
            </a:r>
            <a:r>
              <a:rPr lang="en-US" altLang="en-US" sz="1700">
                <a:latin typeface="Times" charset="0"/>
              </a:rPr>
              <a:t>”</a:t>
            </a:r>
            <a:r>
              <a:rPr lang="en-US" sz="1700">
                <a:latin typeface="Times" charset="0"/>
              </a:rPr>
              <a:t> </a:t>
            </a:r>
          </a:p>
          <a:p>
            <a:endParaRPr lang="en-US" sz="1700">
              <a:latin typeface="Times" charset="0"/>
            </a:endParaRPr>
          </a:p>
        </p:txBody>
      </p:sp>
    </p:spTree>
  </p:cSld>
  <p:clrMapOvr>
    <a:masterClrMapping/>
  </p:clrMapOvr>
  <p:transition spd="slow" advTm="15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4"/>
          <p:cNvSpPr txBox="1">
            <a:spLocks noChangeArrowheads="1"/>
          </p:cNvSpPr>
          <p:nvPr/>
        </p:nvSpPr>
        <p:spPr bwMode="auto">
          <a:xfrm>
            <a:off x="1763713" y="4948238"/>
            <a:ext cx="6678612" cy="1323439"/>
          </a:xfrm>
          <a:prstGeom prst="rect">
            <a:avLst/>
          </a:prstGeom>
          <a:noFill/>
          <a:ln w="9525">
            <a:noFill/>
            <a:miter lim="800000"/>
            <a:headEnd/>
            <a:tailEnd/>
          </a:ln>
        </p:spPr>
        <p:txBody>
          <a:bodyPr>
            <a:spAutoFit/>
          </a:bodyPr>
          <a:lstStyle/>
          <a:p>
            <a:pPr eaLnBrk="0" hangingPunct="0"/>
            <a:r>
              <a:rPr lang="en-US" sz="1600" dirty="0" smtClean="0">
                <a:latin typeface="Times" charset="0"/>
              </a:rPr>
              <a:t>In </a:t>
            </a:r>
            <a:r>
              <a:rPr lang="en-US" sz="1600" dirty="0">
                <a:latin typeface="Times" charset="0"/>
              </a:rPr>
              <a:t>the pivotal year before Nazi Germany invaded Poland and launched World War II, intervention could have saved many lives. Why did so many fail to respond to the warning signs and what lessons do their actions hold for us </a:t>
            </a:r>
            <a:r>
              <a:rPr lang="en-US" sz="1600" dirty="0" smtClean="0">
                <a:latin typeface="Times" charset="0"/>
              </a:rPr>
              <a:t>today? </a:t>
            </a:r>
            <a:endParaRPr lang="en-US" sz="1600" dirty="0">
              <a:latin typeface="Times" charset="0"/>
            </a:endParaRPr>
          </a:p>
          <a:p>
            <a:endParaRPr lang="en-US" sz="1600" dirty="0">
              <a:latin typeface="Times" charset="0"/>
            </a:endParaRPr>
          </a:p>
        </p:txBody>
      </p:sp>
      <p:pic>
        <p:nvPicPr>
          <p:cNvPr id="20482" name="Picture 2" descr="OpeningPic.jpg"/>
          <p:cNvPicPr>
            <a:picLocks noChangeAspect="1"/>
          </p:cNvPicPr>
          <p:nvPr/>
        </p:nvPicPr>
        <p:blipFill>
          <a:blip r:embed="rId3" cstate="print"/>
          <a:srcRect/>
          <a:stretch>
            <a:fillRect/>
          </a:stretch>
        </p:blipFill>
        <p:spPr bwMode="auto">
          <a:xfrm>
            <a:off x="1860550" y="2198688"/>
            <a:ext cx="4735513" cy="2657475"/>
          </a:xfrm>
          <a:prstGeom prst="rect">
            <a:avLst/>
          </a:prstGeom>
          <a:noFill/>
          <a:ln w="9525">
            <a:noFill/>
            <a:miter lim="800000"/>
            <a:headEnd/>
            <a:tailEnd/>
          </a:ln>
        </p:spPr>
      </p:pic>
      <p:sp>
        <p:nvSpPr>
          <p:cNvPr id="2" name="TextBox 1"/>
          <p:cNvSpPr txBox="1"/>
          <p:nvPr/>
        </p:nvSpPr>
        <p:spPr>
          <a:xfrm>
            <a:off x="760164" y="533995"/>
            <a:ext cx="7160963" cy="923330"/>
          </a:xfrm>
          <a:prstGeom prst="rect">
            <a:avLst/>
          </a:prstGeom>
          <a:noFill/>
        </p:spPr>
        <p:txBody>
          <a:bodyPr wrap="square" rtlCol="0">
            <a:spAutoFit/>
          </a:bodyPr>
          <a:lstStyle/>
          <a:p>
            <a:r>
              <a:rPr lang="en-US" sz="5400" b="1" dirty="0" smtClean="0">
                <a:solidFill>
                  <a:srgbClr val="F49944"/>
                </a:solidFill>
                <a:latin typeface="Arial Narrow" panose="020B0606020202030204" pitchFamily="34" charset="0"/>
              </a:rPr>
              <a:t>EARLY WARNING SIGNS</a:t>
            </a:r>
            <a:endParaRPr lang="en-US" sz="5400" b="1" dirty="0">
              <a:solidFill>
                <a:srgbClr val="F49944"/>
              </a:solidFill>
              <a:latin typeface="Arial Narrow" panose="020B0606020202030204" pitchFamily="34" charset="0"/>
            </a:endParaRPr>
          </a:p>
        </p:txBody>
      </p:sp>
    </p:spTree>
  </p:cSld>
  <p:clrMapOvr>
    <a:masterClrMapping/>
  </p:clrMapOvr>
  <p:transition spd="slow" advTm="18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TERRITORIAL EXPANSION.png"/>
          <p:cNvPicPr>
            <a:picLocks noChangeAspect="1"/>
          </p:cNvPicPr>
          <p:nvPr/>
        </p:nvPicPr>
        <p:blipFill>
          <a:blip r:embed="rId4" cstate="print"/>
          <a:srcRect/>
          <a:stretch>
            <a:fillRect/>
          </a:stretch>
        </p:blipFill>
        <p:spPr bwMode="auto">
          <a:xfrm>
            <a:off x="-346075" y="-1538288"/>
            <a:ext cx="9144000" cy="5029201"/>
          </a:xfrm>
          <a:prstGeom prst="rect">
            <a:avLst/>
          </a:prstGeom>
          <a:noFill/>
          <a:ln w="9525">
            <a:noFill/>
            <a:miter lim="800000"/>
            <a:headEnd/>
            <a:tailEnd/>
          </a:ln>
        </p:spPr>
      </p:pic>
      <p:sp>
        <p:nvSpPr>
          <p:cNvPr id="21506" name="Title 1"/>
          <p:cNvSpPr>
            <a:spLocks noGrp="1"/>
          </p:cNvSpPr>
          <p:nvPr>
            <p:ph type="title"/>
          </p:nvPr>
        </p:nvSpPr>
        <p:spPr>
          <a:xfrm>
            <a:off x="825500" y="5246688"/>
            <a:ext cx="7077075" cy="1066800"/>
          </a:xfrm>
        </p:spPr>
        <p:txBody>
          <a:bodyPr/>
          <a:lstStyle/>
          <a:p>
            <a:pPr algn="l"/>
            <a:r>
              <a:rPr lang="en-US" sz="1600" smtClean="0">
                <a:latin typeface="Times" charset="0"/>
              </a:rPr>
              <a:t>German troops enter Austria, which is incorporated into the German Reich. This is known as the </a:t>
            </a:r>
            <a:r>
              <a:rPr lang="en-US" sz="1600" i="1" smtClean="0">
                <a:latin typeface="Times" charset="0"/>
              </a:rPr>
              <a:t>Anschluss. </a:t>
            </a:r>
            <a:r>
              <a:rPr lang="en-US" sz="1600" smtClean="0">
                <a:latin typeface="Times" charset="0"/>
              </a:rPr>
              <a:t>German authorities quickly implement anti-Jewish legislation that encourages an atmosphere of hostility toward the Jewish population. </a:t>
            </a:r>
          </a:p>
        </p:txBody>
      </p:sp>
      <p:sp>
        <p:nvSpPr>
          <p:cNvPr id="21507" name="TextBox 6"/>
          <p:cNvSpPr txBox="1">
            <a:spLocks noChangeArrowheads="1"/>
          </p:cNvSpPr>
          <p:nvPr/>
        </p:nvSpPr>
        <p:spPr bwMode="auto">
          <a:xfrm>
            <a:off x="846138" y="4959350"/>
            <a:ext cx="7010400" cy="493713"/>
          </a:xfrm>
          <a:prstGeom prst="rect">
            <a:avLst/>
          </a:prstGeom>
          <a:noFill/>
          <a:ln w="9525">
            <a:noFill/>
            <a:miter lim="800000"/>
            <a:headEnd/>
            <a:tailEnd/>
          </a:ln>
        </p:spPr>
        <p:txBody>
          <a:bodyPr>
            <a:spAutoFit/>
          </a:bodyPr>
          <a:lstStyle/>
          <a:p>
            <a:r>
              <a:rPr lang="en-US" sz="2600" b="1">
                <a:solidFill>
                  <a:srgbClr val="E28431"/>
                </a:solidFill>
                <a:latin typeface="Arial Narrow" pitchFamily="34" charset="0"/>
              </a:rPr>
              <a:t>Anschluss</a:t>
            </a:r>
            <a:r>
              <a:rPr lang="en-US" sz="2600" b="1">
                <a:solidFill>
                  <a:srgbClr val="E46C0A"/>
                </a:solidFill>
                <a:latin typeface="Arial Narrow" pitchFamily="34" charset="0"/>
              </a:rPr>
              <a:t> </a:t>
            </a:r>
            <a:r>
              <a:rPr lang="en-US" sz="2600">
                <a:solidFill>
                  <a:srgbClr val="FFFFFF"/>
                </a:solidFill>
                <a:latin typeface="Arial Narrow" pitchFamily="34" charset="0"/>
              </a:rPr>
              <a:t>March 11-13, 1938</a:t>
            </a:r>
          </a:p>
        </p:txBody>
      </p:sp>
      <p:sp>
        <p:nvSpPr>
          <p:cNvPr id="21508" name="TextBox 5"/>
          <p:cNvSpPr txBox="1">
            <a:spLocks noChangeArrowheads="1"/>
          </p:cNvSpPr>
          <p:nvPr/>
        </p:nvSpPr>
        <p:spPr bwMode="auto">
          <a:xfrm>
            <a:off x="836613" y="4633913"/>
            <a:ext cx="4760912" cy="246062"/>
          </a:xfrm>
          <a:prstGeom prst="rect">
            <a:avLst/>
          </a:prstGeom>
          <a:noFill/>
          <a:ln w="9525">
            <a:noFill/>
            <a:miter lim="800000"/>
            <a:headEnd/>
            <a:tailEnd/>
          </a:ln>
        </p:spPr>
        <p:txBody>
          <a:bodyPr wrap="none">
            <a:spAutoFit/>
          </a:bodyPr>
          <a:lstStyle/>
          <a:p>
            <a:r>
              <a:rPr lang="en-US" sz="1000">
                <a:latin typeface="Times New Roman" pitchFamily="18" charset="0"/>
                <a:cs typeface="Times New Roman" pitchFamily="18" charset="0"/>
              </a:rPr>
              <a:t>German troops cross the border from Germany into Austria at the Kiefersfelden crossing.</a:t>
            </a:r>
          </a:p>
        </p:txBody>
      </p:sp>
      <p:pic>
        <p:nvPicPr>
          <p:cNvPr id="21509" name="Picture 2" descr="03021.JPG"/>
          <p:cNvPicPr>
            <a:picLocks noChangeAspect="1"/>
          </p:cNvPicPr>
          <p:nvPr/>
        </p:nvPicPr>
        <p:blipFill>
          <a:blip r:embed="rId5" cstate="print"/>
          <a:srcRect/>
          <a:stretch>
            <a:fillRect/>
          </a:stretch>
        </p:blipFill>
        <p:spPr bwMode="auto">
          <a:xfrm>
            <a:off x="968375" y="901700"/>
            <a:ext cx="6345238" cy="3746500"/>
          </a:xfrm>
          <a:prstGeom prst="rect">
            <a:avLst/>
          </a:prstGeom>
          <a:noFill/>
          <a:ln w="9525">
            <a:noFill/>
            <a:miter lim="800000"/>
            <a:headEnd/>
            <a:tailEnd/>
          </a:ln>
        </p:spPr>
      </p:pic>
    </p:spTree>
    <p:custDataLst>
      <p:tags r:id="rId1"/>
    </p:custDataLst>
  </p:cSld>
  <p:clrMapOvr>
    <a:masterClrMapping/>
  </p:clrMapOvr>
  <p:transition spd="slow" advTm="20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6" descr="TERRITORIAL EXPANSION.png"/>
          <p:cNvPicPr>
            <a:picLocks noChangeAspect="1"/>
          </p:cNvPicPr>
          <p:nvPr/>
        </p:nvPicPr>
        <p:blipFill>
          <a:blip r:embed="rId4" cstate="print"/>
          <a:srcRect/>
          <a:stretch>
            <a:fillRect/>
          </a:stretch>
        </p:blipFill>
        <p:spPr bwMode="auto">
          <a:xfrm>
            <a:off x="-346075" y="-1538288"/>
            <a:ext cx="9144000" cy="5029201"/>
          </a:xfrm>
          <a:prstGeom prst="rect">
            <a:avLst/>
          </a:prstGeom>
          <a:noFill/>
          <a:ln w="9525">
            <a:noFill/>
            <a:miter lim="800000"/>
            <a:headEnd/>
            <a:tailEnd/>
          </a:ln>
        </p:spPr>
      </p:pic>
      <p:sp>
        <p:nvSpPr>
          <p:cNvPr id="23554" name="TextBox 3"/>
          <p:cNvSpPr txBox="1">
            <a:spLocks noChangeArrowheads="1"/>
          </p:cNvSpPr>
          <p:nvPr/>
        </p:nvSpPr>
        <p:spPr bwMode="auto">
          <a:xfrm>
            <a:off x="877888" y="5494338"/>
            <a:ext cx="3763962" cy="400050"/>
          </a:xfrm>
          <a:prstGeom prst="rect">
            <a:avLst/>
          </a:prstGeom>
          <a:noFill/>
          <a:ln w="9525">
            <a:noFill/>
            <a:miter lim="800000"/>
            <a:headEnd/>
            <a:tailEnd/>
          </a:ln>
        </p:spPr>
        <p:txBody>
          <a:bodyPr>
            <a:spAutoFit/>
          </a:bodyPr>
          <a:lstStyle/>
          <a:p>
            <a:r>
              <a:rPr lang="en-US" sz="1000">
                <a:solidFill>
                  <a:srgbClr val="FFFFFF"/>
                </a:solidFill>
                <a:latin typeface="Times" charset="0"/>
              </a:rPr>
              <a:t>Hilde Kraemer (far left) and her friends, Germaine and Dee Dee, at school in France. ca. 1938. </a:t>
            </a:r>
          </a:p>
        </p:txBody>
      </p:sp>
      <p:sp>
        <p:nvSpPr>
          <p:cNvPr id="23555" name="TextBox 12"/>
          <p:cNvSpPr txBox="1">
            <a:spLocks noChangeArrowheads="1"/>
          </p:cNvSpPr>
          <p:nvPr/>
        </p:nvSpPr>
        <p:spPr bwMode="auto">
          <a:xfrm>
            <a:off x="4713288" y="957263"/>
            <a:ext cx="7010400" cy="492125"/>
          </a:xfrm>
          <a:prstGeom prst="rect">
            <a:avLst/>
          </a:prstGeom>
          <a:noFill/>
          <a:ln w="9525">
            <a:noFill/>
            <a:miter lim="800000"/>
            <a:headEnd/>
            <a:tailEnd/>
          </a:ln>
        </p:spPr>
        <p:txBody>
          <a:bodyPr>
            <a:spAutoFit/>
          </a:bodyPr>
          <a:lstStyle/>
          <a:p>
            <a:r>
              <a:rPr lang="en-US" sz="2600" b="1">
                <a:solidFill>
                  <a:srgbClr val="E28431"/>
                </a:solidFill>
                <a:latin typeface="Arial Narrow" pitchFamily="34" charset="0"/>
              </a:rPr>
              <a:t>Anschluss</a:t>
            </a:r>
            <a:r>
              <a:rPr lang="en-US" sz="2600" b="1">
                <a:solidFill>
                  <a:srgbClr val="E46C0A"/>
                </a:solidFill>
                <a:latin typeface="Arial Narrow" pitchFamily="34" charset="0"/>
              </a:rPr>
              <a:t> </a:t>
            </a:r>
            <a:r>
              <a:rPr lang="en-US" sz="2600">
                <a:solidFill>
                  <a:srgbClr val="FFFFFF"/>
                </a:solidFill>
                <a:latin typeface="Arial Narrow" pitchFamily="34" charset="0"/>
              </a:rPr>
              <a:t>March 11-13, 1938</a:t>
            </a:r>
          </a:p>
        </p:txBody>
      </p:sp>
      <p:pic>
        <p:nvPicPr>
          <p:cNvPr id="23556" name="Picture 2" descr="Anschluss poster option1.jpg"/>
          <p:cNvPicPr>
            <a:picLocks noChangeAspect="1"/>
          </p:cNvPicPr>
          <p:nvPr/>
        </p:nvPicPr>
        <p:blipFill>
          <a:blip r:embed="rId5" cstate="print"/>
          <a:srcRect l="11003" t="31741" r="11720" b="8855"/>
          <a:stretch>
            <a:fillRect/>
          </a:stretch>
        </p:blipFill>
        <p:spPr bwMode="auto">
          <a:xfrm>
            <a:off x="968375" y="1081088"/>
            <a:ext cx="3633788" cy="4445000"/>
          </a:xfrm>
          <a:prstGeom prst="rect">
            <a:avLst/>
          </a:prstGeom>
          <a:noFill/>
          <a:ln w="9525">
            <a:noFill/>
            <a:miter lim="800000"/>
            <a:headEnd/>
            <a:tailEnd/>
          </a:ln>
        </p:spPr>
      </p:pic>
      <p:sp>
        <p:nvSpPr>
          <p:cNvPr id="23557" name="Title 1"/>
          <p:cNvSpPr txBox="1">
            <a:spLocks/>
          </p:cNvSpPr>
          <p:nvPr/>
        </p:nvSpPr>
        <p:spPr bwMode="auto">
          <a:xfrm>
            <a:off x="4719638" y="1176338"/>
            <a:ext cx="4016375" cy="3886200"/>
          </a:xfrm>
          <a:prstGeom prst="rect">
            <a:avLst/>
          </a:prstGeom>
          <a:noFill/>
          <a:ln w="9525">
            <a:noFill/>
            <a:miter lim="800000"/>
            <a:headEnd/>
            <a:tailEnd/>
          </a:ln>
        </p:spPr>
        <p:txBody>
          <a:bodyPr anchor="ctr"/>
          <a:lstStyle/>
          <a:p>
            <a:pPr eaLnBrk="0" hangingPunct="0"/>
            <a:r>
              <a:rPr lang="en-US" sz="1600" dirty="0">
                <a:latin typeface="Times" charset="0"/>
                <a:ea typeface="MS PGothic" pitchFamily="34" charset="-128"/>
              </a:rPr>
              <a:t>The </a:t>
            </a:r>
            <a:r>
              <a:rPr lang="en-US" sz="1600" i="1" dirty="0" err="1">
                <a:latin typeface="Times" charset="0"/>
                <a:ea typeface="MS PGothic" pitchFamily="34" charset="-128"/>
              </a:rPr>
              <a:t>Anschluss</a:t>
            </a:r>
            <a:r>
              <a:rPr lang="en-US" sz="1600" dirty="0">
                <a:latin typeface="Times" charset="0"/>
                <a:ea typeface="MS PGothic" pitchFamily="34" charset="-128"/>
              </a:rPr>
              <a:t> accelerated persecution</a:t>
            </a:r>
            <a:br>
              <a:rPr lang="en-US" sz="1600" dirty="0">
                <a:latin typeface="Times" charset="0"/>
                <a:ea typeface="MS PGothic" pitchFamily="34" charset="-128"/>
              </a:rPr>
            </a:br>
            <a:r>
              <a:rPr lang="en-US" sz="1600" dirty="0">
                <a:latin typeface="Times" charset="0"/>
                <a:ea typeface="MS PGothic" pitchFamily="34" charset="-128"/>
              </a:rPr>
              <a:t>and violence against Jews in the Reich. As</a:t>
            </a:r>
            <a:br>
              <a:rPr lang="en-US" sz="1600" dirty="0">
                <a:latin typeface="Times" charset="0"/>
                <a:ea typeface="MS PGothic" pitchFamily="34" charset="-128"/>
              </a:rPr>
            </a:br>
            <a:r>
              <a:rPr lang="en-US" sz="1600" dirty="0">
                <a:latin typeface="Times" charset="0"/>
                <a:ea typeface="MS PGothic" pitchFamily="34" charset="-128"/>
              </a:rPr>
              <a:t>a result, Hilde Kraemer</a:t>
            </a:r>
            <a:r>
              <a:rPr lang="en-US" altLang="en-US" sz="1600" dirty="0">
                <a:latin typeface="Times" charset="0"/>
                <a:ea typeface="MS PGothic" pitchFamily="34" charset="-128"/>
              </a:rPr>
              <a:t>’</a:t>
            </a:r>
            <a:r>
              <a:rPr lang="en-US" sz="1600" dirty="0">
                <a:latin typeface="Times" charset="0"/>
                <a:ea typeface="MS PGothic" pitchFamily="34" charset="-128"/>
              </a:rPr>
              <a:t>s parents, living in Germany, encouraged her to emigrate from France, where she was in boarding school. With relatives in New York as sponsors, Hilde immigrated to the United States in the summer of 1938. In 1942, her mother and </a:t>
            </a:r>
            <a:r>
              <a:rPr lang="en-US" sz="1600" dirty="0" smtClean="0">
                <a:latin typeface="Times" charset="0"/>
                <a:ea typeface="MS PGothic" pitchFamily="34" charset="-128"/>
              </a:rPr>
              <a:t>stepfather </a:t>
            </a:r>
            <a:r>
              <a:rPr lang="en-US" sz="1600" dirty="0">
                <a:latin typeface="Times" charset="0"/>
                <a:ea typeface="MS PGothic" pitchFamily="34" charset="-128"/>
              </a:rPr>
              <a:t>were deported to Auschwitz, where they perished. Hilde</a:t>
            </a:r>
            <a:r>
              <a:rPr lang="en-US" altLang="en-US" sz="1600" dirty="0">
                <a:latin typeface="Times" charset="0"/>
                <a:ea typeface="MS PGothic" pitchFamily="34" charset="-128"/>
              </a:rPr>
              <a:t>’</a:t>
            </a:r>
            <a:r>
              <a:rPr lang="en-US" sz="1600" dirty="0">
                <a:latin typeface="Times" charset="0"/>
                <a:ea typeface="MS PGothic" pitchFamily="34" charset="-128"/>
              </a:rPr>
              <a:t>s half-brother Alfred obtained passage to the United States in 1941 with the aid of a Swedish nurse and Jewish and Quaker aid organizations. Hilde and Alfred reunited in the United States. </a:t>
            </a:r>
          </a:p>
        </p:txBody>
      </p:sp>
    </p:spTree>
    <p:custDataLst>
      <p:tags r:id="rId1"/>
    </p:custDataLst>
  </p:cSld>
  <p:clrMapOvr>
    <a:masterClrMapping/>
  </p:clrMapOvr>
  <p:transition spd="slow" advTm="2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7" descr="DISCRIMINATION SPREADS.png"/>
          <p:cNvPicPr>
            <a:picLocks noChangeAspect="1"/>
          </p:cNvPicPr>
          <p:nvPr/>
        </p:nvPicPr>
        <p:blipFill>
          <a:blip r:embed="rId4" cstate="print"/>
          <a:srcRect/>
          <a:stretch>
            <a:fillRect/>
          </a:stretch>
        </p:blipFill>
        <p:spPr bwMode="auto">
          <a:xfrm>
            <a:off x="-344488" y="-1541463"/>
            <a:ext cx="9144001" cy="5029201"/>
          </a:xfrm>
          <a:prstGeom prst="rect">
            <a:avLst/>
          </a:prstGeom>
          <a:noFill/>
          <a:ln w="9525">
            <a:noFill/>
            <a:miter lim="800000"/>
            <a:headEnd/>
            <a:tailEnd/>
          </a:ln>
        </p:spPr>
      </p:pic>
      <p:sp>
        <p:nvSpPr>
          <p:cNvPr id="17" name="TextBox 16"/>
          <p:cNvSpPr txBox="1">
            <a:spLocks noChangeArrowheads="1"/>
          </p:cNvSpPr>
          <p:nvPr/>
        </p:nvSpPr>
        <p:spPr bwMode="auto">
          <a:xfrm>
            <a:off x="4576763" y="792163"/>
            <a:ext cx="701040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sz="2250" b="1" dirty="0" smtClean="0">
                <a:solidFill>
                  <a:srgbClr val="E28431"/>
                </a:solidFill>
                <a:latin typeface="Arial Narrow" charset="0"/>
              </a:rPr>
              <a:t>Hungarian Anti-Jewish Laws </a:t>
            </a:r>
            <a:r>
              <a:rPr lang="en-US" sz="2250" dirty="0" smtClean="0">
                <a:solidFill>
                  <a:srgbClr val="FFFFFF"/>
                </a:solidFill>
                <a:latin typeface="Arial Narrow" charset="0"/>
              </a:rPr>
              <a:t>May, 1938</a:t>
            </a:r>
          </a:p>
        </p:txBody>
      </p:sp>
      <p:pic>
        <p:nvPicPr>
          <p:cNvPr id="25603" name="Picture 2" descr="77627.JPG"/>
          <p:cNvPicPr>
            <a:picLocks noChangeAspect="1"/>
          </p:cNvPicPr>
          <p:nvPr/>
        </p:nvPicPr>
        <p:blipFill>
          <a:blip r:embed="rId5" cstate="print"/>
          <a:srcRect/>
          <a:stretch>
            <a:fillRect/>
          </a:stretch>
        </p:blipFill>
        <p:spPr bwMode="auto">
          <a:xfrm>
            <a:off x="982663" y="941388"/>
            <a:ext cx="3524250" cy="4486275"/>
          </a:xfrm>
          <a:prstGeom prst="rect">
            <a:avLst/>
          </a:prstGeom>
          <a:noFill/>
          <a:ln w="9525">
            <a:noFill/>
            <a:miter lim="800000"/>
            <a:headEnd/>
            <a:tailEnd/>
          </a:ln>
        </p:spPr>
      </p:pic>
      <p:sp>
        <p:nvSpPr>
          <p:cNvPr id="19" name="Title 1"/>
          <p:cNvSpPr>
            <a:spLocks noGrp="1"/>
          </p:cNvSpPr>
          <p:nvPr>
            <p:ph type="title"/>
          </p:nvPr>
        </p:nvSpPr>
        <p:spPr>
          <a:xfrm>
            <a:off x="4570413" y="623888"/>
            <a:ext cx="4338637" cy="2111375"/>
          </a:xfrm>
        </p:spPr>
        <p:txBody>
          <a:bodyPr/>
          <a:lstStyle/>
          <a:p>
            <a:pPr algn="l"/>
            <a:r>
              <a:rPr lang="en-US" sz="1600" smtClean="0">
                <a:latin typeface="Times" charset="0"/>
              </a:rPr>
              <a:t>Following Germany</a:t>
            </a:r>
            <a:r>
              <a:rPr lang="en-US" altLang="en-US" sz="1600" smtClean="0">
                <a:latin typeface="Times" charset="0"/>
              </a:rPr>
              <a:t>’</a:t>
            </a:r>
            <a:r>
              <a:rPr lang="en-US" sz="1600" smtClean="0">
                <a:latin typeface="Times" charset="0"/>
              </a:rPr>
              <a:t>s example, Hungary adopts comprehensive anti-Jewish laws and measures, excluding Jews from many professions. </a:t>
            </a:r>
          </a:p>
        </p:txBody>
      </p:sp>
      <p:sp>
        <p:nvSpPr>
          <p:cNvPr id="25605" name="TextBox 3"/>
          <p:cNvSpPr txBox="1">
            <a:spLocks noChangeArrowheads="1"/>
          </p:cNvSpPr>
          <p:nvPr/>
        </p:nvSpPr>
        <p:spPr bwMode="auto">
          <a:xfrm>
            <a:off x="895350" y="5389563"/>
            <a:ext cx="4387850" cy="246062"/>
          </a:xfrm>
          <a:prstGeom prst="rect">
            <a:avLst/>
          </a:prstGeom>
          <a:noFill/>
          <a:ln w="9525">
            <a:noFill/>
            <a:miter lim="800000"/>
            <a:headEnd/>
            <a:tailEnd/>
          </a:ln>
        </p:spPr>
        <p:txBody>
          <a:bodyPr>
            <a:spAutoFit/>
          </a:bodyPr>
          <a:lstStyle/>
          <a:p>
            <a:r>
              <a:rPr lang="en-US" sz="1000" dirty="0">
                <a:latin typeface="Times" charset="0"/>
              </a:rPr>
              <a:t>Regent Admiral </a:t>
            </a:r>
            <a:r>
              <a:rPr lang="en-US" sz="1000" dirty="0" err="1" smtClean="0">
                <a:latin typeface="Times" charset="0"/>
              </a:rPr>
              <a:t>Mikl</a:t>
            </a:r>
            <a:r>
              <a:rPr lang="en-US" sz="1000" dirty="0" err="1" smtClean="0">
                <a:latin typeface="Times New Roman"/>
                <a:cs typeface="Times New Roman"/>
              </a:rPr>
              <a:t>ó</a:t>
            </a:r>
            <a:r>
              <a:rPr lang="en-US" sz="1000" dirty="0" err="1" smtClean="0">
                <a:latin typeface="Times" charset="0"/>
              </a:rPr>
              <a:t>s</a:t>
            </a:r>
            <a:r>
              <a:rPr lang="en-US" sz="1000" dirty="0" smtClean="0">
                <a:latin typeface="Times" charset="0"/>
              </a:rPr>
              <a:t> </a:t>
            </a:r>
            <a:r>
              <a:rPr lang="en-US" sz="1000" dirty="0">
                <a:latin typeface="Times" charset="0"/>
              </a:rPr>
              <a:t>Horthy, who ruled Hungary from 1920 to 1944. </a:t>
            </a:r>
            <a:endParaRPr lang="en-US" sz="1000" dirty="0">
              <a:solidFill>
                <a:srgbClr val="FFFFFF"/>
              </a:solidFill>
              <a:latin typeface="Times" charset="0"/>
            </a:endParaRPr>
          </a:p>
        </p:txBody>
      </p:sp>
    </p:spTree>
    <p:custDataLst>
      <p:tags r:id="rId1"/>
    </p:custDataLst>
  </p:cSld>
  <p:clrMapOvr>
    <a:masterClrMapping/>
  </p:clrMapOvr>
  <p:transition spd="slow" advTm="15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txBox="1">
            <a:spLocks/>
          </p:cNvSpPr>
          <p:nvPr/>
        </p:nvSpPr>
        <p:spPr bwMode="auto">
          <a:xfrm>
            <a:off x="4570413" y="671513"/>
            <a:ext cx="4090987" cy="4425950"/>
          </a:xfrm>
          <a:prstGeom prst="rect">
            <a:avLst/>
          </a:prstGeom>
          <a:noFill/>
          <a:ln w="9525">
            <a:noFill/>
            <a:miter lim="800000"/>
            <a:headEnd/>
            <a:tailEnd/>
          </a:ln>
        </p:spPr>
        <p:txBody>
          <a:bodyPr anchor="ctr"/>
          <a:lstStyle/>
          <a:p>
            <a:pPr eaLnBrk="0" hangingPunct="0"/>
            <a:r>
              <a:rPr lang="en-US" sz="1600">
                <a:latin typeface="Times" charset="0"/>
                <a:ea typeface="MS PGothic" pitchFamily="34" charset="-128"/>
              </a:rPr>
              <a:t>Bela Liebmann, a native of Hungary, served in the Austro-Hungarian army during World War I and was decorated for saving 120 German soldiers. After the war, he became a photographer and owner of a photographic equipment store in Szeged. Liebmann was one of hundreds of thousands of Jews whose lives were adversely affected by anti-Jewish laws that restricted their access to social and economic opportunities. Conscripted for forced labor, Bela survived the war. His wife and daughter were killed in April 1945 by retreating SS soldiers. </a:t>
            </a:r>
          </a:p>
        </p:txBody>
      </p:sp>
      <p:pic>
        <p:nvPicPr>
          <p:cNvPr id="27650" name="Picture 6" descr="DISCRIMINATION SPREADS.png"/>
          <p:cNvPicPr>
            <a:picLocks noChangeAspect="1"/>
          </p:cNvPicPr>
          <p:nvPr/>
        </p:nvPicPr>
        <p:blipFill>
          <a:blip r:embed="rId4" cstate="print"/>
          <a:srcRect/>
          <a:stretch>
            <a:fillRect/>
          </a:stretch>
        </p:blipFill>
        <p:spPr bwMode="auto">
          <a:xfrm>
            <a:off x="-344488" y="-1541463"/>
            <a:ext cx="9144001" cy="5029201"/>
          </a:xfrm>
          <a:prstGeom prst="rect">
            <a:avLst/>
          </a:prstGeom>
          <a:noFill/>
          <a:ln w="9525">
            <a:noFill/>
            <a:miter lim="800000"/>
            <a:headEnd/>
            <a:tailEnd/>
          </a:ln>
        </p:spPr>
      </p:pic>
      <p:sp>
        <p:nvSpPr>
          <p:cNvPr id="27651" name="TextBox 3"/>
          <p:cNvSpPr txBox="1">
            <a:spLocks noChangeArrowheads="1"/>
          </p:cNvSpPr>
          <p:nvPr/>
        </p:nvSpPr>
        <p:spPr bwMode="auto">
          <a:xfrm>
            <a:off x="896938" y="5284788"/>
            <a:ext cx="3762375" cy="400050"/>
          </a:xfrm>
          <a:prstGeom prst="rect">
            <a:avLst/>
          </a:prstGeom>
          <a:noFill/>
          <a:ln w="9525">
            <a:noFill/>
            <a:miter lim="800000"/>
            <a:headEnd/>
            <a:tailEnd/>
          </a:ln>
        </p:spPr>
        <p:txBody>
          <a:bodyPr>
            <a:spAutoFit/>
          </a:bodyPr>
          <a:lstStyle/>
          <a:p>
            <a:r>
              <a:rPr lang="en-US" sz="1000">
                <a:latin typeface="Times" charset="0"/>
              </a:rPr>
              <a:t>View of the Liebmann optical and photographic supply store in Szeged, Hungary. </a:t>
            </a:r>
            <a:endParaRPr lang="en-US" sz="1000">
              <a:solidFill>
                <a:srgbClr val="FFFFFF"/>
              </a:solidFill>
              <a:latin typeface="Times" charset="0"/>
            </a:endParaRPr>
          </a:p>
        </p:txBody>
      </p:sp>
      <p:pic>
        <p:nvPicPr>
          <p:cNvPr id="27652" name="Picture 1" descr="08217.JPG"/>
          <p:cNvPicPr>
            <a:picLocks noChangeAspect="1"/>
          </p:cNvPicPr>
          <p:nvPr/>
        </p:nvPicPr>
        <p:blipFill>
          <a:blip r:embed="rId5" cstate="print"/>
          <a:srcRect l="6618" t="9944" r="2945" b="4329"/>
          <a:stretch>
            <a:fillRect/>
          </a:stretch>
        </p:blipFill>
        <p:spPr bwMode="auto">
          <a:xfrm>
            <a:off x="981075" y="979488"/>
            <a:ext cx="3417888" cy="4337050"/>
          </a:xfrm>
          <a:prstGeom prst="rect">
            <a:avLst/>
          </a:prstGeom>
          <a:noFill/>
          <a:ln w="9525">
            <a:noFill/>
            <a:miter lim="800000"/>
            <a:headEnd/>
            <a:tailEnd/>
          </a:ln>
        </p:spPr>
      </p:pic>
      <p:sp>
        <p:nvSpPr>
          <p:cNvPr id="20" name="TextBox 19"/>
          <p:cNvSpPr txBox="1">
            <a:spLocks noChangeArrowheads="1"/>
          </p:cNvSpPr>
          <p:nvPr/>
        </p:nvSpPr>
        <p:spPr bwMode="auto">
          <a:xfrm>
            <a:off x="4576763" y="792163"/>
            <a:ext cx="701040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sz="2250" b="1" dirty="0" smtClean="0">
                <a:solidFill>
                  <a:srgbClr val="E28431"/>
                </a:solidFill>
                <a:latin typeface="Arial Narrow" charset="0"/>
              </a:rPr>
              <a:t>Hungarian Anti-Jewish Laws </a:t>
            </a:r>
            <a:r>
              <a:rPr lang="en-US" sz="2250" dirty="0" smtClean="0">
                <a:solidFill>
                  <a:srgbClr val="FFFFFF"/>
                </a:solidFill>
                <a:latin typeface="Arial Narrow" charset="0"/>
              </a:rPr>
              <a:t>May, 1938</a:t>
            </a:r>
          </a:p>
        </p:txBody>
      </p:sp>
    </p:spTree>
    <p:custDataLst>
      <p:tags r:id="rId1"/>
    </p:custDataLst>
  </p:cSld>
  <p:clrMapOvr>
    <a:masterClrMapping/>
  </p:clrMapOvr>
  <p:transition spd="slow" advTm="20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9" descr="INTERNATIONAL COMMUNITY.png"/>
          <p:cNvPicPr>
            <a:picLocks noChangeAspect="1"/>
          </p:cNvPicPr>
          <p:nvPr/>
        </p:nvPicPr>
        <p:blipFill>
          <a:blip r:embed="rId4" cstate="print"/>
          <a:srcRect/>
          <a:stretch>
            <a:fillRect/>
          </a:stretch>
        </p:blipFill>
        <p:spPr bwMode="auto">
          <a:xfrm>
            <a:off x="-342900" y="-1541463"/>
            <a:ext cx="9144000" cy="5030788"/>
          </a:xfrm>
          <a:prstGeom prst="rect">
            <a:avLst/>
          </a:prstGeom>
          <a:noFill/>
          <a:ln w="9525">
            <a:noFill/>
            <a:miter lim="800000"/>
            <a:headEnd/>
            <a:tailEnd/>
          </a:ln>
        </p:spPr>
      </p:pic>
      <p:sp>
        <p:nvSpPr>
          <p:cNvPr id="29698" name="Title 1"/>
          <p:cNvSpPr txBox="1">
            <a:spLocks/>
          </p:cNvSpPr>
          <p:nvPr/>
        </p:nvSpPr>
        <p:spPr bwMode="auto">
          <a:xfrm>
            <a:off x="865188" y="4565650"/>
            <a:ext cx="7486650" cy="2068513"/>
          </a:xfrm>
          <a:prstGeom prst="rect">
            <a:avLst/>
          </a:prstGeom>
          <a:noFill/>
          <a:ln w="9525">
            <a:noFill/>
            <a:miter lim="800000"/>
            <a:headEnd/>
            <a:tailEnd/>
          </a:ln>
        </p:spPr>
        <p:txBody>
          <a:bodyPr anchor="ctr"/>
          <a:lstStyle/>
          <a:p>
            <a:pPr eaLnBrk="0" hangingPunct="0"/>
            <a:r>
              <a:rPr lang="en-US" sz="1600">
                <a:latin typeface="Times" charset="0"/>
                <a:ea typeface="MS PGothic" pitchFamily="34" charset="-128"/>
              </a:rPr>
              <a:t>Intensified persecution in Germany led more Jews to try to emigrate, which required a nation to allow them to enter. In response to increased refugee demand, US President Franklin D. Roosevelt convened a conference in Evian, France. There, representatives from 32 nations discussed their immigration policies. </a:t>
            </a:r>
          </a:p>
        </p:txBody>
      </p:sp>
      <p:pic>
        <p:nvPicPr>
          <p:cNvPr id="29699" name="Picture 1" descr="48543.JPG"/>
          <p:cNvPicPr>
            <a:picLocks noChangeAspect="1"/>
          </p:cNvPicPr>
          <p:nvPr/>
        </p:nvPicPr>
        <p:blipFill>
          <a:blip r:embed="rId5" cstate="print"/>
          <a:srcRect l="15282" r="14407" b="19176"/>
          <a:stretch>
            <a:fillRect/>
          </a:stretch>
        </p:blipFill>
        <p:spPr bwMode="auto">
          <a:xfrm>
            <a:off x="976313" y="860425"/>
            <a:ext cx="5715000" cy="3595688"/>
          </a:xfrm>
          <a:prstGeom prst="rect">
            <a:avLst/>
          </a:prstGeom>
          <a:noFill/>
          <a:ln w="9525">
            <a:noFill/>
            <a:miter lim="800000"/>
            <a:headEnd/>
            <a:tailEnd/>
          </a:ln>
        </p:spPr>
      </p:pic>
      <p:sp>
        <p:nvSpPr>
          <p:cNvPr id="29700" name="TextBox 6"/>
          <p:cNvSpPr txBox="1">
            <a:spLocks noChangeArrowheads="1"/>
          </p:cNvSpPr>
          <p:nvPr/>
        </p:nvSpPr>
        <p:spPr bwMode="auto">
          <a:xfrm>
            <a:off x="881063" y="4649788"/>
            <a:ext cx="7010400" cy="446087"/>
          </a:xfrm>
          <a:prstGeom prst="rect">
            <a:avLst/>
          </a:prstGeom>
          <a:noFill/>
          <a:ln w="9525">
            <a:noFill/>
            <a:miter lim="800000"/>
            <a:headEnd/>
            <a:tailEnd/>
          </a:ln>
        </p:spPr>
        <p:txBody>
          <a:bodyPr>
            <a:spAutoFit/>
          </a:bodyPr>
          <a:lstStyle/>
          <a:p>
            <a:r>
              <a:rPr lang="en-US" sz="2300" b="1">
                <a:solidFill>
                  <a:srgbClr val="E28431"/>
                </a:solidFill>
                <a:latin typeface="Arial Narrow" pitchFamily="34" charset="0"/>
              </a:rPr>
              <a:t>Evian Conference </a:t>
            </a:r>
            <a:r>
              <a:rPr lang="en-US" sz="2300">
                <a:solidFill>
                  <a:srgbClr val="FFFFFF"/>
                </a:solidFill>
                <a:latin typeface="Arial Narrow" pitchFamily="34" charset="0"/>
              </a:rPr>
              <a:t>July 6-15, 1938</a:t>
            </a:r>
          </a:p>
        </p:txBody>
      </p:sp>
      <p:sp>
        <p:nvSpPr>
          <p:cNvPr id="29701" name="TextBox 3"/>
          <p:cNvSpPr txBox="1">
            <a:spLocks noChangeArrowheads="1"/>
          </p:cNvSpPr>
          <p:nvPr/>
        </p:nvSpPr>
        <p:spPr bwMode="auto">
          <a:xfrm>
            <a:off x="869950" y="4432300"/>
            <a:ext cx="3762375" cy="246063"/>
          </a:xfrm>
          <a:prstGeom prst="rect">
            <a:avLst/>
          </a:prstGeom>
          <a:noFill/>
          <a:ln w="9525">
            <a:noFill/>
            <a:miter lim="800000"/>
            <a:headEnd/>
            <a:tailEnd/>
          </a:ln>
        </p:spPr>
        <p:txBody>
          <a:bodyPr>
            <a:spAutoFit/>
          </a:bodyPr>
          <a:lstStyle/>
          <a:p>
            <a:r>
              <a:rPr lang="en-US" sz="1000">
                <a:latin typeface="Times" charset="0"/>
              </a:rPr>
              <a:t>Period postcard of Evian-les-Bains, France. </a:t>
            </a:r>
            <a:endParaRPr lang="en-US" sz="1000">
              <a:solidFill>
                <a:srgbClr val="FFFFFF"/>
              </a:solidFill>
              <a:latin typeface="Times" charset="0"/>
            </a:endParaRPr>
          </a:p>
        </p:txBody>
      </p:sp>
    </p:spTree>
    <p:custDataLst>
      <p:tags r:id="rId1"/>
    </p:custDataLst>
  </p:cSld>
  <p:clrMapOvr>
    <a:masterClrMapping/>
  </p:clrMapOvr>
  <p:transition spd="slow" advTm="1800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ags/tag10.xml><?xml version="1.0" encoding="utf-8"?>
<p:tagLst xmlns:a="http://schemas.openxmlformats.org/drawingml/2006/main" xmlns:r="http://schemas.openxmlformats.org/officeDocument/2006/relationships" xmlns:p="http://schemas.openxmlformats.org/presentationml/2006/main">
  <p:tag name="TIMING" val="|0|2.6"/>
</p:tagLst>
</file>

<file path=ppt/tags/tag11.xml><?xml version="1.0" encoding="utf-8"?>
<p:tagLst xmlns:a="http://schemas.openxmlformats.org/drawingml/2006/main" xmlns:r="http://schemas.openxmlformats.org/officeDocument/2006/relationships" xmlns:p="http://schemas.openxmlformats.org/presentationml/2006/main">
  <p:tag name="TIMING" val="|0|2.6"/>
</p:tagLst>
</file>

<file path=ppt/tags/tag12.xml><?xml version="1.0" encoding="utf-8"?>
<p:tagLst xmlns:a="http://schemas.openxmlformats.org/drawingml/2006/main" xmlns:r="http://schemas.openxmlformats.org/officeDocument/2006/relationships" xmlns:p="http://schemas.openxmlformats.org/presentationml/2006/main">
  <p:tag name="TIMING" val="|0|2.6"/>
</p:tagLst>
</file>

<file path=ppt/tags/tag13.xml><?xml version="1.0" encoding="utf-8"?>
<p:tagLst xmlns:a="http://schemas.openxmlformats.org/drawingml/2006/main" xmlns:r="http://schemas.openxmlformats.org/officeDocument/2006/relationships" xmlns:p="http://schemas.openxmlformats.org/presentationml/2006/main">
  <p:tag name="TIMING" val="|0|2.6"/>
</p:tagLst>
</file>

<file path=ppt/tags/tag14.xml><?xml version="1.0" encoding="utf-8"?>
<p:tagLst xmlns:a="http://schemas.openxmlformats.org/drawingml/2006/main" xmlns:r="http://schemas.openxmlformats.org/officeDocument/2006/relationships" xmlns:p="http://schemas.openxmlformats.org/presentationml/2006/main">
  <p:tag name="TIMING" val="|0|2.6"/>
</p:tagLst>
</file>

<file path=ppt/tags/tag15.xml><?xml version="1.0" encoding="utf-8"?>
<p:tagLst xmlns:a="http://schemas.openxmlformats.org/drawingml/2006/main" xmlns:r="http://schemas.openxmlformats.org/officeDocument/2006/relationships" xmlns:p="http://schemas.openxmlformats.org/presentationml/2006/main">
  <p:tag name="TIMING" val="|0|2.6"/>
</p:tagLst>
</file>

<file path=ppt/tags/tag16.xml><?xml version="1.0" encoding="utf-8"?>
<p:tagLst xmlns:a="http://schemas.openxmlformats.org/drawingml/2006/main" xmlns:r="http://schemas.openxmlformats.org/officeDocument/2006/relationships" xmlns:p="http://schemas.openxmlformats.org/presentationml/2006/main">
  <p:tag name="TIMING" val="|0|2.6"/>
</p:tagLst>
</file>

<file path=ppt/tags/tag17.xml><?xml version="1.0" encoding="utf-8"?>
<p:tagLst xmlns:a="http://schemas.openxmlformats.org/drawingml/2006/main" xmlns:r="http://schemas.openxmlformats.org/officeDocument/2006/relationships" xmlns:p="http://schemas.openxmlformats.org/presentationml/2006/main">
  <p:tag name="TIMING" val="|0|2.6"/>
</p:tagLst>
</file>

<file path=ppt/tags/tag18.xml><?xml version="1.0" encoding="utf-8"?>
<p:tagLst xmlns:a="http://schemas.openxmlformats.org/drawingml/2006/main" xmlns:r="http://schemas.openxmlformats.org/officeDocument/2006/relationships" xmlns:p="http://schemas.openxmlformats.org/presentationml/2006/main">
  <p:tag name="TIMING" val="|0|2.6"/>
</p:tagLst>
</file>

<file path=ppt/tags/tag19.xml><?xml version="1.0" encoding="utf-8"?>
<p:tagLst xmlns:a="http://schemas.openxmlformats.org/drawingml/2006/main" xmlns:r="http://schemas.openxmlformats.org/officeDocument/2006/relationships" xmlns:p="http://schemas.openxmlformats.org/presentationml/2006/main">
  <p:tag name="TIMING" val="|0|2.6"/>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20.xml><?xml version="1.0" encoding="utf-8"?>
<p:tagLst xmlns:a="http://schemas.openxmlformats.org/drawingml/2006/main" xmlns:r="http://schemas.openxmlformats.org/officeDocument/2006/relationships" xmlns:p="http://schemas.openxmlformats.org/presentationml/2006/main">
  <p:tag name="TIMING" val="|0|2.6"/>
</p:tagLst>
</file>

<file path=ppt/tags/tag21.xml><?xml version="1.0" encoding="utf-8"?>
<p:tagLst xmlns:a="http://schemas.openxmlformats.org/drawingml/2006/main" xmlns:r="http://schemas.openxmlformats.org/officeDocument/2006/relationships" xmlns:p="http://schemas.openxmlformats.org/presentationml/2006/main">
  <p:tag name="TIMING" val="|0|2.6"/>
</p:tagLst>
</file>

<file path=ppt/tags/tag22.xml><?xml version="1.0" encoding="utf-8"?>
<p:tagLst xmlns:a="http://schemas.openxmlformats.org/drawingml/2006/main" xmlns:r="http://schemas.openxmlformats.org/officeDocument/2006/relationships" xmlns:p="http://schemas.openxmlformats.org/presentationml/2006/main">
  <p:tag name="TIMING" val="|0|2.6"/>
</p:tagLst>
</file>

<file path=ppt/tags/tag23.xml><?xml version="1.0" encoding="utf-8"?>
<p:tagLst xmlns:a="http://schemas.openxmlformats.org/drawingml/2006/main" xmlns:r="http://schemas.openxmlformats.org/officeDocument/2006/relationships" xmlns:p="http://schemas.openxmlformats.org/presentationml/2006/main">
  <p:tag name="TIMING" val="|0|2.6"/>
</p:tagLst>
</file>

<file path=ppt/tags/tag24.xml><?xml version="1.0" encoding="utf-8"?>
<p:tagLst xmlns:a="http://schemas.openxmlformats.org/drawingml/2006/main" xmlns:r="http://schemas.openxmlformats.org/officeDocument/2006/relationships" xmlns:p="http://schemas.openxmlformats.org/presentationml/2006/main">
  <p:tag name="TIMING" val="|0|2.6"/>
</p:tagLst>
</file>

<file path=ppt/tags/tag25.xml><?xml version="1.0" encoding="utf-8"?>
<p:tagLst xmlns:a="http://schemas.openxmlformats.org/drawingml/2006/main" xmlns:r="http://schemas.openxmlformats.org/officeDocument/2006/relationships" xmlns:p="http://schemas.openxmlformats.org/presentationml/2006/main">
  <p:tag name="TIMING" val="|0|2.6"/>
</p:tagLst>
</file>

<file path=ppt/tags/tag26.xml><?xml version="1.0" encoding="utf-8"?>
<p:tagLst xmlns:a="http://schemas.openxmlformats.org/drawingml/2006/main" xmlns:r="http://schemas.openxmlformats.org/officeDocument/2006/relationships" xmlns:p="http://schemas.openxmlformats.org/presentationml/2006/main">
  <p:tag name="TIMING" val="|0|2.6"/>
</p:tagLst>
</file>

<file path=ppt/tags/tag27.xml><?xml version="1.0" encoding="utf-8"?>
<p:tagLst xmlns:a="http://schemas.openxmlformats.org/drawingml/2006/main" xmlns:r="http://schemas.openxmlformats.org/officeDocument/2006/relationships" xmlns:p="http://schemas.openxmlformats.org/presentationml/2006/main">
  <p:tag name="TIMING" val="|0|2.6"/>
</p:tagLst>
</file>

<file path=ppt/tags/tag28.xml><?xml version="1.0" encoding="utf-8"?>
<p:tagLst xmlns:a="http://schemas.openxmlformats.org/drawingml/2006/main" xmlns:r="http://schemas.openxmlformats.org/officeDocument/2006/relationships" xmlns:p="http://schemas.openxmlformats.org/presentationml/2006/main">
  <p:tag name="TIMING" val="|0|2.6"/>
</p:tagLst>
</file>

<file path=ppt/tags/tag29.xml><?xml version="1.0" encoding="utf-8"?>
<p:tagLst xmlns:a="http://schemas.openxmlformats.org/drawingml/2006/main" xmlns:r="http://schemas.openxmlformats.org/officeDocument/2006/relationships" xmlns:p="http://schemas.openxmlformats.org/presentationml/2006/main">
  <p:tag name="TIMING" val="|0|2.6"/>
</p:tagLst>
</file>

<file path=ppt/tags/tag3.xml><?xml version="1.0" encoding="utf-8"?>
<p:tagLst xmlns:a="http://schemas.openxmlformats.org/drawingml/2006/main" xmlns:r="http://schemas.openxmlformats.org/officeDocument/2006/relationships" xmlns:p="http://schemas.openxmlformats.org/presentationml/2006/main">
  <p:tag name="TIMING" val="|0|2.6"/>
</p:tagLst>
</file>

<file path=ppt/tags/tag4.xml><?xml version="1.0" encoding="utf-8"?>
<p:tagLst xmlns:a="http://schemas.openxmlformats.org/drawingml/2006/main" xmlns:r="http://schemas.openxmlformats.org/officeDocument/2006/relationships" xmlns:p="http://schemas.openxmlformats.org/presentationml/2006/main">
  <p:tag name="TIMING" val="|0|2.6"/>
</p:tagLst>
</file>

<file path=ppt/tags/tag5.xml><?xml version="1.0" encoding="utf-8"?>
<p:tagLst xmlns:a="http://schemas.openxmlformats.org/drawingml/2006/main" xmlns:r="http://schemas.openxmlformats.org/officeDocument/2006/relationships" xmlns:p="http://schemas.openxmlformats.org/presentationml/2006/main">
  <p:tag name="TIMING" val="|0|2.6"/>
</p:tagLst>
</file>

<file path=ppt/tags/tag6.xml><?xml version="1.0" encoding="utf-8"?>
<p:tagLst xmlns:a="http://schemas.openxmlformats.org/drawingml/2006/main" xmlns:r="http://schemas.openxmlformats.org/officeDocument/2006/relationships" xmlns:p="http://schemas.openxmlformats.org/presentationml/2006/main">
  <p:tag name="TIMING" val="|0|2.6"/>
</p:tagLst>
</file>

<file path=ppt/tags/tag7.xml><?xml version="1.0" encoding="utf-8"?>
<p:tagLst xmlns:a="http://schemas.openxmlformats.org/drawingml/2006/main" xmlns:r="http://schemas.openxmlformats.org/officeDocument/2006/relationships" xmlns:p="http://schemas.openxmlformats.org/presentationml/2006/main">
  <p:tag name="TIMING" val="|0|2.6"/>
</p:tagLst>
</file>

<file path=ppt/tags/tag8.xml><?xml version="1.0" encoding="utf-8"?>
<p:tagLst xmlns:a="http://schemas.openxmlformats.org/drawingml/2006/main" xmlns:r="http://schemas.openxmlformats.org/officeDocument/2006/relationships" xmlns:p="http://schemas.openxmlformats.org/presentationml/2006/main">
  <p:tag name="TIMING" val="|0|2.6"/>
</p:tagLst>
</file>

<file path=ppt/tags/tag9.xml><?xml version="1.0" encoding="utf-8"?>
<p:tagLst xmlns:a="http://schemas.openxmlformats.org/drawingml/2006/main" xmlns:r="http://schemas.openxmlformats.org/officeDocument/2006/relationships" xmlns:p="http://schemas.openxmlformats.org/presentationml/2006/main">
  <p:tag name="TIMING" val="|0|2.6"/>
</p:tagLst>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7092</TotalTime>
  <Words>2323</Words>
  <Application>Microsoft Office PowerPoint</Application>
  <PresentationFormat>On-screen Show (4:3)</PresentationFormat>
  <Paragraphs>145</Paragraphs>
  <Slides>32</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ＭＳ Ｐゴシック</vt:lpstr>
      <vt:lpstr>ＭＳ Ｐゴシック</vt:lpstr>
      <vt:lpstr>Arial</vt:lpstr>
      <vt:lpstr>Arial Narrow</vt:lpstr>
      <vt:lpstr>Calibri</vt:lpstr>
      <vt:lpstr>Times</vt:lpstr>
      <vt:lpstr>Times New Roman</vt:lpstr>
      <vt:lpstr>ヒラギノ角ゴ Pro W3</vt:lpstr>
      <vt:lpstr>Black</vt:lpstr>
      <vt:lpstr>PowerPoint Presentation</vt:lpstr>
      <vt:lpstr>PowerPoint Presentation</vt:lpstr>
      <vt:lpstr>PowerPoint Presentation</vt:lpstr>
      <vt:lpstr>PowerPoint Presentation</vt:lpstr>
      <vt:lpstr>German troops enter Austria, which is incorporated into the German Reich. This is known as the Anschluss. German authorities quickly implement anti-Jewish legislation that encourages an atmosphere of hostility toward the Jewish population. </vt:lpstr>
      <vt:lpstr>PowerPoint Presentation</vt:lpstr>
      <vt:lpstr>Following Germany’s example, Hungary adopts comprehensive anti-Jewish laws and measures, excluding Jews from many professions. </vt:lpstr>
      <vt:lpstr>PowerPoint Presentation</vt:lpstr>
      <vt:lpstr>PowerPoint Presentation</vt:lpstr>
      <vt:lpstr>Delegate after delegate expressed sympathy for the refugees, but most countries, including the United States, refused to alter their immigration policies to admit more of them. Only the Dominican Republic agreed to accept a large number of additional refugees. </vt:lpstr>
      <vt:lpstr>PowerPoint Presentation</vt:lpstr>
      <vt:lpstr>By the end of 1938, Mauthausen held nearly 1,000 prisoners, mostly convicted criminals and so-called asocials. By December 1939, the number of prisoners had increased to more than 2,600, including political opponents, homosexuals, and Jehovah’s Witnesses. Prisoners were detained for indefinite periods without being subject to judicial or administrative oversight. An estimated 197,464 prisoners passed through the Mauthausen camp system between August 1938 and May 1945. At least 95,000 prisoners died there. More than 14,000 of those who died were Jewish. </vt:lpstr>
      <vt:lpstr>PowerPoint Presentation</vt:lpstr>
      <vt:lpstr>On Kristallnacht, Josef Zwienicki fled from his home believing that his presence posed a threat to his family. When SA men failed to find him, they shot and killed his wife, Selma, and arrested his son, Benno. Following Benno’s release, surviving family members departed for Canada in May 1939. </vt:lpstr>
      <vt:lpstr>An updated marriage certificate for the Zwienickis issued in March 1939 included the required middle names “Israel” and “Sarah” and stated that Selma was “found dead” on November 10, 1938.</vt:lpstr>
      <vt:lpstr>PowerPoint Presentation</vt:lpstr>
      <vt:lpstr>After being forced by Austrian police and SA members to scrub streets in Vienna with other Jews, Viennese-born Erich Goldstaub vowed to secure visas so his family could emigrate. Following the procedures of the Central Office for Jewish Emigration, Goldstaub eventually secured travel papers from the Chinese embassy for himself and 20 family members. On Kristallnacht, German police detained Goldstaub’s father and his store was looted. SA members detained Goldstaub, releasing him only after he produced his travel papers and ship tickets. Goldstaub and his family left Austria and arrived in Shanghai, where they survived the Holocaust. </vt:lpstr>
      <vt:lpstr>PowerPoint Presentation</vt:lpstr>
      <vt:lpstr>On September 29, 1938, British Prime Minister Neville Chamberlain, French Premier Edouard Daladier, Italian Prime Minister Benito Mussolini, and Germany’s Adolf Hitler signed the Munich Agreement, which ceded the Sudetenland to Germany. Czechoslovakia was not permitted to attend the conference. </vt:lpstr>
      <vt:lpstr>In March 1939, six months after signing the Munich agreement, Germany violated it, occupying the Czech lands of Bohemia and Moravia.</vt:lpstr>
      <vt:lpstr>PowerPoint Presentation</vt:lpstr>
      <vt:lpstr>German-born Herschel Grynszpan, the son of Polish Jews, moved to Paris in 1936. After learning that German authorities deported his parents from Hanover to the Polish frontier, Grynszpan shot Ernst vom Rath, the third secretary of the German embassy in Paris, on November 7, 1938. The Nazi regime used the diplomat’s death two days later as justification for unleashing the Kristallnacht pogrom of November 9–10. The Vichy government in France turned Grynszpan over to the Germans in 1940. The date and place of his death have never been clarified. </vt:lpstr>
      <vt:lpstr>PowerPoint Presentation</vt:lpstr>
      <vt:lpstr>PowerPoint Presentation</vt:lpstr>
      <vt:lpstr>Numerous international organizations supported refugees seeking to emigrate. Founded in 1914, the American Jewish Joint Distribution Committee (JDC or “Joint”) raised and distributed funds to aid Jewish populations in eastern Europe and Palestine. </vt:lpstr>
      <vt:lpstr>After the Nazis came to power, the JDC assisted Jews who remained in Germany and those who had fled. Immediately following Kristallnacht in November 1938, the JDC ran an appeal in New York City newspapers asking for contributions to aid refugees.</vt:lpstr>
      <vt:lpstr>PowerPoint Presentation</vt:lpstr>
      <vt:lpstr>PowerPoint Presentation</vt:lpstr>
      <vt:lpstr>Dr. Ernst Silten lived in Berlin with his wife and family. In 1938 German authorities forced Ernst to sell his pharmacy for well below market value to an “Aryan” German. Ernst’s son and his family then relocated to Amsterdam, where they were later joined by Ernst’s wife. Ernst remained in Berlin, where he eked out a living with financial support from former employees and non-Jewish friends. He refused to go into hiding. In March 1943, the German police detained Ernst. To avoid being “relocated in the east,” a Nazi euphemism for deportation, Ernst committed suicide. </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Guest</dc:creator>
  <cp:lastModifiedBy>Magnus, Laura</cp:lastModifiedBy>
  <cp:revision>178</cp:revision>
  <cp:lastPrinted>2012-11-13T21:27:05Z</cp:lastPrinted>
  <dcterms:created xsi:type="dcterms:W3CDTF">2010-01-15T22:49:10Z</dcterms:created>
  <dcterms:modified xsi:type="dcterms:W3CDTF">2014-10-01T20:29:54Z</dcterms:modified>
</cp:coreProperties>
</file>