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0" r:id="rId2"/>
  </p:sldMasterIdLst>
  <p:notesMasterIdLst>
    <p:notesMasterId r:id="rId22"/>
  </p:notesMasterIdLst>
  <p:handoutMasterIdLst>
    <p:handoutMasterId r:id="rId23"/>
  </p:handoutMasterIdLst>
  <p:sldIdLst>
    <p:sldId id="257"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65" r:id="rId19"/>
    <p:sldId id="258" r:id="rId20"/>
    <p:sldId id="264" r:id="rId21"/>
  </p:sldIdLst>
  <p:sldSz cx="9144000" cy="6858000" type="screen4x3"/>
  <p:notesSz cx="7010400" cy="92964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08">
          <p15:clr>
            <a:srgbClr val="A4A3A4"/>
          </p15:clr>
        </p15:guide>
        <p15:guide id="2"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8650" autoAdjust="0"/>
  </p:normalViewPr>
  <p:slideViewPr>
    <p:cSldViewPr>
      <p:cViewPr varScale="1">
        <p:scale>
          <a:sx n="127" d="100"/>
          <a:sy n="127" d="100"/>
        </p:scale>
        <p:origin x="-3752" y="-96"/>
      </p:cViewPr>
      <p:guideLst>
        <p:guide orient="horz" pos="1008"/>
        <p:guide pos="28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tags" Target="tags/tag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5A62A56-9517-4CAA-AE53-B219F8393F56}" type="datetimeFigureOut">
              <a:rPr lang="en-US" smtClean="0"/>
              <a:pPr/>
              <a:t>11/19/15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2247F1E-B0C4-4E22-9529-E767F6A858EA}" type="slidenum">
              <a:rPr lang="en-US" smtClean="0"/>
              <a:pPr/>
              <a:t>‹#›</a:t>
            </a:fld>
            <a:endParaRPr lang="en-US"/>
          </a:p>
        </p:txBody>
      </p:sp>
    </p:spTree>
    <p:extLst>
      <p:ext uri="{BB962C8B-B14F-4D97-AF65-F5344CB8AC3E}">
        <p14:creationId xmlns:p14="http://schemas.microsoft.com/office/powerpoint/2010/main" val="16050601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713A69-F880-4F55-887B-356F4FABD36B}" type="datetimeFigureOut">
              <a:rPr lang="en-US" smtClean="0"/>
              <a:pPr/>
              <a:t>11/19/15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9631C9D-56ED-4F1F-AE8C-529138F94CAB}" type="slidenum">
              <a:rPr lang="en-US" smtClean="0"/>
              <a:pPr/>
              <a:t>‹#›</a:t>
            </a:fld>
            <a:endParaRPr lang="en-US"/>
          </a:p>
        </p:txBody>
      </p:sp>
    </p:spTree>
    <p:extLst>
      <p:ext uri="{BB962C8B-B14F-4D97-AF65-F5344CB8AC3E}">
        <p14:creationId xmlns:p14="http://schemas.microsoft.com/office/powerpoint/2010/main" val="55678527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a:t>
            </a:fld>
            <a:endParaRPr lang="en-US"/>
          </a:p>
        </p:txBody>
      </p:sp>
    </p:spTree>
    <p:extLst>
      <p:ext uri="{BB962C8B-B14F-4D97-AF65-F5344CB8AC3E}">
        <p14:creationId xmlns:p14="http://schemas.microsoft.com/office/powerpoint/2010/main" val="3329452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Questions to ask students:</a:t>
            </a:r>
          </a:p>
          <a:p>
            <a:pPr marL="174708" indent="-174708">
              <a:buFont typeface="Arial" panose="020B0604020202020204" pitchFamily="34" charset="0"/>
              <a:buChar char="•"/>
            </a:pPr>
            <a:r>
              <a:rPr lang="en-US" dirty="0" smtClean="0"/>
              <a:t>What emotions does Ruth show as she describes the events of Kristallnacht?</a:t>
            </a:r>
          </a:p>
          <a:p>
            <a:pPr marL="640594" lvl="1" indent="-174708">
              <a:buFont typeface="Arial" panose="020B0604020202020204" pitchFamily="34" charset="0"/>
              <a:buChar char="•"/>
            </a:pPr>
            <a:r>
              <a:rPr lang="en-US" dirty="0" smtClean="0"/>
              <a:t>Sadness,</a:t>
            </a:r>
            <a:r>
              <a:rPr lang="en-US" baseline="0" dirty="0" smtClean="0"/>
              <a:t> shock, betrayal</a:t>
            </a:r>
          </a:p>
          <a:p>
            <a:pPr marL="174708" indent="-174708">
              <a:buFont typeface="Arial" panose="020B0604020202020204" pitchFamily="34" charset="0"/>
              <a:buChar char="•"/>
            </a:pPr>
            <a:r>
              <a:rPr lang="en-US" baseline="0" dirty="0" smtClean="0"/>
              <a:t>Ruth ends by asking ‘What is she doing? We’ve never done anything to her. Why is she doing this?’  What might be possible explanations for her friend’s participation in the mob?</a:t>
            </a:r>
          </a:p>
          <a:p>
            <a:pPr marL="640594" lvl="1" indent="-174708">
              <a:buFont typeface="Arial" panose="020B0604020202020204" pitchFamily="34" charset="0"/>
              <a:buChar char="•"/>
            </a:pPr>
            <a:r>
              <a:rPr lang="en-US" baseline="0" dirty="0" smtClean="0"/>
              <a:t>Desire to be part of something, desire to belong</a:t>
            </a:r>
          </a:p>
          <a:p>
            <a:pPr marL="640594" lvl="1" indent="-174708">
              <a:buFont typeface="Arial" panose="020B0604020202020204" pitchFamily="34" charset="0"/>
              <a:buChar char="•"/>
            </a:pPr>
            <a:r>
              <a:rPr lang="en-US" baseline="0" dirty="0" smtClean="0"/>
              <a:t>Curiosity—something to see</a:t>
            </a:r>
          </a:p>
          <a:p>
            <a:pPr marL="640594" lvl="1" indent="-174708">
              <a:buFont typeface="Arial" panose="020B0604020202020204" pitchFamily="34" charset="0"/>
              <a:buChar char="•"/>
            </a:pPr>
            <a:r>
              <a:rPr lang="en-US" baseline="0" dirty="0" smtClean="0"/>
              <a:t>Physical fear of stepping out of the crowd</a:t>
            </a:r>
          </a:p>
          <a:p>
            <a:pPr marL="640594" lvl="1" indent="-174708">
              <a:buFont typeface="Arial" panose="020B0604020202020204" pitchFamily="34" charset="0"/>
              <a:buChar char="•"/>
            </a:pPr>
            <a:r>
              <a:rPr lang="en-US" baseline="0" dirty="0" smtClean="0"/>
              <a:t>Not wanting to be different or take a stand</a:t>
            </a:r>
          </a:p>
          <a:p>
            <a:pPr marL="640594" lvl="1" indent="-174708">
              <a:buFont typeface="Arial" panose="020B0604020202020204" pitchFamily="34" charset="0"/>
              <a:buChar char="•"/>
            </a:pPr>
            <a:r>
              <a:rPr lang="en-US" baseline="0" dirty="0" smtClean="0"/>
              <a:t>Fear of becoming an outcast—loss of social status, membership in the group</a:t>
            </a:r>
          </a:p>
          <a:p>
            <a:pPr marL="174708" indent="-174708">
              <a:buFont typeface="Arial" panose="020B0604020202020204" pitchFamily="34" charset="0"/>
              <a:buChar char="•"/>
            </a:pPr>
            <a:r>
              <a:rPr lang="en-US" baseline="0" dirty="0" smtClean="0"/>
              <a:t>What are the consequences for Ruth and for the community?</a:t>
            </a:r>
          </a:p>
          <a:p>
            <a:pPr marL="640594" lvl="1" indent="-174708">
              <a:buFont typeface="Arial" panose="020B0604020202020204" pitchFamily="34" charset="0"/>
              <a:buChar char="•"/>
            </a:pPr>
            <a:r>
              <a:rPr lang="en-US" baseline="0" dirty="0" smtClean="0"/>
              <a:t>For Ruth— Ruth views this event of enormous magnitude through the lens of one relationship that transformed dramatically and the deep sense of betrayal she feels.</a:t>
            </a:r>
          </a:p>
          <a:p>
            <a:pPr marL="640594" lvl="1" indent="-174708">
              <a:buFont typeface="Arial" panose="020B0604020202020204" pitchFamily="34" charset="0"/>
              <a:buChar char="•"/>
            </a:pPr>
            <a:r>
              <a:rPr lang="en-US" baseline="0" dirty="0" smtClean="0"/>
              <a:t>For the Jewish community—No one is on your side. You are no longer part of this community. Previous friendships and relationships are gone. There is fear for their physical safety and an understanding that no one will intervene on their behalf and many may benefit from their mistreatment.</a:t>
            </a:r>
          </a:p>
          <a:p>
            <a:pPr marL="640594" lvl="1" indent="-174708">
              <a:buFont typeface="Arial" panose="020B0604020202020204" pitchFamily="34" charset="0"/>
              <a:buChar char="•"/>
            </a:pPr>
            <a:r>
              <a:rPr lang="en-US" baseline="0" dirty="0" smtClean="0"/>
              <a:t>For the non-Jewish community—Jews are no longer part of the community. They are outcasts deserving of harsh treatment. There is an effort to remove their presence physically and spiritually.</a:t>
            </a:r>
          </a:p>
          <a:p>
            <a:pPr marL="465887" lvl="1"/>
            <a:endParaRPr lang="en-US" baseline="0" dirty="0" smtClean="0"/>
          </a:p>
          <a:p>
            <a:pPr marL="640594" lvl="1" indent="-174708">
              <a:buFont typeface="Arial" panose="020B0604020202020204" pitchFamily="34" charset="0"/>
              <a:buChar char="•"/>
            </a:pPr>
            <a:endParaRPr lang="en-US" dirty="0" smtClean="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10</a:t>
            </a:fld>
            <a:endParaRPr lang="en-US"/>
          </a:p>
        </p:txBody>
      </p:sp>
    </p:spTree>
    <p:extLst>
      <p:ext uri="{BB962C8B-B14F-4D97-AF65-F5344CB8AC3E}">
        <p14:creationId xmlns:p14="http://schemas.microsoft.com/office/powerpoint/2010/main" val="407153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clip, we hear</a:t>
            </a:r>
            <a:r>
              <a:rPr lang="en-US" baseline="0" dirty="0" smtClean="0"/>
              <a:t> Holocaust survivor Manfred </a:t>
            </a:r>
            <a:r>
              <a:rPr lang="en-US" baseline="0" dirty="0" err="1" smtClean="0"/>
              <a:t>Wildmann</a:t>
            </a:r>
            <a:r>
              <a:rPr lang="en-US" baseline="0" dirty="0" smtClean="0"/>
              <a:t> describe the moment of his family’s deportation.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11</a:t>
            </a:fld>
            <a:endParaRPr lang="en-US"/>
          </a:p>
        </p:txBody>
      </p:sp>
    </p:spTree>
    <p:extLst>
      <p:ext uri="{BB962C8B-B14F-4D97-AF65-F5344CB8AC3E}">
        <p14:creationId xmlns:p14="http://schemas.microsoft.com/office/powerpoint/2010/main" val="81238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to ask students:</a:t>
            </a:r>
          </a:p>
          <a:p>
            <a:endParaRPr lang="en-US" dirty="0" smtClean="0"/>
          </a:p>
          <a:p>
            <a:pPr marL="174708" indent="-174708">
              <a:buFont typeface="Arial" panose="020B0604020202020204" pitchFamily="34" charset="0"/>
              <a:buChar char="•"/>
            </a:pPr>
            <a:r>
              <a:rPr lang="en-US" dirty="0" smtClean="0"/>
              <a:t>How does he describe the scene at the moment of his family’s deportation?</a:t>
            </a:r>
          </a:p>
          <a:p>
            <a:pPr marL="640594" lvl="1" indent="-174708">
              <a:buFont typeface="Arial" panose="020B0604020202020204" pitchFamily="34" charset="0"/>
              <a:buChar char="•"/>
            </a:pPr>
            <a:r>
              <a:rPr lang="en-US" dirty="0" smtClean="0"/>
              <a:t>Emphasis</a:t>
            </a:r>
            <a:r>
              <a:rPr lang="en-US" baseline="0" dirty="0" smtClean="0"/>
              <a:t> on the public nature of it</a:t>
            </a:r>
          </a:p>
          <a:p>
            <a:pPr marL="640594" lvl="1" indent="-174708">
              <a:buFont typeface="Arial" panose="020B0604020202020204" pitchFamily="34" charset="0"/>
              <a:buChar char="•"/>
            </a:pPr>
            <a:r>
              <a:rPr lang="en-US" baseline="0" dirty="0" smtClean="0"/>
              <a:t>It takes place in the town square</a:t>
            </a:r>
          </a:p>
          <a:p>
            <a:pPr marL="640594" lvl="1" indent="-174708">
              <a:buFont typeface="Arial" panose="020B0604020202020204" pitchFamily="34" charset="0"/>
              <a:buChar char="•"/>
            </a:pPr>
            <a:r>
              <a:rPr lang="en-US" baseline="0" dirty="0" smtClean="0"/>
              <a:t>People have assembled to watch (a crowd forms)</a:t>
            </a:r>
          </a:p>
          <a:p>
            <a:pPr marL="174708" indent="-174708">
              <a:buFont typeface="Arial" panose="020B0604020202020204" pitchFamily="34" charset="0"/>
              <a:buChar char="•"/>
            </a:pPr>
            <a:r>
              <a:rPr lang="en-US" baseline="0" dirty="0" smtClean="0"/>
              <a:t>What is the impact of the woman’s actions on Manfred and his family?</a:t>
            </a:r>
          </a:p>
          <a:p>
            <a:pPr marL="640594" lvl="1" indent="-174708">
              <a:buFont typeface="Arial" panose="020B0604020202020204" pitchFamily="34" charset="0"/>
              <a:buChar char="•"/>
            </a:pPr>
            <a:r>
              <a:rPr lang="en-US" baseline="0" dirty="0" smtClean="0"/>
              <a:t>Pivotal, poignant, emotional moment for him to describe</a:t>
            </a:r>
          </a:p>
          <a:p>
            <a:pPr marL="640594" lvl="1" indent="-174708">
              <a:buFont typeface="Arial" panose="020B0604020202020204" pitchFamily="34" charset="0"/>
              <a:buChar char="•"/>
            </a:pPr>
            <a:r>
              <a:rPr lang="en-US" baseline="0" dirty="0" smtClean="0"/>
              <a:t>It is clear it was incredibly meaningful and something that had an enormous impact on him and his family.</a:t>
            </a:r>
          </a:p>
          <a:p>
            <a:pPr marL="640594" lvl="1" indent="-174708">
              <a:buFont typeface="Arial" panose="020B0604020202020204" pitchFamily="34" charset="0"/>
              <a:buChar char="•"/>
            </a:pPr>
            <a:r>
              <a:rPr lang="en-US" baseline="0" dirty="0" smtClean="0"/>
              <a:t>Of the entire recollection of the deportation, he gets most emotional describing her embrace of his mother.</a:t>
            </a:r>
          </a:p>
          <a:p>
            <a:pPr marL="640594" lvl="1" indent="-174708">
              <a:buFont typeface="Arial" panose="020B0604020202020204" pitchFamily="34" charset="0"/>
              <a:buChar char="•"/>
            </a:pPr>
            <a:r>
              <a:rPr lang="en-US" baseline="0" dirty="0" smtClean="0"/>
              <a:t>The woman took a risk and nothing happened to her physically. But we don’t know if she risked her status or her sense of place within the community that saw her step out in that situation.</a:t>
            </a:r>
          </a:p>
          <a:p>
            <a:pPr marL="465887" lvl="1"/>
            <a:endParaRPr lang="en-US" baseline="0" dirty="0" smtClean="0"/>
          </a:p>
          <a:p>
            <a:r>
              <a:rPr lang="en-US" baseline="0" dirty="0" smtClean="0"/>
              <a:t>In this testimony and the preceding testimony from Ruth Rack, we hear the significant impact one person can have—for good or for ill.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12</a:t>
            </a:fld>
            <a:endParaRPr lang="en-US"/>
          </a:p>
        </p:txBody>
      </p:sp>
    </p:spTree>
    <p:extLst>
      <p:ext uri="{BB962C8B-B14F-4D97-AF65-F5344CB8AC3E}">
        <p14:creationId xmlns:p14="http://schemas.microsoft.com/office/powerpoint/2010/main" val="3186859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few people take public action, it tells the Nazis they can push further without resistance and will incrementally gain public tolerance or</a:t>
            </a:r>
            <a:r>
              <a:rPr lang="en-US" baseline="0" dirty="0" smtClean="0"/>
              <a:t> acceptance of their actions.</a:t>
            </a:r>
          </a:p>
          <a:p>
            <a:endParaRPr lang="en-US" baseline="0" dirty="0" smtClean="0"/>
          </a:p>
          <a:p>
            <a:r>
              <a:rPr lang="en-US" baseline="0" dirty="0" smtClean="0"/>
              <a:t>Questions for reflection: </a:t>
            </a:r>
          </a:p>
          <a:p>
            <a:pPr marL="174708" indent="-174708">
              <a:buFont typeface="Arial" panose="020B0604020202020204" pitchFamily="34" charset="0"/>
              <a:buChar char="•"/>
            </a:pPr>
            <a:r>
              <a:rPr lang="en-US" baseline="0" dirty="0" smtClean="0"/>
              <a:t>What might have been the perceived consequences for stepping out?</a:t>
            </a:r>
          </a:p>
          <a:p>
            <a:pPr marL="174708" indent="-174708">
              <a:buFont typeface="Arial" panose="020B0604020202020204" pitchFamily="34" charset="0"/>
              <a:buChar char="•"/>
            </a:pPr>
            <a:r>
              <a:rPr lang="en-US" baseline="0" dirty="0" smtClean="0"/>
              <a:t>But what were the consequences for so many who failed to step out?</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13</a:t>
            </a:fld>
            <a:endParaRPr lang="en-US"/>
          </a:p>
        </p:txBody>
      </p:sp>
    </p:spTree>
    <p:extLst>
      <p:ext uri="{BB962C8B-B14F-4D97-AF65-F5344CB8AC3E}">
        <p14:creationId xmlns:p14="http://schemas.microsoft.com/office/powerpoint/2010/main" val="176312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factors that either</a:t>
            </a:r>
            <a:r>
              <a:rPr lang="en-US" baseline="0" dirty="0" smtClean="0"/>
              <a:t> increase or decrease pressure to conform.</a:t>
            </a:r>
          </a:p>
          <a:p>
            <a:endParaRPr lang="en-US" baseline="0" dirty="0" smtClean="0"/>
          </a:p>
          <a:p>
            <a:r>
              <a:rPr lang="en-US" baseline="0" dirty="0" smtClean="0"/>
              <a:t>Which factors might have influenced the behaviors of the individuals we just heard about?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14</a:t>
            </a:fld>
            <a:endParaRPr lang="en-US"/>
          </a:p>
        </p:txBody>
      </p:sp>
    </p:spTree>
    <p:extLst>
      <p:ext uri="{BB962C8B-B14F-4D97-AF65-F5344CB8AC3E}">
        <p14:creationId xmlns:p14="http://schemas.microsoft.com/office/powerpoint/2010/main" val="417181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Questions for reflection:</a:t>
            </a:r>
          </a:p>
          <a:p>
            <a:pPr marL="174708" indent="-174708">
              <a:buFont typeface="Arial" panose="020B0604020202020204" pitchFamily="34" charset="0"/>
              <a:buChar char="•"/>
            </a:pPr>
            <a:r>
              <a:rPr lang="en-US" dirty="0" smtClean="0"/>
              <a:t>How can being part of a crowd influence one’s sense of personal morality?</a:t>
            </a:r>
          </a:p>
          <a:p>
            <a:pPr marL="174708" indent="-174708">
              <a:buFont typeface="Arial" panose="020B0604020202020204" pitchFamily="34" charset="0"/>
              <a:buChar char="•"/>
            </a:pPr>
            <a:r>
              <a:rPr lang="en-US" dirty="0" smtClean="0"/>
              <a:t>Can the desire to belong outweigh one’s sense of compassion toward others?</a:t>
            </a:r>
          </a:p>
          <a:p>
            <a:pPr marL="174708" indent="-174708">
              <a:buFont typeface="Arial" panose="020B0604020202020204" pitchFamily="34" charset="0"/>
              <a:buChar char="•"/>
            </a:pPr>
            <a:r>
              <a:rPr lang="en-US" dirty="0" smtClean="0"/>
              <a:t>How does recognizing the tendency to conform help to equip us as ethical leaders?</a:t>
            </a:r>
            <a:endParaRPr lang="en-US" dirty="0"/>
          </a:p>
        </p:txBody>
      </p:sp>
      <p:sp>
        <p:nvSpPr>
          <p:cNvPr id="4" name="Slide Number Placeholder 3"/>
          <p:cNvSpPr>
            <a:spLocks noGrp="1"/>
          </p:cNvSpPr>
          <p:nvPr>
            <p:ph type="sldNum" sz="quarter" idx="10"/>
          </p:nvPr>
        </p:nvSpPr>
        <p:spPr/>
        <p:txBody>
          <a:bodyPr/>
          <a:lstStyle/>
          <a:p>
            <a:fld id="{D9631C9D-56ED-4F1F-AE8C-529138F94CAB}" type="slidenum">
              <a:rPr lang="en-US" smtClean="0"/>
              <a:pPr/>
              <a:t>15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08827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What questions might help your students</a:t>
            </a:r>
            <a:r>
              <a:rPr lang="en-US" baseline="0" dirty="0" smtClean="0"/>
              <a:t> relate and apply this concept to their lives today? </a:t>
            </a:r>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16</a:t>
            </a:fld>
            <a:endParaRPr lang="en-US"/>
          </a:p>
        </p:txBody>
      </p:sp>
    </p:spTree>
    <p:extLst>
      <p:ext uri="{BB962C8B-B14F-4D97-AF65-F5344CB8AC3E}">
        <p14:creationId xmlns:p14="http://schemas.microsoft.com/office/powerpoint/2010/main" val="258867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1C9D-56ED-4F1F-AE8C-529138F94CAB}" type="slidenum">
              <a:rPr lang="en-US" smtClean="0"/>
              <a:pPr/>
              <a:t>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7895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18</a:t>
            </a:fld>
            <a:endParaRPr lang="en-US"/>
          </a:p>
        </p:txBody>
      </p:sp>
    </p:spTree>
    <p:extLst>
      <p:ext uri="{BB962C8B-B14F-4D97-AF65-F5344CB8AC3E}">
        <p14:creationId xmlns:p14="http://schemas.microsoft.com/office/powerpoint/2010/main" val="987809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19</a:t>
            </a:fld>
            <a:endParaRPr lang="en-US"/>
          </a:p>
        </p:txBody>
      </p:sp>
    </p:spTree>
    <p:extLst>
      <p:ext uri="{BB962C8B-B14F-4D97-AF65-F5344CB8AC3E}">
        <p14:creationId xmlns:p14="http://schemas.microsoft.com/office/powerpoint/2010/main" val="1253151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smtClean="0"/>
              <a:t>Leadership can take the form of action</a:t>
            </a:r>
            <a:r>
              <a:rPr lang="en-US" baseline="0" dirty="0" smtClean="0"/>
              <a:t> rather than position. Anyone can exercise leadership in a situation that demands it (regardless of their status, their job, or their station in the community)</a:t>
            </a:r>
          </a:p>
          <a:p>
            <a:pPr marL="174708" indent="-174708">
              <a:buFont typeface="Arial" panose="020B0604020202020204" pitchFamily="34" charset="0"/>
              <a:buChar char="•"/>
            </a:pPr>
            <a:r>
              <a:rPr lang="en-US" dirty="0" smtClean="0"/>
              <a:t>For the</a:t>
            </a:r>
            <a:r>
              <a:rPr lang="en-US" baseline="0" dirty="0" smtClean="0"/>
              <a:t> purposes of this module, and in the context of the United States Holocaust Memorial Museum and the history of the Holocaust, we will use this definition.</a:t>
            </a:r>
            <a:endParaRPr lang="en-US" baseline="0" dirty="0"/>
          </a:p>
          <a:p>
            <a:pPr marL="174708" indent="-174708">
              <a:buFont typeface="Arial" panose="020B0604020202020204" pitchFamily="34" charset="0"/>
              <a:buChar char="•"/>
            </a:pPr>
            <a:r>
              <a:rPr lang="en-US" baseline="0" dirty="0" smtClean="0"/>
              <a:t>A core component of leadership, therefore, is respect for ethical beliefs and values and for the dignity and rights of others. </a:t>
            </a:r>
          </a:p>
          <a:p>
            <a:pPr marL="174708" indent="-174708">
              <a:buFont typeface="Arial" panose="020B0604020202020204" pitchFamily="34" charset="0"/>
              <a:buChar char="•"/>
            </a:pPr>
            <a:r>
              <a:rPr lang="en-US" baseline="0" dirty="0" smtClean="0"/>
              <a:t>The history of the Holocaust reminds us that values can shift and bend in challenging contexts. This module prompts discussion and inquiry about leadership, ethics, human behavior, and decision-making.</a:t>
            </a:r>
          </a:p>
        </p:txBody>
      </p:sp>
      <p:sp>
        <p:nvSpPr>
          <p:cNvPr id="4" name="Slide Number Placeholder 3"/>
          <p:cNvSpPr>
            <a:spLocks noGrp="1"/>
          </p:cNvSpPr>
          <p:nvPr>
            <p:ph type="sldNum" sz="quarter" idx="10"/>
          </p:nvPr>
        </p:nvSpPr>
        <p:spPr/>
        <p:txBody>
          <a:bodyPr/>
          <a:lstStyle/>
          <a:p>
            <a:fld id="{D9631C9D-56ED-4F1F-AE8C-529138F94CAB}" type="slidenum">
              <a:rPr lang="en-US" smtClean="0"/>
              <a:pPr/>
              <a:t>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9165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We</a:t>
            </a:r>
            <a:r>
              <a:rPr lang="en-US" baseline="0" dirty="0" smtClean="0"/>
              <a:t> examine leadership and ethics in the context of the Holocaust because it is a case study in failures of individuals, communities, societies, nations, and the international community.</a:t>
            </a:r>
          </a:p>
          <a:p>
            <a:pPr marL="174708" indent="-174708">
              <a:buFont typeface="Arial" panose="020B0604020202020204" pitchFamily="34" charset="0"/>
              <a:buChar char="•"/>
            </a:pPr>
            <a:r>
              <a:rPr lang="en-US" baseline="0" dirty="0" smtClean="0"/>
              <a:t>The Museum’s special exhibition, </a:t>
            </a:r>
            <a:r>
              <a:rPr lang="en-US" i="1" baseline="0" dirty="0" smtClean="0"/>
              <a:t>Some Were Neighbors: Collaboration and Complicity in the Holocaust </a:t>
            </a:r>
            <a:r>
              <a:rPr lang="en-US" baseline="0" dirty="0" smtClean="0"/>
              <a:t>examines the role of ordinary people in the Holocaust.  It helps us to understand the range of motives and pressures that influenced people’s decisions and actions (or inaction) during these events.  </a:t>
            </a:r>
          </a:p>
          <a:p>
            <a:pPr marL="174708" indent="-174708">
              <a:buFont typeface="Arial" panose="020B0604020202020204" pitchFamily="34" charset="0"/>
              <a:buChar char="•"/>
            </a:pPr>
            <a:r>
              <a:rPr lang="en-US" baseline="0" dirty="0" smtClean="0"/>
              <a:t>While some of those pressures and motivations are specific to the time period and rooted in the political, cultural, and ideological context, others reflect timeless social and psychological vulnerabilities all human beings face.  These are important to understand in order to prepare ourselves to be more ethically conscious leaders.</a:t>
            </a:r>
          </a:p>
          <a:p>
            <a:pPr marL="174708" indent="-174708">
              <a:buFont typeface="Arial" panose="020B0604020202020204" pitchFamily="34" charset="0"/>
              <a:buChar char="•"/>
            </a:pPr>
            <a:r>
              <a:rPr lang="en-US" baseline="0" dirty="0" smtClean="0"/>
              <a:t>The questions we’ll pose when exploring the history are:</a:t>
            </a:r>
          </a:p>
          <a:p>
            <a:pPr marL="640594" lvl="1" indent="-174708">
              <a:buFont typeface="Arial" panose="020B0604020202020204" pitchFamily="34" charset="0"/>
              <a:buChar char="•"/>
            </a:pPr>
            <a:r>
              <a:rPr lang="en-US" baseline="0" dirty="0" smtClean="0"/>
              <a:t>How can examining the human vulnerabilities that led so many ordinary people to play a role in the Holocaust illustrate the challenges leaders may confront today?</a:t>
            </a:r>
          </a:p>
          <a:p>
            <a:pPr marL="640594" lvl="1" indent="-174708">
              <a:buFont typeface="Arial" panose="020B0604020202020204" pitchFamily="34" charset="0"/>
              <a:buChar char="•"/>
            </a:pPr>
            <a:r>
              <a:rPr lang="en-US" baseline="0" dirty="0" smtClean="0"/>
              <a:t>Can studying history prepare us to be more ethically conscious leaders?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3</a:t>
            </a:fld>
            <a:endParaRPr lang="en-US"/>
          </a:p>
        </p:txBody>
      </p:sp>
    </p:spTree>
    <p:extLst>
      <p:ext uri="{BB962C8B-B14F-4D97-AF65-F5344CB8AC3E}">
        <p14:creationId xmlns:p14="http://schemas.microsoft.com/office/powerpoint/2010/main" val="257930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film introduces the concept of </a:t>
            </a:r>
            <a:r>
              <a:rPr lang="en-US" baseline="0" dirty="0" smtClean="0"/>
              <a:t>the exhibition, </a:t>
            </a:r>
            <a:r>
              <a:rPr lang="en-US" i="1" baseline="0" dirty="0" smtClean="0"/>
              <a:t>Some Were Neighbors: Collaboration and Complicity in the Holocaust</a:t>
            </a:r>
            <a:r>
              <a:rPr lang="en-US" i="0" baseline="0" dirty="0" smtClean="0"/>
              <a:t>.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4</a:t>
            </a:fld>
            <a:endParaRPr lang="en-US"/>
          </a:p>
        </p:txBody>
      </p:sp>
    </p:spTree>
    <p:extLst>
      <p:ext uri="{BB962C8B-B14F-4D97-AF65-F5344CB8AC3E}">
        <p14:creationId xmlns:p14="http://schemas.microsoft.com/office/powerpoint/2010/main" val="12195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Exploring the role of ordinary people during history of the Holocaust highlights how susceptible human beings are to rationalization,</a:t>
            </a:r>
            <a:r>
              <a:rPr lang="en-US" baseline="0" dirty="0" smtClean="0"/>
              <a:t> to pressures to conform, to a desire to please those in positions of authority, or to value an in-group to which we belong above a group being targeted.</a:t>
            </a:r>
          </a:p>
          <a:p>
            <a:pPr marL="174708" indent="-174708">
              <a:buFont typeface="Arial" panose="020B0604020202020204" pitchFamily="34" charset="0"/>
              <a:buChar char="•"/>
            </a:pPr>
            <a:r>
              <a:rPr lang="en-US" baseline="0" dirty="0" smtClean="0"/>
              <a:t>We will consider how and why so many people failed to exercise ethical leadership (through their actions or inaction) during the Holocaust.</a:t>
            </a:r>
          </a:p>
          <a:p>
            <a:pPr marL="174708" indent="-174708">
              <a:buFont typeface="Arial" panose="020B0604020202020204" pitchFamily="34" charset="0"/>
              <a:buChar char="•"/>
            </a:pPr>
            <a:r>
              <a:rPr lang="en-US" baseline="0" dirty="0" smtClean="0"/>
              <a:t>We will also consider how and why some other individuals made different choices to help Jews, even when there was risk involved.</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5</a:t>
            </a:fld>
            <a:endParaRPr lang="en-US"/>
          </a:p>
        </p:txBody>
      </p:sp>
    </p:spTree>
    <p:extLst>
      <p:ext uri="{BB962C8B-B14F-4D97-AF65-F5344CB8AC3E}">
        <p14:creationId xmlns:p14="http://schemas.microsoft.com/office/powerpoint/2010/main" val="190876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human vulnerabilities that helps to explain the failures of ethical leadership, decision-making, and action is conformity.</a:t>
            </a:r>
          </a:p>
          <a:p>
            <a:endParaRPr lang="en-US" dirty="0" smtClean="0"/>
          </a:p>
          <a:p>
            <a:r>
              <a:rPr lang="en-US" baseline="0" dirty="0" smtClean="0"/>
              <a:t>Conformity is a social influence or pressure involving a change of beliefs, attitudes, or behaviors in order to fit with a group.</a:t>
            </a:r>
          </a:p>
          <a:p>
            <a:endParaRPr lang="en-US" baseline="0" dirty="0" smtClean="0"/>
          </a:p>
          <a:p>
            <a:r>
              <a:rPr lang="en-US" baseline="0" dirty="0" smtClean="0"/>
              <a:t>Looking at this human vulnerability in such an extreme context as the Holocaust provides a powerful example of the potential consequences that can help us to think more critically when we find ourselves struggling with the pressure to conform in our own contexts.</a:t>
            </a:r>
          </a:p>
          <a:p>
            <a:endParaRPr lang="en-US" baseline="0" dirty="0" smtClean="0"/>
          </a:p>
          <a:p>
            <a:r>
              <a:rPr lang="en-US" baseline="0" dirty="0" smtClean="0"/>
              <a:t>We will see several examples of conformity during the Holocaust.  </a:t>
            </a:r>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6</a:t>
            </a:fld>
            <a:endParaRPr lang="en-US"/>
          </a:p>
        </p:txBody>
      </p:sp>
    </p:spTree>
    <p:extLst>
      <p:ext uri="{BB962C8B-B14F-4D97-AF65-F5344CB8AC3E}">
        <p14:creationId xmlns:p14="http://schemas.microsoft.com/office/powerpoint/2010/main" val="213023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students to write down observations as they watch this piece of film,</a:t>
            </a:r>
            <a:r>
              <a:rPr lang="en-US" baseline="0" dirty="0" smtClean="0"/>
              <a:t> paying attention to the action at the center and the group around the periphery of the scene.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7</a:t>
            </a:fld>
            <a:endParaRPr lang="en-US"/>
          </a:p>
        </p:txBody>
      </p:sp>
    </p:spTree>
    <p:extLst>
      <p:ext uri="{BB962C8B-B14F-4D97-AF65-F5344CB8AC3E}">
        <p14:creationId xmlns:p14="http://schemas.microsoft.com/office/powerpoint/2010/main" val="3043167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Have students break into pairs or small groups to discuss</a:t>
            </a:r>
            <a:r>
              <a:rPr lang="en-US" baseline="0" dirty="0" smtClean="0"/>
              <a:t> their observations and reactions to the film.</a:t>
            </a:r>
          </a:p>
          <a:p>
            <a:pPr marL="174708" indent="-174708">
              <a:buFont typeface="Arial" panose="020B0604020202020204" pitchFamily="34" charset="0"/>
              <a:buChar char="•"/>
            </a:pPr>
            <a:r>
              <a:rPr lang="en-US" dirty="0" smtClean="0"/>
              <a:t>What observations did you make about the events at the center of the scene and the reactions and activity of the crowd around</a:t>
            </a:r>
            <a:r>
              <a:rPr lang="en-US" baseline="0" dirty="0" smtClean="0"/>
              <a:t> the periphery?</a:t>
            </a:r>
          </a:p>
          <a:p>
            <a:pPr marL="640594" lvl="1" indent="-174708">
              <a:buFont typeface="Arial" panose="020B0604020202020204" pitchFamily="34" charset="0"/>
              <a:buChar char="•"/>
            </a:pPr>
            <a:r>
              <a:rPr lang="en-US" baseline="0" dirty="0" smtClean="0"/>
              <a:t>Center: Victims endure public humiliation in a ritual shaming. Perpetrators cut their hair and leave a tail in the front to humiliate the victims.</a:t>
            </a:r>
          </a:p>
          <a:p>
            <a:pPr marL="640594" lvl="1" indent="-174708">
              <a:buFont typeface="Arial" panose="020B0604020202020204" pitchFamily="34" charset="0"/>
              <a:buChar char="•"/>
            </a:pPr>
            <a:r>
              <a:rPr lang="en-US" baseline="0" dirty="0" smtClean="0"/>
              <a:t>Periphery: Witnesses of all ages (including children) crowd around to watch the humiliating scene. They march in a parade and play musical instruments. They make the event a public spectacle.</a:t>
            </a:r>
          </a:p>
          <a:p>
            <a:pPr marL="640594" lvl="1" indent="-174708">
              <a:buFont typeface="Arial" panose="020B0604020202020204" pitchFamily="34" charset="0"/>
              <a:buChar char="•"/>
            </a:pPr>
            <a:r>
              <a:rPr lang="en-US" baseline="0" dirty="0" smtClean="0"/>
              <a:t>NOTE: Victims are not Jewish, but are committing ‘race defilement’ against the Nuremberg Laws.</a:t>
            </a:r>
          </a:p>
          <a:p>
            <a:pPr marL="640594" lvl="1" indent="-174708">
              <a:buFont typeface="Arial" panose="020B0604020202020204" pitchFamily="34" charset="0"/>
              <a:buChar char="•"/>
            </a:pPr>
            <a:r>
              <a:rPr lang="en-US" baseline="0" dirty="0" smtClean="0"/>
              <a:t>We can’t know what people are thinking, but we do know that many people are present and participating.</a:t>
            </a:r>
          </a:p>
          <a:p>
            <a:pPr marL="174708" indent="-174708">
              <a:buFont typeface="Arial" panose="020B0604020202020204" pitchFamily="34" charset="0"/>
              <a:buChar char="•"/>
            </a:pPr>
            <a:r>
              <a:rPr lang="en-US" baseline="0" dirty="0" smtClean="0"/>
              <a:t>What are the consequences?</a:t>
            </a:r>
          </a:p>
          <a:p>
            <a:pPr marL="640594" lvl="1" indent="-174708">
              <a:buFont typeface="Arial" panose="020B0604020202020204" pitchFamily="34" charset="0"/>
              <a:buChar char="•"/>
            </a:pPr>
            <a:r>
              <a:rPr lang="en-US" baseline="0" dirty="0" smtClean="0"/>
              <a:t>For the victims</a:t>
            </a:r>
          </a:p>
          <a:p>
            <a:pPr marL="1106481" lvl="2" indent="-174708">
              <a:buFont typeface="Arial" panose="020B0604020202020204" pitchFamily="34" charset="0"/>
              <a:buChar char="•"/>
            </a:pPr>
            <a:r>
              <a:rPr lang="en-US" baseline="0" dirty="0" smtClean="0"/>
              <a:t>The presence of so many witnesses and the parade taking place around the periphery makes it all the more humiliating for the victims—knowing that so many are watching and seemingly enjoying themselves.</a:t>
            </a:r>
          </a:p>
          <a:p>
            <a:pPr marL="1106481" lvl="2" indent="-174708">
              <a:buFont typeface="Arial" panose="020B0604020202020204" pitchFamily="34" charset="0"/>
              <a:buChar char="•"/>
            </a:pPr>
            <a:r>
              <a:rPr lang="en-US" baseline="0" dirty="0" smtClean="0"/>
              <a:t>The size of the crowd—and the presence of young and old alike–lends legitimacy and normalcy to these actions.</a:t>
            </a:r>
          </a:p>
          <a:p>
            <a:pPr marL="1106481" lvl="2" indent="-174708">
              <a:buFont typeface="Arial" panose="020B0604020202020204" pitchFamily="34" charset="0"/>
              <a:buChar char="•"/>
            </a:pPr>
            <a:r>
              <a:rPr lang="en-US" baseline="0" dirty="0" smtClean="0"/>
              <a:t>For the victims, it sends the message that no one cares or objects to their mistreatment.</a:t>
            </a:r>
          </a:p>
          <a:p>
            <a:pPr marL="649281" lvl="1" indent="-174708">
              <a:buFont typeface="Arial" panose="020B0604020202020204" pitchFamily="34" charset="0"/>
              <a:buChar char="•"/>
            </a:pPr>
            <a:r>
              <a:rPr lang="en-US" baseline="0" dirty="0" smtClean="0"/>
              <a:t>The message to the community is to abide by the laws or else this treatment could happen to you.</a:t>
            </a:r>
          </a:p>
          <a:p>
            <a:pPr marL="640594" lvl="1" indent="-174708">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8</a:t>
            </a:fld>
            <a:endParaRPr lang="en-US"/>
          </a:p>
        </p:txBody>
      </p:sp>
    </p:spTree>
    <p:extLst>
      <p:ext uri="{BB962C8B-B14F-4D97-AF65-F5344CB8AC3E}">
        <p14:creationId xmlns:p14="http://schemas.microsoft.com/office/powerpoint/2010/main" val="2868317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watch testimony from Holocaust survivor Ruth Rack.  Ruth will share</a:t>
            </a:r>
            <a:r>
              <a:rPr lang="en-US" baseline="0" dirty="0" smtClean="0"/>
              <a:t> her memories of Kristallnacht.</a:t>
            </a:r>
          </a:p>
          <a:p>
            <a:endParaRPr lang="en-US" baseline="0" dirty="0" smtClean="0"/>
          </a:p>
          <a:p>
            <a:r>
              <a:rPr lang="en-US" baseline="0" dirty="0" smtClean="0"/>
              <a:t>Kristallnacht was a turning point where the exclusion and persecution of Jews took the form of violence and public terror for the first time. It affected Jewish people in every community under Nazi rule.</a:t>
            </a:r>
          </a:p>
          <a:p>
            <a:endParaRPr lang="en-US" baseline="0" dirty="0" smtClean="0"/>
          </a:p>
          <a:p>
            <a:pPr marL="174708" indent="-174708">
              <a:buFont typeface="Arial" panose="020B0604020202020204" pitchFamily="34" charset="0"/>
              <a:buChar char="•"/>
            </a:pPr>
            <a:r>
              <a:rPr lang="en-US" baseline="0" dirty="0" smtClean="0"/>
              <a:t>Kristallnacht is translated as “Night of the Broken Glass.”</a:t>
            </a:r>
          </a:p>
          <a:p>
            <a:pPr marL="174708" indent="-174708">
              <a:buFont typeface="Arial" panose="020B0604020202020204" pitchFamily="34" charset="0"/>
              <a:buChar char="•"/>
            </a:pPr>
            <a:r>
              <a:rPr lang="en-US" baseline="0" dirty="0" smtClean="0"/>
              <a:t>It refers to the violent anti-Jewish pogrom that took place November 9-10, 1938 throughout Germany (which at that time included Austria and the Sudetenland region of Czechoslovakia).</a:t>
            </a:r>
          </a:p>
          <a:p>
            <a:pPr marL="174708" indent="-174708">
              <a:buFont typeface="Arial" panose="020B0604020202020204" pitchFamily="34" charset="0"/>
              <a:buChar char="•"/>
            </a:pPr>
            <a:r>
              <a:rPr lang="en-US" baseline="0" dirty="0" smtClean="0"/>
              <a:t>The violence was instigated by Nazi Party officials who directed the SA, SS, and Hitler Youth.</a:t>
            </a:r>
          </a:p>
          <a:p>
            <a:pPr marL="174708" indent="-174708">
              <a:buFont typeface="Arial" panose="020B0604020202020204" pitchFamily="34" charset="0"/>
              <a:buChar char="•"/>
            </a:pPr>
            <a:r>
              <a:rPr lang="en-US" baseline="0" dirty="0" smtClean="0"/>
              <a:t>More than 250 synagogues were attacked, vandalized, looted, and destroyed. Many were set on fire.</a:t>
            </a:r>
          </a:p>
          <a:p>
            <a:pPr marL="174708" indent="-174708">
              <a:buFont typeface="Arial" panose="020B0604020202020204" pitchFamily="34" charset="0"/>
              <a:buChar char="•"/>
            </a:pPr>
            <a:r>
              <a:rPr lang="en-US" baseline="0" dirty="0" smtClean="0"/>
              <a:t>Over 7,000 Jewish owned businesses were vandalized and looted.</a:t>
            </a:r>
          </a:p>
          <a:p>
            <a:pPr marL="174708" indent="-174708">
              <a:buFont typeface="Arial" panose="020B0604020202020204" pitchFamily="34" charset="0"/>
              <a:buChar char="•"/>
            </a:pPr>
            <a:r>
              <a:rPr lang="en-US" baseline="0" dirty="0" smtClean="0"/>
              <a:t>Many Jews were attacked by mobs and arrested. </a:t>
            </a:r>
          </a:p>
          <a:p>
            <a:pPr marL="174708" indent="-174708">
              <a:buFont typeface="Arial" panose="020B0604020202020204" pitchFamily="34" charset="0"/>
              <a:buChar char="•"/>
            </a:pPr>
            <a:r>
              <a:rPr lang="en-US" baseline="0" dirty="0" smtClean="0"/>
              <a:t>At least 91 died during this event.</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9</a:t>
            </a:fld>
            <a:endParaRPr lang="en-US"/>
          </a:p>
        </p:txBody>
      </p:sp>
    </p:spTree>
    <p:extLst>
      <p:ext uri="{BB962C8B-B14F-4D97-AF65-F5344CB8AC3E}">
        <p14:creationId xmlns:p14="http://schemas.microsoft.com/office/powerpoint/2010/main" val="214171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SHMM Logo Opening Page">
    <p:spTree>
      <p:nvGrpSpPr>
        <p:cNvPr id="1" name=""/>
        <p:cNvGrpSpPr/>
        <p:nvPr/>
      </p:nvGrpSpPr>
      <p:grpSpPr>
        <a:xfrm>
          <a:off x="0" y="0"/>
          <a:ext cx="0" cy="0"/>
          <a:chOff x="0" y="0"/>
          <a:chExt cx="0" cy="0"/>
        </a:xfrm>
      </p:grpSpPr>
      <p:pic>
        <p:nvPicPr>
          <p:cNvPr id="2" name="Picture 1" descr="USHMM_100k_url.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7800" y="1905000"/>
            <a:ext cx="6673788" cy="2362200"/>
          </a:xfrm>
          <a:prstGeom prst="rect">
            <a:avLst/>
          </a:prstGeom>
        </p:spPr>
      </p:pic>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SHMM Divider or Questions Page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81000" y="6248400"/>
            <a:ext cx="2133600" cy="365125"/>
          </a:xfrm>
        </p:spPr>
        <p:txBody>
          <a:bodyPr/>
          <a:lstStyle>
            <a:lvl1pPr algn="l">
              <a:defRPr sz="1100"/>
            </a:lvl1pPr>
          </a:lstStyle>
          <a:p>
            <a:fld id="{EE2A51E3-7E3F-4EFA-9E98-4236DA68B2CE}" type="slidenum">
              <a:rPr lang="en-US" smtClean="0"/>
              <a:pPr/>
              <a:t>‹#›</a:t>
            </a:fld>
            <a:endParaRPr lang="en-US" dirty="0"/>
          </a:p>
        </p:txBody>
      </p:sp>
      <p:pic>
        <p:nvPicPr>
          <p:cNvPr id="6" name="Picture 5" descr="USHMM_60K.eps"/>
          <p:cNvPicPr>
            <a:picLocks noChangeAspect="1"/>
          </p:cNvPicPr>
          <p:nvPr/>
        </p:nvPicPr>
        <p:blipFill>
          <a:blip r:embed="rId2" cstate="print"/>
          <a:stretch>
            <a:fillRect/>
          </a:stretch>
        </p:blipFill>
        <p:spPr>
          <a:xfrm>
            <a:off x="7060692" y="5867400"/>
            <a:ext cx="1715008" cy="812800"/>
          </a:xfrm>
          <a:prstGeom prst="rect">
            <a:avLst/>
          </a:prstGeom>
        </p:spPr>
      </p:pic>
      <p:sp>
        <p:nvSpPr>
          <p:cNvPr id="7" name="Picture Placeholder 6"/>
          <p:cNvSpPr>
            <a:spLocks noGrp="1"/>
          </p:cNvSpPr>
          <p:nvPr>
            <p:ph type="pic" sz="quarter" idx="13"/>
          </p:nvPr>
        </p:nvSpPr>
        <p:spPr>
          <a:xfrm>
            <a:off x="0" y="12700"/>
            <a:ext cx="9144000" cy="5715000"/>
          </a:xfrm>
        </p:spPr>
        <p:txBody>
          <a:bodyPr>
            <a:normAutofit/>
          </a:bodyPr>
          <a:lstStyle>
            <a:lvl1pPr marL="0" indent="0" algn="ctr">
              <a:buFontTx/>
              <a:buNone/>
              <a:defRPr sz="2000" baseline="0"/>
            </a:lvl1pPr>
          </a:lstStyle>
          <a:p>
            <a:endParaRPr lang="en-US" dirty="0" smtClean="0"/>
          </a:p>
          <a:p>
            <a:r>
              <a:rPr lang="en-US" dirty="0" smtClean="0"/>
              <a:t>Use this as a divider or question page </a:t>
            </a:r>
          </a:p>
          <a:p>
            <a:r>
              <a:rPr lang="en-US" dirty="0" smtClean="0"/>
              <a:t>(insert large image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USHMM Title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685800"/>
            <a:ext cx="8229600" cy="1905000"/>
          </a:xfrm>
        </p:spPr>
        <p:txBody>
          <a:bodyPr/>
          <a:lstStyle>
            <a:lvl1pPr marL="1257300" indent="-1257300" algn="l">
              <a:lnSpc>
                <a:spcPts val="5200"/>
              </a:lnSpc>
              <a:defRPr/>
            </a:lvl1pPr>
          </a:lstStyle>
          <a:p>
            <a:r>
              <a:rPr lang="en-US" dirty="0" smtClean="0"/>
              <a:t>POWERPOINT PRESENTATION TITLE</a:t>
            </a:r>
            <a:endParaRPr lang="en-US" dirty="0"/>
          </a:p>
        </p:txBody>
      </p:sp>
      <p:sp>
        <p:nvSpPr>
          <p:cNvPr id="3" name="Subtitle 2"/>
          <p:cNvSpPr>
            <a:spLocks noGrp="1"/>
          </p:cNvSpPr>
          <p:nvPr>
            <p:ph type="subTitle" idx="1" hasCustomPrompt="1"/>
          </p:nvPr>
        </p:nvSpPr>
        <p:spPr>
          <a:xfrm>
            <a:off x="1676400" y="3733800"/>
            <a:ext cx="7010400" cy="1752600"/>
          </a:xfrm>
        </p:spPr>
        <p:txBody>
          <a:bodyPr/>
          <a:lstStyle>
            <a:lvl1pPr marL="0" indent="0" algn="l">
              <a:spcBef>
                <a:spcPts val="0"/>
              </a:spcBef>
              <a:buNone/>
              <a:defRPr baseline="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Title</a:t>
            </a:r>
          </a:p>
          <a:p>
            <a:r>
              <a:rPr lang="en-US" dirty="0" smtClean="0"/>
              <a:t>Department</a:t>
            </a:r>
          </a:p>
          <a:p>
            <a:r>
              <a:rPr lang="en-US" dirty="0" smtClean="0"/>
              <a:t>Month Day, Year</a:t>
            </a:r>
          </a:p>
          <a:p>
            <a:endParaRPr lang="en-US" dirty="0"/>
          </a:p>
        </p:txBody>
      </p:sp>
      <p:sp>
        <p:nvSpPr>
          <p:cNvPr id="6" name="Slide Number Placeholder 5"/>
          <p:cNvSpPr>
            <a:spLocks noGrp="1"/>
          </p:cNvSpPr>
          <p:nvPr>
            <p:ph type="sldNum" sz="quarter" idx="12"/>
          </p:nvPr>
        </p:nvSpPr>
        <p:spPr>
          <a:xfrm>
            <a:off x="381000" y="6264275"/>
            <a:ext cx="2133600" cy="365125"/>
          </a:xfrm>
        </p:spPr>
        <p:txBody>
          <a:bodyPr/>
          <a:lstStyle/>
          <a:p>
            <a:fld id="{EE2A51E3-7E3F-4EFA-9E98-4236DA68B2CE}" type="slidenum">
              <a:rPr lang="en-US" smtClean="0"/>
              <a:pPr/>
              <a:t>‹#›</a:t>
            </a:fld>
            <a:endParaRPr lang="en-US" dirty="0"/>
          </a:p>
        </p:txBody>
      </p:sp>
      <p:sp>
        <p:nvSpPr>
          <p:cNvPr id="8"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USHMM Agenda P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tx1"/>
                </a:solidFill>
              </a:defRPr>
            </a:lvl1pPr>
          </a:lstStyle>
          <a:p>
            <a:r>
              <a:rPr lang="en-US" dirty="0" smtClean="0"/>
              <a:t>Title</a:t>
            </a:r>
            <a:endParaRPr lang="en-US" dirty="0"/>
          </a:p>
        </p:txBody>
      </p:sp>
      <p:sp>
        <p:nvSpPr>
          <p:cNvPr id="3" name="Content Placeholder 2"/>
          <p:cNvSpPr>
            <a:spLocks noGrp="1"/>
          </p:cNvSpPr>
          <p:nvPr>
            <p:ph idx="1"/>
          </p:nvPr>
        </p:nvSpPr>
        <p:spPr>
          <a:xfrm>
            <a:off x="457200" y="1600200"/>
            <a:ext cx="8229600" cy="4373563"/>
          </a:xfrm>
        </p:spPr>
        <p:txBody>
          <a:bodyPr/>
          <a:lstStyle>
            <a:lvl1pPr>
              <a:defRPr b="1">
                <a:solidFill>
                  <a:schemeClr val="tx1"/>
                </a:solidFill>
                <a:latin typeface="Arial Narrow"/>
                <a:cs typeface="Arial Narrow"/>
              </a:defRPr>
            </a:lvl1pPr>
            <a:lvl2pPr>
              <a:buClr>
                <a:schemeClr val="accent6">
                  <a:lumMod val="75000"/>
                </a:schemeClr>
              </a:buClr>
              <a:defRPr/>
            </a:lvl2pPr>
            <a:lvl3pPr>
              <a:buClr>
                <a:schemeClr val="tx1"/>
              </a:buClr>
              <a:defRPr/>
            </a:lvl3pPr>
            <a:lvl4pPr>
              <a:buClr>
                <a:schemeClr val="accent6">
                  <a:lumMod val="75000"/>
                </a:schemeClr>
              </a:buClr>
              <a:defRPr/>
            </a:lvl4pPr>
            <a:lvl5pPr>
              <a:buClr>
                <a:schemeClr val="bg1">
                  <a:lumMod val="50000"/>
                  <a:lumOff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381000" y="6264275"/>
            <a:ext cx="2133600" cy="365125"/>
          </a:xfrm>
        </p:spPr>
        <p:txBody>
          <a:bodyPr/>
          <a:lstStyle>
            <a:lvl1pPr algn="l">
              <a:defRPr sz="1100"/>
            </a:lvl1pPr>
          </a:lstStyle>
          <a:p>
            <a:fld id="{EE2A51E3-7E3F-4EFA-9E98-4236DA68B2CE}" type="slidenum">
              <a:rPr lang="en-US" smtClean="0"/>
              <a:pPr/>
              <a:t>‹#›</a:t>
            </a:fld>
            <a:endParaRPr lang="en-US" dirty="0"/>
          </a:p>
        </p:txBody>
      </p:sp>
      <p:sp>
        <p:nvSpPr>
          <p:cNvPr id="7"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USHMM Intro Main Text (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a:xfrm>
            <a:off x="457200" y="1600200"/>
            <a:ext cx="8229600" cy="4373563"/>
          </a:xfrm>
        </p:spPr>
        <p:txBody>
          <a:bodyPr/>
          <a:lstStyle>
            <a:lvl1pPr>
              <a:buNone/>
              <a:defRPr baseline="0"/>
            </a:lvl1pPr>
            <a:lvl2pPr>
              <a:buNone/>
              <a:defRPr/>
            </a:lvl2pPr>
            <a:lvl5pPr>
              <a:buNone/>
              <a:defRPr/>
            </a:lvl5pPr>
          </a:lstStyle>
          <a:p>
            <a:pPr lvl="0"/>
            <a:r>
              <a:rPr lang="en-US" dirty="0" smtClean="0"/>
              <a:t>Intro Page (no bullets)</a:t>
            </a:r>
          </a:p>
        </p:txBody>
      </p:sp>
      <p:sp>
        <p:nvSpPr>
          <p:cNvPr id="6" name="Slide Number Placeholder 5"/>
          <p:cNvSpPr>
            <a:spLocks noGrp="1"/>
          </p:cNvSpPr>
          <p:nvPr>
            <p:ph type="sldNum" sz="quarter" idx="12"/>
          </p:nvPr>
        </p:nvSpPr>
        <p:spPr>
          <a:xfrm>
            <a:off x="381000" y="6264275"/>
            <a:ext cx="2133600" cy="365125"/>
          </a:xfrm>
        </p:spPr>
        <p:txBody>
          <a:bodyPr/>
          <a:lstStyle>
            <a:lvl1pPr algn="l">
              <a:defRPr/>
            </a:lvl1pPr>
          </a:lstStyle>
          <a:p>
            <a:fld id="{EE2A51E3-7E3F-4EFA-9E98-4236DA68B2CE}" type="slidenum">
              <a:rPr lang="en-US" smtClean="0"/>
              <a:pPr/>
              <a:t>‹#›</a:t>
            </a:fld>
            <a:endParaRPr lang="en-US" dirty="0"/>
          </a:p>
        </p:txBody>
      </p:sp>
      <p:sp>
        <p:nvSpPr>
          <p:cNvPr id="7"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SHMM Title/Intro with Bullets (one lev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a:defRPr b="0" baseline="0">
                <a:latin typeface="Times New Roman"/>
                <a:cs typeface="Times New Roman"/>
              </a:defRPr>
            </a:lvl1pPr>
            <a:lvl2pPr>
              <a:buNone/>
              <a:defRPr/>
            </a:lvl2pPr>
            <a:lvl3pPr>
              <a:buNone/>
              <a:defRPr/>
            </a:lvl3pPr>
            <a:lvl4pPr>
              <a:buNone/>
              <a:defRPr/>
            </a:lvl4pPr>
            <a:lvl5pPr>
              <a:buNone/>
              <a:defRPr/>
            </a:lvl5pPr>
          </a:lstStyle>
          <a:p>
            <a:pPr lvl="0"/>
            <a:r>
              <a:rPr lang="en-US" dirty="0" smtClean="0"/>
              <a:t>Intro Page - bullets (one level)</a:t>
            </a:r>
          </a:p>
          <a:p>
            <a:pPr lvl="0"/>
            <a:endParaRPr lang="en-US" dirty="0" smtClean="0"/>
          </a:p>
          <a:p>
            <a:pPr lvl="1"/>
            <a:endParaRPr lang="en-US" dirty="0" smtClean="0"/>
          </a:p>
        </p:txBody>
      </p:sp>
      <p:sp>
        <p:nvSpPr>
          <p:cNvPr id="6" name="Slide Number Placeholder 5"/>
          <p:cNvSpPr>
            <a:spLocks noGrp="1"/>
          </p:cNvSpPr>
          <p:nvPr>
            <p:ph type="sldNum" sz="quarter" idx="12"/>
          </p:nvPr>
        </p:nvSpPr>
        <p:spPr>
          <a:xfrm>
            <a:off x="381000" y="6264275"/>
            <a:ext cx="2133600" cy="365125"/>
          </a:xfrm>
        </p:spPr>
        <p:txBody>
          <a:bodyPr/>
          <a:lstStyle>
            <a:lvl1pPr algn="l">
              <a:defRPr sz="1100"/>
            </a:lvl1pPr>
          </a:lstStyle>
          <a:p>
            <a:fld id="{EE2A51E3-7E3F-4EFA-9E98-4236DA68B2CE}" type="slidenum">
              <a:rPr lang="en-US" smtClean="0"/>
              <a:pPr/>
              <a:t>‹#›</a:t>
            </a:fld>
            <a:endParaRPr lang="en-US" dirty="0"/>
          </a:p>
        </p:txBody>
      </p:sp>
      <p:sp>
        <p:nvSpPr>
          <p:cNvPr id="7"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USHMM Title/Intro with Bullets (five leve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a:defRPr/>
            </a:lvl1pPr>
          </a:lstStyle>
          <a:p>
            <a:pPr lvl="0"/>
            <a:r>
              <a:rPr lang="en-US" dirty="0" smtClean="0"/>
              <a:t>Intro Page - bullets (five levels)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81000" y="6248400"/>
            <a:ext cx="2133600" cy="365125"/>
          </a:xfrm>
        </p:spPr>
        <p:txBody>
          <a:bodyPr/>
          <a:lstStyle>
            <a:lvl1pPr algn="l">
              <a:defRPr sz="1100"/>
            </a:lvl1pPr>
          </a:lstStyle>
          <a:p>
            <a:fld id="{EE2A51E3-7E3F-4EFA-9E98-4236DA68B2CE}" type="slidenum">
              <a:rPr lang="en-US" smtClean="0"/>
              <a:pPr/>
              <a:t>‹#›</a:t>
            </a:fld>
            <a:endParaRPr lang="en-US" dirty="0"/>
          </a:p>
        </p:txBody>
      </p:sp>
      <p:sp>
        <p:nvSpPr>
          <p:cNvPr id="7"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USHMM Comparison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3200" b="1" baseline="0">
                <a:solidFill>
                  <a:srgbClr val="F79646"/>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Column 1</a:t>
            </a:r>
          </a:p>
        </p:txBody>
      </p:sp>
      <p:sp>
        <p:nvSpPr>
          <p:cNvPr id="4" name="Content Placeholder 3"/>
          <p:cNvSpPr>
            <a:spLocks noGrp="1"/>
          </p:cNvSpPr>
          <p:nvPr>
            <p:ph sz="half" idx="2"/>
          </p:nvPr>
        </p:nvSpPr>
        <p:spPr>
          <a:xfrm>
            <a:off x="457200" y="2174875"/>
            <a:ext cx="4040188" cy="3951288"/>
          </a:xfrm>
        </p:spPr>
        <p:txBody>
          <a:bodyPr/>
          <a:lstStyle>
            <a:lvl1pPr>
              <a:defRPr sz="3200" b="0" i="0">
                <a:solidFill>
                  <a:schemeClr val="tx1"/>
                </a:solidFill>
                <a:latin typeface="Arial Narrow"/>
                <a:cs typeface="Arial Narrow"/>
              </a:defRPr>
            </a:lvl1pPr>
            <a:lvl2pPr marL="285750" indent="-285750">
              <a:buFont typeface="Arial"/>
              <a:buChar char="•"/>
              <a:defRPr sz="2400" baseline="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3200" b="1" baseline="0">
                <a:solidFill>
                  <a:srgbClr val="F79646"/>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Column 2</a:t>
            </a:r>
          </a:p>
        </p:txBody>
      </p:sp>
      <p:sp>
        <p:nvSpPr>
          <p:cNvPr id="6" name="Content Placeholder 5"/>
          <p:cNvSpPr>
            <a:spLocks noGrp="1"/>
          </p:cNvSpPr>
          <p:nvPr>
            <p:ph sz="quarter" idx="4"/>
          </p:nvPr>
        </p:nvSpPr>
        <p:spPr>
          <a:xfrm>
            <a:off x="4645025" y="2174875"/>
            <a:ext cx="4041775" cy="3951288"/>
          </a:xfrm>
        </p:spPr>
        <p:txBody>
          <a:bodyPr/>
          <a:lstStyle>
            <a:lvl1pPr>
              <a:defRPr sz="3200" b="0" i="0">
                <a:solidFill>
                  <a:schemeClr val="tx1"/>
                </a:solidFill>
                <a:latin typeface="Arial Narrow"/>
                <a:cs typeface="Arial Narrow"/>
              </a:defRPr>
            </a:lvl1pPr>
            <a:lvl2pPr marL="285750" indent="-285750">
              <a:buFont typeface="Arial"/>
              <a:buChar char="•"/>
              <a:defRPr sz="24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9" name="Slide Number Placeholder 8"/>
          <p:cNvSpPr>
            <a:spLocks noGrp="1"/>
          </p:cNvSpPr>
          <p:nvPr>
            <p:ph type="sldNum" sz="quarter" idx="12"/>
          </p:nvPr>
        </p:nvSpPr>
        <p:spPr>
          <a:xfrm>
            <a:off x="381000" y="6248400"/>
            <a:ext cx="2133600" cy="365125"/>
          </a:xfrm>
        </p:spPr>
        <p:txBody>
          <a:bodyPr/>
          <a:lstStyle>
            <a:lvl1pPr algn="l">
              <a:defRPr sz="1100"/>
            </a:lvl1pPr>
          </a:lstStyle>
          <a:p>
            <a:fld id="{EE2A51E3-7E3F-4EFA-9E98-4236DA68B2CE}" type="slidenum">
              <a:rPr lang="en-US" smtClean="0"/>
              <a:pPr/>
              <a:t>‹#›</a:t>
            </a:fld>
            <a:endParaRPr lang="en-US" dirty="0"/>
          </a:p>
        </p:txBody>
      </p:sp>
      <p:sp>
        <p:nvSpPr>
          <p:cNvPr id="10" name="Footer Placeholder 4"/>
          <p:cNvSpPr>
            <a:spLocks noGrp="1"/>
          </p:cNvSpPr>
          <p:nvPr>
            <p:ph type="ftr" sz="quarter" idx="1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USHMM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sz="half" idx="1" hasCustomPrompt="1"/>
          </p:nvPr>
        </p:nvSpPr>
        <p:spPr>
          <a:xfrm>
            <a:off x="457200" y="1600200"/>
            <a:ext cx="4038600" cy="838200"/>
          </a:xfrm>
        </p:spPr>
        <p:txBody>
          <a:bodyPr/>
          <a:lstStyle>
            <a:lvl1pPr marL="0" indent="0">
              <a:buFontTx/>
              <a:buNone/>
              <a:defRPr sz="2800" b="1">
                <a:latin typeface="Arial Narrow"/>
                <a:cs typeface="Arial Narrow"/>
              </a:defRPr>
            </a:lvl1pPr>
            <a:lvl2pPr marL="285750" indent="-28575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Column 1</a:t>
            </a:r>
          </a:p>
        </p:txBody>
      </p:sp>
      <p:sp>
        <p:nvSpPr>
          <p:cNvPr id="4" name="Content Placeholder 3"/>
          <p:cNvSpPr>
            <a:spLocks noGrp="1"/>
          </p:cNvSpPr>
          <p:nvPr>
            <p:ph sz="half" idx="2" hasCustomPrompt="1"/>
          </p:nvPr>
        </p:nvSpPr>
        <p:spPr>
          <a:xfrm>
            <a:off x="4648200" y="1600201"/>
            <a:ext cx="4038600" cy="838200"/>
          </a:xfrm>
        </p:spPr>
        <p:txBody>
          <a:bodyPr/>
          <a:lstStyle>
            <a:lvl1pPr>
              <a:defRPr sz="2800" baseline="0">
                <a:latin typeface="Arial Narrow"/>
                <a:cs typeface="Arial Narrow"/>
              </a:defRPr>
            </a:lvl1pPr>
            <a:lvl2pPr marL="285750" indent="-28575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Column 2</a:t>
            </a:r>
            <a:endParaRPr lang="en-US" dirty="0"/>
          </a:p>
        </p:txBody>
      </p:sp>
      <p:sp>
        <p:nvSpPr>
          <p:cNvPr id="7" name="Slide Number Placeholder 6"/>
          <p:cNvSpPr>
            <a:spLocks noGrp="1"/>
          </p:cNvSpPr>
          <p:nvPr>
            <p:ph type="sldNum" sz="quarter" idx="12"/>
          </p:nvPr>
        </p:nvSpPr>
        <p:spPr>
          <a:xfrm>
            <a:off x="381000" y="6248400"/>
            <a:ext cx="2133600" cy="365125"/>
          </a:xfrm>
        </p:spPr>
        <p:txBody>
          <a:bodyPr/>
          <a:lstStyle>
            <a:lvl1pPr>
              <a:defRPr sz="1100"/>
            </a:lvl1pPr>
          </a:lstStyle>
          <a:p>
            <a:fld id="{EE2A51E3-7E3F-4EFA-9E98-4236DA68B2CE}" type="slidenum">
              <a:rPr lang="en-US" smtClean="0"/>
              <a:pPr/>
              <a:t>‹#›</a:t>
            </a:fld>
            <a:endParaRPr lang="en-US" dirty="0"/>
          </a:p>
        </p:txBody>
      </p:sp>
      <p:sp>
        <p:nvSpPr>
          <p:cNvPr id="8"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
        <p:nvSpPr>
          <p:cNvPr id="5" name="TextBox 4"/>
          <p:cNvSpPr txBox="1"/>
          <p:nvPr userDrawn="1"/>
        </p:nvSpPr>
        <p:spPr>
          <a:xfrm>
            <a:off x="457200" y="2590800"/>
            <a:ext cx="4038600" cy="3200400"/>
          </a:xfrm>
          <a:prstGeom prst="rect">
            <a:avLst/>
          </a:prstGeom>
          <a:noFill/>
        </p:spPr>
        <p:txBody>
          <a:bodyPr wrap="square" rtlCol="0">
            <a:spAutoFit/>
          </a:bodyPr>
          <a:lstStyle/>
          <a:p>
            <a:endParaRPr lang="en-US" dirty="0"/>
          </a:p>
        </p:txBody>
      </p:sp>
      <p:sp>
        <p:nvSpPr>
          <p:cNvPr id="6" name="TextBox 5"/>
          <p:cNvSpPr txBox="1"/>
          <p:nvPr userDrawn="1"/>
        </p:nvSpPr>
        <p:spPr>
          <a:xfrm>
            <a:off x="4648200" y="2590800"/>
            <a:ext cx="4038600" cy="978932"/>
          </a:xfrm>
          <a:prstGeom prst="rect">
            <a:avLst/>
          </a:prstGeom>
          <a:noFill/>
        </p:spPr>
        <p:txBody>
          <a:bodyPr wrap="square" rtlCol="0">
            <a:spAutoFit/>
          </a:bodyPr>
          <a:lstStyle/>
          <a:p>
            <a:endParaRPr lang="en-US" dirty="0"/>
          </a:p>
        </p:txBody>
      </p:sp>
      <p:sp>
        <p:nvSpPr>
          <p:cNvPr id="9" name="TextBox 8"/>
          <p:cNvSpPr txBox="1"/>
          <p:nvPr userDrawn="1"/>
        </p:nvSpPr>
        <p:spPr>
          <a:xfrm>
            <a:off x="4800600" y="2743200"/>
            <a:ext cx="4038600" cy="978932"/>
          </a:xfrm>
          <a:prstGeom prst="rect">
            <a:avLst/>
          </a:prstGeom>
          <a:noFill/>
        </p:spPr>
        <p:txBody>
          <a:bodyPr wrap="square" rtlCol="0">
            <a:spAutoFit/>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USHMM Divider or Questions Page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81000" y="6248400"/>
            <a:ext cx="2133600" cy="365125"/>
          </a:xfrm>
        </p:spPr>
        <p:txBody>
          <a:bodyPr/>
          <a:lstStyle>
            <a:lvl1pPr algn="l">
              <a:defRPr sz="1100"/>
            </a:lvl1pPr>
          </a:lstStyle>
          <a:p>
            <a:fld id="{EE2A51E3-7E3F-4EFA-9E98-4236DA68B2CE}" type="slidenum">
              <a:rPr lang="en-US" smtClean="0"/>
              <a:pPr/>
              <a:t>‹#›</a:t>
            </a:fld>
            <a:endParaRPr lang="en-US" dirty="0"/>
          </a:p>
        </p:txBody>
      </p:sp>
      <p:pic>
        <p:nvPicPr>
          <p:cNvPr id="6" name="Picture 5" descr="USHMM_60K.eps"/>
          <p:cNvPicPr>
            <a:picLocks noChangeAspect="1"/>
          </p:cNvPicPr>
          <p:nvPr/>
        </p:nvPicPr>
        <p:blipFill>
          <a:blip r:embed="rId2" cstate="print"/>
          <a:stretch>
            <a:fillRect/>
          </a:stretch>
        </p:blipFill>
        <p:spPr>
          <a:xfrm>
            <a:off x="7060692" y="5867400"/>
            <a:ext cx="1715008" cy="812800"/>
          </a:xfrm>
          <a:prstGeom prst="rect">
            <a:avLst/>
          </a:prstGeom>
        </p:spPr>
      </p:pic>
      <p:sp>
        <p:nvSpPr>
          <p:cNvPr id="7" name="Picture Placeholder 6"/>
          <p:cNvSpPr>
            <a:spLocks noGrp="1"/>
          </p:cNvSpPr>
          <p:nvPr>
            <p:ph type="pic" sz="quarter" idx="13"/>
          </p:nvPr>
        </p:nvSpPr>
        <p:spPr>
          <a:xfrm>
            <a:off x="0" y="12700"/>
            <a:ext cx="9144000" cy="5715000"/>
          </a:xfrm>
        </p:spPr>
        <p:txBody>
          <a:bodyPr>
            <a:normAutofit/>
          </a:bodyPr>
          <a:lstStyle>
            <a:lvl1pPr marL="0" indent="0" algn="ctr">
              <a:buFontTx/>
              <a:buNone/>
              <a:defRPr sz="2000" baseline="0"/>
            </a:lvl1pPr>
          </a:lstStyle>
          <a:p>
            <a:endParaRPr lang="en-US" dirty="0" smtClean="0"/>
          </a:p>
          <a:p>
            <a:r>
              <a:rPr lang="en-US" dirty="0" smtClean="0"/>
              <a:t>Use this as a divider or question page </a:t>
            </a:r>
          </a:p>
          <a:p>
            <a:r>
              <a:rPr lang="en-US" dirty="0" smtClean="0"/>
              <a:t>(insert large image here)</a:t>
            </a:r>
            <a:endParaRPr lang="en-US" dirty="0"/>
          </a:p>
        </p:txBody>
      </p:sp>
    </p:spTree>
    <p:extLst>
      <p:ext uri="{BB962C8B-B14F-4D97-AF65-F5344CB8AC3E}">
        <p14:creationId xmlns:p14="http://schemas.microsoft.com/office/powerpoint/2010/main" val="34113094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Autofit/>
          </a:bodyPr>
          <a:lstStyle/>
          <a:p>
            <a:r>
              <a:rPr lang="en-US" dirty="0" smtClean="0"/>
              <a:t>Title</a:t>
            </a: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#’s and footer doesn’t show on presentation</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
        <p:nvSpPr>
          <p:cNvPr id="6" name="Slide Number Placeholder 5"/>
          <p:cNvSpPr>
            <a:spLocks noGrp="1"/>
          </p:cNvSpPr>
          <p:nvPr>
            <p:ph type="sldNum" sz="quarter" idx="4"/>
          </p:nvPr>
        </p:nvSpPr>
        <p:spPr>
          <a:xfrm>
            <a:off x="381000" y="6264275"/>
            <a:ext cx="2133600" cy="365125"/>
          </a:xfrm>
          <a:prstGeom prst="rect">
            <a:avLst/>
          </a:prstGeom>
        </p:spPr>
        <p:txBody>
          <a:bodyPr vert="horz" lIns="91440" tIns="45720" rIns="91440" bIns="45720" rtlCol="0" anchor="ctr"/>
          <a:lstStyle>
            <a:lvl1pPr algn="l">
              <a:defRPr sz="1100" b="0">
                <a:solidFill>
                  <a:schemeClr val="tx1"/>
                </a:solidFill>
                <a:latin typeface="Arial Narrow" pitchFamily="34" charset="0"/>
              </a:defRPr>
            </a:lvl1pPr>
          </a:lstStyle>
          <a:p>
            <a:fld id="{EE2A51E3-7E3F-4EFA-9E98-4236DA68B2CE}" type="slidenum">
              <a:rPr lang="en-US" smtClean="0"/>
              <a:pPr/>
              <a:t>‹#›</a:t>
            </a:fld>
            <a:endParaRPr lang="en-US" dirty="0"/>
          </a:p>
        </p:txBody>
      </p:sp>
      <p:cxnSp>
        <p:nvCxnSpPr>
          <p:cNvPr id="7" name="Straight Connector 6"/>
          <p:cNvCxnSpPr/>
          <p:nvPr/>
        </p:nvCxnSpPr>
        <p:spPr>
          <a:xfrm>
            <a:off x="457200" y="6248400"/>
            <a:ext cx="8229600" cy="1588"/>
          </a:xfrm>
          <a:prstGeom prst="line">
            <a:avLst/>
          </a:prstGeom>
          <a:ln w="127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9" r:id="rId7"/>
    <p:sldLayoutId id="2147483668" r:id="rId8"/>
    <p:sldLayoutId id="2147483675" r:id="rId9"/>
  </p:sldLayoutIdLst>
  <p:hf hdr="0" dt="0"/>
  <p:txStyles>
    <p:titleStyle>
      <a:lvl1pPr algn="l" defTabSz="914400" rtl="0" eaLnBrk="1" latinLnBrk="0" hangingPunct="1">
        <a:spcBef>
          <a:spcPct val="0"/>
        </a:spcBef>
        <a:buNone/>
        <a:defRPr sz="6000" b="1" kern="1200">
          <a:solidFill>
            <a:schemeClr val="tx1"/>
          </a:solidFill>
          <a:latin typeface="Arial Narrow" pitchFamily="34" charset="0"/>
          <a:ea typeface="+mj-ea"/>
          <a:cs typeface="+mj-cs"/>
        </a:defRPr>
      </a:lvl1pPr>
    </p:titleStyle>
    <p:bodyStyle>
      <a:lvl1pPr marL="0" indent="0" algn="l" defTabSz="914400" rtl="0" eaLnBrk="1" latinLnBrk="0" hangingPunct="1">
        <a:spcBef>
          <a:spcPct val="20000"/>
        </a:spcBef>
        <a:buSzPct val="90000"/>
        <a:buFontTx/>
        <a:buNone/>
        <a:defRPr sz="3200" b="1" kern="1200">
          <a:solidFill>
            <a:schemeClr val="tx1"/>
          </a:solidFill>
          <a:latin typeface="Arial Narrow"/>
          <a:ea typeface="+mn-ea"/>
          <a:cs typeface="Arial Narrow"/>
        </a:defRPr>
      </a:lvl1pPr>
      <a:lvl2pPr marL="742950" indent="-285750" algn="l" defTabSz="914400" rtl="0" eaLnBrk="1" latinLnBrk="0" hangingPunct="1">
        <a:spcBef>
          <a:spcPct val="20000"/>
        </a:spcBef>
        <a:buClr>
          <a:schemeClr val="accent6">
            <a:lumMod val="75000"/>
          </a:schemeClr>
        </a:buClr>
        <a:buFont typeface="Arial"/>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Clr>
          <a:schemeClr val="bg1">
            <a:lumMod val="65000"/>
            <a:lumOff val="35000"/>
          </a:schemeClr>
        </a:buClr>
        <a:buFont typeface="Arial"/>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Clr>
          <a:schemeClr val="accent6">
            <a:lumMod val="7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Autofit/>
          </a:bodyPr>
          <a:lstStyle/>
          <a:p>
            <a:r>
              <a:rPr lang="en-US" dirty="0" smtClean="0"/>
              <a:t>Title (no orange line)</a:t>
            </a: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81000" y="6248400"/>
            <a:ext cx="2133600" cy="365125"/>
          </a:xfrm>
          <a:prstGeom prst="rect">
            <a:avLst/>
          </a:prstGeom>
        </p:spPr>
        <p:txBody>
          <a:bodyPr vert="horz" lIns="91440" tIns="45720" rIns="91440" bIns="45720" rtlCol="0" anchor="ctr"/>
          <a:lstStyle>
            <a:lvl1pPr algn="l">
              <a:defRPr sz="1100" b="0">
                <a:solidFill>
                  <a:schemeClr val="tx1"/>
                </a:solidFill>
                <a:latin typeface="Arial Narrow" pitchFamily="34" charset="0"/>
              </a:defRPr>
            </a:lvl1pPr>
          </a:lstStyle>
          <a:p>
            <a:fld id="{EE2A51E3-7E3F-4EFA-9E98-4236DA68B2CE}" type="slidenum">
              <a:rPr lang="en-US" smtClean="0"/>
              <a:pPr/>
              <a:t>‹#›</a:t>
            </a:fld>
            <a:endParaRPr lang="en-US" dirty="0"/>
          </a:p>
        </p:txBody>
      </p:sp>
      <p:sp>
        <p:nvSpPr>
          <p:cNvPr id="8"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 bg1="lt1" tx1="dk1" bg2="lt2" tx2="dk2" accent1="accent1" accent2="accent2" accent3="accent3" accent4="accent4" accent5="accent5" accent6="accent6" hlink="hlink" folHlink="folHlink"/>
  <p:sldLayoutIdLst>
    <p:sldLayoutId id="2147483674" r:id="rId1"/>
  </p:sldLayoutIdLst>
  <p:hf hdr="0" dt="0"/>
  <p:txStyles>
    <p:titleStyle>
      <a:lvl1pPr algn="l" defTabSz="914400" rtl="0" eaLnBrk="1" latinLnBrk="0" hangingPunct="1">
        <a:spcBef>
          <a:spcPct val="0"/>
        </a:spcBef>
        <a:buNone/>
        <a:defRPr sz="6000" b="1" kern="1200" baseline="0">
          <a:solidFill>
            <a:schemeClr val="tx1"/>
          </a:solidFill>
          <a:latin typeface="Arial Narrow"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6.png"/><Relationship Id="rId1" Type="http://schemas.microsoft.com/office/2007/relationships/media" Target="../media/media4.mp4"/><Relationship Id="rId2" Type="http://schemas.openxmlformats.org/officeDocument/2006/relationships/video" Target="../media/media4.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books.google.it/books?id=TjOOAgAAQBAJ&amp;pg=PA2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4.png"/><Relationship Id="rId1" Type="http://schemas.microsoft.com/office/2007/relationships/media" Target="../media/media2.mp4"/><Relationship Id="rId2" Type="http://schemas.openxmlformats.org/officeDocument/2006/relationships/video" Target="../media/media2.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5.png"/><Relationship Id="rId1" Type="http://schemas.microsoft.com/office/2007/relationships/media" Target="../media/media3.mp4"/><Relationship Id="rId2"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898526"/>
            <a:ext cx="8382000" cy="5502274"/>
          </a:xfrm>
        </p:spPr>
        <p:txBody>
          <a:bodyPr>
            <a:normAutofit/>
          </a:bodyPr>
          <a:lstStyle/>
          <a:p>
            <a:endParaRPr lang="en-US" b="0" dirty="0"/>
          </a:p>
          <a:p>
            <a:pPr marL="571500" indent="-571500">
              <a:buFont typeface="Arial" panose="020B0604020202020204" pitchFamily="34" charset="0"/>
              <a:buChar char="•"/>
            </a:pPr>
            <a:r>
              <a:rPr lang="en-US" b="0" dirty="0" smtClean="0"/>
              <a:t>What emotions does Ruth show as she describes the events of Kristallnacht?</a:t>
            </a:r>
          </a:p>
          <a:p>
            <a:pPr marL="571500" indent="-571500">
              <a:buFont typeface="Arial" panose="020B0604020202020204" pitchFamily="34" charset="0"/>
              <a:buChar char="•"/>
            </a:pPr>
            <a:endParaRPr lang="en-US" b="0" dirty="0"/>
          </a:p>
          <a:p>
            <a:pPr marL="571500" indent="-571500">
              <a:buFont typeface="Arial" panose="020B0604020202020204" pitchFamily="34" charset="0"/>
              <a:buChar char="•"/>
            </a:pPr>
            <a:r>
              <a:rPr lang="en-US" b="0" dirty="0" smtClean="0"/>
              <a:t>What might be possible explanations for her friend’s participation in the mob?</a:t>
            </a:r>
          </a:p>
          <a:p>
            <a:pPr marL="571500" indent="-571500">
              <a:buFont typeface="Arial" panose="020B0604020202020204" pitchFamily="34" charset="0"/>
              <a:buChar char="•"/>
            </a:pPr>
            <a:endParaRPr lang="en-US" b="0" dirty="0"/>
          </a:p>
          <a:p>
            <a:pPr marL="571500" indent="-571500">
              <a:buFont typeface="Arial" panose="020B0604020202020204" pitchFamily="34" charset="0"/>
              <a:buChar char="•"/>
            </a:pPr>
            <a:r>
              <a:rPr lang="en-US" b="0" dirty="0" smtClean="0"/>
              <a:t>What are the consequences for Ruth and for the community?</a:t>
            </a:r>
            <a:endParaRPr lang="en-US" b="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10</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Title 1"/>
          <p:cNvSpPr>
            <a:spLocks noGrp="1"/>
          </p:cNvSpPr>
          <p:nvPr>
            <p:ph type="ctrTitle"/>
          </p:nvPr>
        </p:nvSpPr>
        <p:spPr>
          <a:xfrm>
            <a:off x="228600" y="152400"/>
            <a:ext cx="8458200" cy="1066800"/>
          </a:xfrm>
        </p:spPr>
        <p:txBody>
          <a:bodyPr/>
          <a:lstStyle/>
          <a:p>
            <a:pPr>
              <a:lnSpc>
                <a:spcPts val="5700"/>
              </a:lnSpc>
            </a:pPr>
            <a:r>
              <a:rPr lang="en-US" dirty="0" smtClean="0">
                <a:solidFill>
                  <a:schemeClr val="accent6">
                    <a:lumMod val="75000"/>
                  </a:schemeClr>
                </a:solidFill>
              </a:rPr>
              <a:t>Questions</a:t>
            </a:r>
            <a:endParaRPr lang="en-US" dirty="0">
              <a:solidFill>
                <a:schemeClr val="accent6">
                  <a:lumMod val="75000"/>
                </a:schemeClr>
              </a:solidFill>
            </a:endParaRPr>
          </a:p>
        </p:txBody>
      </p:sp>
    </p:spTree>
    <p:extLst>
      <p:ext uri="{BB962C8B-B14F-4D97-AF65-F5344CB8AC3E}">
        <p14:creationId xmlns:p14="http://schemas.microsoft.com/office/powerpoint/2010/main" val="31639293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A51E3-7E3F-4EFA-9E98-4236DA68B2CE}" type="slidenum">
              <a:rPr lang="en-US" smtClean="0"/>
              <a:pPr/>
              <a:t>11</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pic>
        <p:nvPicPr>
          <p:cNvPr id="6" name="Neighbors_Wildmann--embrace my moth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228600"/>
            <a:ext cx="7543800" cy="5657850"/>
          </a:xfrm>
          <a:prstGeom prst="rect">
            <a:avLst/>
          </a:prstGeom>
        </p:spPr>
      </p:pic>
    </p:spTree>
    <p:extLst>
      <p:ext uri="{BB962C8B-B14F-4D97-AF65-F5344CB8AC3E}">
        <p14:creationId xmlns:p14="http://schemas.microsoft.com/office/powerpoint/2010/main" val="18795897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898526"/>
            <a:ext cx="8382000" cy="5502274"/>
          </a:xfrm>
        </p:spPr>
        <p:txBody>
          <a:bodyPr>
            <a:normAutofit/>
          </a:bodyPr>
          <a:lstStyle/>
          <a:p>
            <a:endParaRPr lang="en-US" b="0" dirty="0"/>
          </a:p>
          <a:p>
            <a:pPr marL="571500" indent="-571500">
              <a:buFont typeface="Arial" panose="020B0604020202020204" pitchFamily="34" charset="0"/>
              <a:buChar char="•"/>
            </a:pPr>
            <a:r>
              <a:rPr lang="en-US" b="0" dirty="0" smtClean="0"/>
              <a:t>How does he describe the scene at the moment of his family’s deportation?</a:t>
            </a:r>
          </a:p>
          <a:p>
            <a:pPr marL="571500" indent="-571500">
              <a:buFont typeface="Arial" panose="020B0604020202020204" pitchFamily="34" charset="0"/>
              <a:buChar char="•"/>
            </a:pPr>
            <a:endParaRPr lang="en-US" b="0" dirty="0"/>
          </a:p>
          <a:p>
            <a:pPr marL="571500" indent="-571500">
              <a:buFont typeface="Arial" panose="020B0604020202020204" pitchFamily="34" charset="0"/>
              <a:buChar char="•"/>
            </a:pPr>
            <a:r>
              <a:rPr lang="en-US" b="0" dirty="0" smtClean="0"/>
              <a:t>What is the impact of the woman’s actions on Manfred and his family?</a:t>
            </a:r>
            <a:endParaRPr lang="en-US" b="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12</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Title 1"/>
          <p:cNvSpPr>
            <a:spLocks noGrp="1"/>
          </p:cNvSpPr>
          <p:nvPr>
            <p:ph type="ctrTitle"/>
          </p:nvPr>
        </p:nvSpPr>
        <p:spPr>
          <a:xfrm>
            <a:off x="228600" y="152400"/>
            <a:ext cx="8458200" cy="1066800"/>
          </a:xfrm>
        </p:spPr>
        <p:txBody>
          <a:bodyPr/>
          <a:lstStyle/>
          <a:p>
            <a:pPr>
              <a:lnSpc>
                <a:spcPts val="5700"/>
              </a:lnSpc>
            </a:pPr>
            <a:r>
              <a:rPr lang="en-US" dirty="0" smtClean="0">
                <a:solidFill>
                  <a:schemeClr val="accent6">
                    <a:lumMod val="75000"/>
                  </a:schemeClr>
                </a:solidFill>
              </a:rPr>
              <a:t>Questions</a:t>
            </a:r>
            <a:endParaRPr lang="en-US" dirty="0">
              <a:solidFill>
                <a:schemeClr val="accent6">
                  <a:lumMod val="75000"/>
                </a:schemeClr>
              </a:solidFill>
            </a:endParaRPr>
          </a:p>
        </p:txBody>
      </p:sp>
    </p:spTree>
    <p:extLst>
      <p:ext uri="{BB962C8B-B14F-4D97-AF65-F5344CB8AC3E}">
        <p14:creationId xmlns:p14="http://schemas.microsoft.com/office/powerpoint/2010/main" val="5561112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A51E3-7E3F-4EFA-9E98-4236DA68B2CE}" type="slidenum">
              <a:rPr lang="en-US" smtClean="0"/>
              <a:pPr/>
              <a:t>13</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Rectangle 5"/>
          <p:cNvSpPr/>
          <p:nvPr/>
        </p:nvSpPr>
        <p:spPr>
          <a:xfrm>
            <a:off x="152400" y="838200"/>
            <a:ext cx="8763000" cy="3321935"/>
          </a:xfrm>
          <a:prstGeom prst="rect">
            <a:avLst/>
          </a:prstGeom>
        </p:spPr>
        <p:txBody>
          <a:bodyPr wrap="square">
            <a:spAutoFit/>
          </a:bodyPr>
          <a:lstStyle/>
          <a:p>
            <a:pPr algn="ctr">
              <a:lnSpc>
                <a:spcPct val="115000"/>
              </a:lnSpc>
              <a:spcAft>
                <a:spcPts val="1000"/>
              </a:spcAft>
            </a:pPr>
            <a:r>
              <a:rPr lang="en-US" sz="4000" i="1" dirty="0">
                <a:latin typeface="Arial Narrow" panose="020B0606020202030204" pitchFamily="34" charset="0"/>
                <a:ea typeface="Calibri" panose="020F0502020204030204" pitchFamily="34" charset="0"/>
                <a:cs typeface="Calibri" panose="020F0502020204030204" pitchFamily="34" charset="0"/>
              </a:rPr>
              <a:t>“The people did not seem very enthusiastic [about the anti-Jewish measures], but nobody did anything about it.” </a:t>
            </a:r>
            <a:endParaRPr lang="en-US" sz="4000" dirty="0">
              <a:latin typeface="Arial Narrow" panose="020B0606020202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2400" i="1" dirty="0" smtClean="0">
                <a:latin typeface="Arial Narrow" panose="020B0606020202030204" pitchFamily="34" charset="0"/>
                <a:ea typeface="Calibri" panose="020F0502020204030204" pitchFamily="34" charset="0"/>
                <a:cs typeface="Calibri" panose="020F0502020204030204" pitchFamily="34" charset="0"/>
              </a:rPr>
              <a:t>- </a:t>
            </a:r>
            <a:r>
              <a:rPr lang="en-US" sz="2400" dirty="0">
                <a:latin typeface="Arial Narrow" panose="020B0606020202030204" pitchFamily="34" charset="0"/>
                <a:ea typeface="Calibri" panose="020F0502020204030204" pitchFamily="34" charset="0"/>
                <a:cs typeface="Calibri" panose="020F0502020204030204" pitchFamily="34" charset="0"/>
              </a:rPr>
              <a:t>Hilda </a:t>
            </a:r>
            <a:r>
              <a:rPr lang="en-US" sz="2400" dirty="0" err="1">
                <a:latin typeface="Arial Narrow" panose="020B0606020202030204" pitchFamily="34" charset="0"/>
                <a:ea typeface="Calibri" panose="020F0502020204030204" pitchFamily="34" charset="0"/>
                <a:cs typeface="Calibri" panose="020F0502020204030204" pitchFamily="34" charset="0"/>
              </a:rPr>
              <a:t>Henneh</a:t>
            </a:r>
            <a:r>
              <a:rPr lang="en-US" sz="2400" dirty="0">
                <a:latin typeface="Arial Narrow" panose="020B0606020202030204" pitchFamily="34" charset="0"/>
                <a:ea typeface="Calibri" panose="020F0502020204030204" pitchFamily="34" charset="0"/>
                <a:cs typeface="Calibri" panose="020F0502020204030204" pitchFamily="34" charset="0"/>
              </a:rPr>
              <a:t> </a:t>
            </a:r>
            <a:r>
              <a:rPr lang="en-US" sz="2400" dirty="0" err="1">
                <a:latin typeface="Arial Narrow" panose="020B0606020202030204" pitchFamily="34" charset="0"/>
                <a:ea typeface="Calibri" panose="020F0502020204030204" pitchFamily="34" charset="0"/>
                <a:cs typeface="Calibri" panose="020F0502020204030204" pitchFamily="34" charset="0"/>
              </a:rPr>
              <a:t>Siche</a:t>
            </a:r>
            <a:r>
              <a:rPr lang="en-US" sz="2400" dirty="0">
                <a:latin typeface="Arial Narrow" panose="020B0606020202030204" pitchFamily="34" charset="0"/>
                <a:ea typeface="Calibri" panose="020F0502020204030204" pitchFamily="34" charset="0"/>
                <a:cs typeface="Calibri" panose="020F0502020204030204" pitchFamily="34" charset="0"/>
              </a:rPr>
              <a:t>, </a:t>
            </a:r>
            <a:endParaRPr lang="en-US" sz="2400" dirty="0">
              <a:latin typeface="Arial Narrow" panose="020B0606020202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2400" dirty="0">
                <a:latin typeface="Arial Narrow" panose="020B0606020202030204" pitchFamily="34" charset="0"/>
                <a:ea typeface="Calibri" panose="020F0502020204030204" pitchFamily="34" charset="0"/>
                <a:cs typeface="Calibri" panose="020F0502020204030204" pitchFamily="34" charset="0"/>
              </a:rPr>
              <a:t>a Jewish American married to a German Jew 1940</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03053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228600"/>
            <a:ext cx="8382000" cy="6096001"/>
          </a:xfrm>
        </p:spPr>
        <p:txBody>
          <a:bodyPr>
            <a:normAutofit/>
          </a:bodyPr>
          <a:lstStyle/>
          <a:p>
            <a:r>
              <a:rPr lang="en-US" sz="4000" dirty="0" smtClean="0">
                <a:solidFill>
                  <a:schemeClr val="accent6">
                    <a:lumMod val="75000"/>
                  </a:schemeClr>
                </a:solidFill>
              </a:rPr>
              <a:t>Factors that increase conformity</a:t>
            </a:r>
          </a:p>
          <a:p>
            <a:endParaRPr lang="en-US" sz="2200" dirty="0"/>
          </a:p>
          <a:p>
            <a:pPr marL="571500" indent="-571500">
              <a:buFont typeface="Arial" panose="020B0604020202020204" pitchFamily="34" charset="0"/>
              <a:buChar char="•"/>
            </a:pPr>
            <a:r>
              <a:rPr lang="en-US" sz="2800" b="0" dirty="0" smtClean="0"/>
              <a:t>Group size</a:t>
            </a:r>
          </a:p>
          <a:p>
            <a:pPr marL="571500" indent="-571500">
              <a:buFont typeface="Arial" panose="020B0604020202020204" pitchFamily="34" charset="0"/>
              <a:buChar char="•"/>
            </a:pPr>
            <a:r>
              <a:rPr lang="en-US" sz="2800" b="0" dirty="0" smtClean="0"/>
              <a:t>Difficulty of task</a:t>
            </a:r>
          </a:p>
          <a:p>
            <a:pPr marL="571500" indent="-571500">
              <a:buFont typeface="Arial" panose="020B0604020202020204" pitchFamily="34" charset="0"/>
              <a:buChar char="•"/>
            </a:pPr>
            <a:r>
              <a:rPr lang="en-US" sz="2800" b="0" dirty="0" smtClean="0"/>
              <a:t>Status of majority group</a:t>
            </a:r>
          </a:p>
          <a:p>
            <a:pPr marL="571500" indent="-571500">
              <a:buFont typeface="Arial" panose="020B0604020202020204" pitchFamily="34" charset="0"/>
              <a:buChar char="•"/>
            </a:pPr>
            <a:r>
              <a:rPr lang="en-US" sz="2800" b="0" dirty="0" smtClean="0"/>
              <a:t>Ambiguity of situation</a:t>
            </a:r>
            <a:endParaRPr lang="en-US" sz="2800" b="0" dirty="0"/>
          </a:p>
          <a:p>
            <a:pPr marL="571500" indent="-571500">
              <a:buFont typeface="Arial" panose="020B0604020202020204" pitchFamily="34" charset="0"/>
              <a:buChar char="•"/>
            </a:pPr>
            <a:endParaRPr lang="en-US" sz="2800" b="0" dirty="0" smtClean="0"/>
          </a:p>
          <a:p>
            <a:r>
              <a:rPr lang="en-US" sz="4000" dirty="0" smtClean="0">
                <a:solidFill>
                  <a:schemeClr val="accent6">
                    <a:lumMod val="75000"/>
                  </a:schemeClr>
                </a:solidFill>
              </a:rPr>
              <a:t>Factors that decrease conformity</a:t>
            </a:r>
          </a:p>
          <a:p>
            <a:endParaRPr lang="en-US" sz="2200" dirty="0" smtClean="0">
              <a:solidFill>
                <a:schemeClr val="accent6">
                  <a:lumMod val="75000"/>
                </a:schemeClr>
              </a:solidFill>
            </a:endParaRPr>
          </a:p>
          <a:p>
            <a:pPr marL="571500" indent="-571500">
              <a:buFont typeface="Arial" panose="020B0604020202020204" pitchFamily="34" charset="0"/>
              <a:buChar char="•"/>
            </a:pPr>
            <a:r>
              <a:rPr lang="en-US" sz="2800" b="0" dirty="0" smtClean="0">
                <a:solidFill>
                  <a:schemeClr val="tx1"/>
                </a:solidFill>
              </a:rPr>
              <a:t>Social support- “The Power of One”</a:t>
            </a:r>
          </a:p>
          <a:p>
            <a:pPr marL="571500" indent="-571500">
              <a:buFont typeface="Arial" panose="020B0604020202020204" pitchFamily="34" charset="0"/>
              <a:buChar char="•"/>
            </a:pPr>
            <a:r>
              <a:rPr lang="en-US" sz="2800" b="0" dirty="0" smtClean="0">
                <a:solidFill>
                  <a:schemeClr val="tx1"/>
                </a:solidFill>
              </a:rPr>
              <a:t>Ability to voice opposition privately</a:t>
            </a:r>
          </a:p>
          <a:p>
            <a:pPr marL="571500" indent="-571500">
              <a:buFont typeface="Arial" panose="020B0604020202020204" pitchFamily="34" charset="0"/>
              <a:buChar char="•"/>
            </a:pPr>
            <a:r>
              <a:rPr lang="en-US" sz="2800" b="0" dirty="0" smtClean="0">
                <a:solidFill>
                  <a:schemeClr val="tx1"/>
                </a:solidFill>
              </a:rPr>
              <a:t>Motivation to achieve and strong leadership abilities</a:t>
            </a:r>
            <a:endParaRPr lang="en-US" sz="2800" b="0" dirty="0">
              <a:solidFill>
                <a:schemeClr val="tx1"/>
              </a:solidFill>
            </a:endParaRPr>
          </a:p>
          <a:p>
            <a:pPr marL="571500" indent="-571500">
              <a:buFont typeface="Arial" panose="020B0604020202020204" pitchFamily="34" charset="0"/>
              <a:buChar char="•"/>
            </a:pPr>
            <a:endParaRPr lang="en-US" sz="2800" b="0" dirty="0" smtClean="0">
              <a:solidFill>
                <a:schemeClr val="tx1"/>
              </a:solidFill>
            </a:endParaRPr>
          </a:p>
          <a:p>
            <a:endParaRPr lang="en-US" sz="4000" dirty="0" smtClean="0">
              <a:solidFill>
                <a:schemeClr val="accent6">
                  <a:lumMod val="75000"/>
                </a:schemeClr>
              </a:solidFill>
            </a:endParaRPr>
          </a:p>
          <a:p>
            <a:endParaRPr lang="en-US" sz="1200" b="0" dirty="0" smtClean="0"/>
          </a:p>
          <a:p>
            <a:pPr marL="571500" indent="-571500">
              <a:buFont typeface="Arial" panose="020B0604020202020204" pitchFamily="34" charset="0"/>
              <a:buChar char="•"/>
            </a:pPr>
            <a:endParaRPr lang="en-US" sz="400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14</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TextBox 5"/>
          <p:cNvSpPr txBox="1"/>
          <p:nvPr/>
        </p:nvSpPr>
        <p:spPr>
          <a:xfrm>
            <a:off x="990600" y="6336268"/>
            <a:ext cx="1903919" cy="369332"/>
          </a:xfrm>
          <a:prstGeom prst="rect">
            <a:avLst/>
          </a:prstGeom>
          <a:noFill/>
        </p:spPr>
        <p:txBody>
          <a:bodyPr wrap="none" rtlCol="0">
            <a:spAutoFit/>
          </a:bodyPr>
          <a:lstStyle/>
          <a:p>
            <a:r>
              <a:rPr lang="en-US" dirty="0" smtClean="0">
                <a:solidFill>
                  <a:schemeClr val="accent6">
                    <a:lumMod val="75000"/>
                  </a:schemeClr>
                </a:solidFill>
                <a:latin typeface="Arial Narrow" panose="020B0606020202030204" pitchFamily="34" charset="0"/>
              </a:rPr>
              <a:t>Solomon Asch study</a:t>
            </a:r>
            <a:endParaRPr lang="en-US" dirty="0">
              <a:solidFill>
                <a:schemeClr val="accent6">
                  <a:lumMod val="75000"/>
                </a:schemeClr>
              </a:solidFill>
              <a:latin typeface="Arial Narrow" panose="020B0606020202030204" pitchFamily="34" charset="0"/>
            </a:endParaRPr>
          </a:p>
        </p:txBody>
      </p:sp>
    </p:spTree>
    <p:extLst>
      <p:ext uri="{BB962C8B-B14F-4D97-AF65-F5344CB8AC3E}">
        <p14:creationId xmlns:p14="http://schemas.microsoft.com/office/powerpoint/2010/main" val="6734849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6200"/>
            <a:ext cx="8229600" cy="1066800"/>
          </a:xfrm>
        </p:spPr>
        <p:txBody>
          <a:bodyPr/>
          <a:lstStyle/>
          <a:p>
            <a:pPr>
              <a:lnSpc>
                <a:spcPts val="5700"/>
              </a:lnSpc>
            </a:pPr>
            <a:r>
              <a:rPr lang="en-US" dirty="0" smtClean="0">
                <a:solidFill>
                  <a:schemeClr val="accent6">
                    <a:lumMod val="75000"/>
                  </a:schemeClr>
                </a:solidFill>
              </a:rPr>
              <a:t>Questions</a:t>
            </a:r>
            <a:endParaRPr lang="en-US" dirty="0">
              <a:solidFill>
                <a:schemeClr val="accent6">
                  <a:lumMod val="75000"/>
                </a:schemeClr>
              </a:solidFill>
            </a:endParaRPr>
          </a:p>
        </p:txBody>
      </p:sp>
      <p:sp>
        <p:nvSpPr>
          <p:cNvPr id="3" name="Subtitle 2"/>
          <p:cNvSpPr>
            <a:spLocks noGrp="1"/>
          </p:cNvSpPr>
          <p:nvPr>
            <p:ph type="subTitle" idx="1"/>
          </p:nvPr>
        </p:nvSpPr>
        <p:spPr>
          <a:xfrm>
            <a:off x="228600" y="1219200"/>
            <a:ext cx="8686800" cy="5257800"/>
          </a:xfrm>
        </p:spPr>
        <p:txBody>
          <a:bodyPr>
            <a:normAutofit/>
          </a:bodyPr>
          <a:lstStyle/>
          <a:p>
            <a:pPr marL="457200" indent="-457200">
              <a:buFont typeface="Arial" panose="020B0604020202020204" pitchFamily="34" charset="0"/>
              <a:buChar char="•"/>
            </a:pPr>
            <a:r>
              <a:rPr lang="en-US" sz="2800" b="0" dirty="0" smtClean="0">
                <a:solidFill>
                  <a:schemeClr val="tx1">
                    <a:lumMod val="65000"/>
                  </a:schemeClr>
                </a:solidFill>
              </a:rPr>
              <a:t>How can being part of a crowd influence one’s sense of personal morality?</a:t>
            </a:r>
            <a:endParaRPr lang="en-US" sz="2800" b="0" dirty="0">
              <a:solidFill>
                <a:schemeClr val="tx1">
                  <a:lumMod val="65000"/>
                </a:schemeClr>
              </a:solidFill>
            </a:endParaRPr>
          </a:p>
          <a:p>
            <a:endParaRPr lang="en-US" sz="2800" b="0" dirty="0">
              <a:solidFill>
                <a:schemeClr val="tx1">
                  <a:lumMod val="65000"/>
                </a:schemeClr>
              </a:solidFill>
            </a:endParaRPr>
          </a:p>
          <a:p>
            <a:pPr marL="457200" indent="-457200">
              <a:buFont typeface="Arial" panose="020B0604020202020204" pitchFamily="34" charset="0"/>
              <a:buChar char="•"/>
            </a:pPr>
            <a:r>
              <a:rPr lang="en-US" sz="2800" b="0" dirty="0">
                <a:solidFill>
                  <a:schemeClr val="tx1">
                    <a:lumMod val="65000"/>
                  </a:schemeClr>
                </a:solidFill>
              </a:rPr>
              <a:t>Can the desire to belong outweigh one’s sense of compassion toward others?</a:t>
            </a:r>
          </a:p>
          <a:p>
            <a:endParaRPr lang="en-US" sz="2800" b="0" dirty="0">
              <a:solidFill>
                <a:schemeClr val="tx1">
                  <a:lumMod val="65000"/>
                </a:schemeClr>
              </a:solidFill>
            </a:endParaRPr>
          </a:p>
          <a:p>
            <a:pPr>
              <a:buFont typeface="Arial" pitchFamily="34" charset="0"/>
              <a:buChar char="•"/>
            </a:pPr>
            <a:r>
              <a:rPr lang="en-US" sz="2800" b="0" dirty="0">
                <a:solidFill>
                  <a:schemeClr val="tx1">
                    <a:lumMod val="65000"/>
                  </a:schemeClr>
                </a:solidFill>
              </a:rPr>
              <a:t>    How does recognizing the tendency to conform help to equip   </a:t>
            </a:r>
          </a:p>
          <a:p>
            <a:r>
              <a:rPr lang="en-US" sz="2800" b="0" dirty="0">
                <a:solidFill>
                  <a:schemeClr val="tx1">
                    <a:lumMod val="65000"/>
                  </a:schemeClr>
                </a:solidFill>
              </a:rPr>
              <a:t>      us as ethical leaders?</a:t>
            </a:r>
          </a:p>
          <a:p>
            <a:pPr marL="457200" indent="-457200">
              <a:buFont typeface="Arial" panose="020B0604020202020204" pitchFamily="34" charset="0"/>
              <a:buChar char="•"/>
            </a:pPr>
            <a:endParaRPr lang="en-US" sz="2800" b="0" dirty="0" smtClean="0">
              <a:solidFill>
                <a:schemeClr val="tx1">
                  <a:lumMod val="65000"/>
                </a:schemeClr>
              </a:solidFill>
            </a:endParaRPr>
          </a:p>
          <a:p>
            <a:pPr>
              <a:buFont typeface="Arial" pitchFamily="34" charset="0"/>
              <a:buChar char="•"/>
            </a:pPr>
            <a:endParaRPr lang="en-US" sz="2800" b="0" dirty="0" smtClean="0">
              <a:solidFill>
                <a:schemeClr val="tx1">
                  <a:lumMod val="65000"/>
                </a:schemeClr>
              </a:solidFill>
            </a:endParaRPr>
          </a:p>
          <a:p>
            <a:pPr>
              <a:buFont typeface="Arial" pitchFamily="34" charset="0"/>
              <a:buChar char="•"/>
            </a:pPr>
            <a:endParaRPr lang="en-US" sz="2800" b="0"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EE2A51E3-7E3F-4EFA-9E98-4236DA68B2CE}" type="slidenum">
              <a:rPr lang="en-US" smtClean="0"/>
              <a:pPr/>
              <a:t>15</a:t>
            </a:fld>
            <a:endParaRPr lang="en-US"/>
          </a:p>
        </p:txBody>
      </p:sp>
      <p:sp>
        <p:nvSpPr>
          <p:cNvPr id="5" name="Footer Placeholder 4"/>
          <p:cNvSpPr>
            <a:spLocks noGrp="1"/>
          </p:cNvSpPr>
          <p:nvPr>
            <p:ph type="ftr" sz="quarter" idx="3"/>
          </p:nvPr>
        </p:nvSpPr>
        <p:spPr/>
        <p:txBody>
          <a:bodyPr/>
          <a:lstStyle/>
          <a:p>
            <a:r>
              <a:rPr lang="en-US" dirty="0" smtClean="0"/>
              <a:t>UNITED STATES HOLOCAUST MEMORIAL MUSEUM</a:t>
            </a:r>
            <a:endParaRPr lang="en-US" dirty="0"/>
          </a:p>
        </p:txBody>
      </p:sp>
    </p:spTree>
    <p:extLst>
      <p:ext uri="{BB962C8B-B14F-4D97-AF65-F5344CB8AC3E}">
        <p14:creationId xmlns:p14="http://schemas.microsoft.com/office/powerpoint/2010/main" val="32553806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152399"/>
            <a:ext cx="8382000" cy="6111875"/>
          </a:xfrm>
        </p:spPr>
        <p:txBody>
          <a:bodyPr>
            <a:normAutofit fontScale="92500" lnSpcReduction="10000"/>
          </a:bodyPr>
          <a:lstStyle/>
          <a:p>
            <a:r>
              <a:rPr lang="en-US" sz="4000" dirty="0" smtClean="0">
                <a:solidFill>
                  <a:schemeClr val="accent6">
                    <a:lumMod val="75000"/>
                  </a:schemeClr>
                </a:solidFill>
              </a:rPr>
              <a:t>Questions for Discussion</a:t>
            </a:r>
          </a:p>
          <a:p>
            <a:endParaRPr lang="en-US" sz="2400" dirty="0"/>
          </a:p>
          <a:p>
            <a:pPr marL="571500" indent="-571500">
              <a:buFont typeface="Arial" panose="020B0604020202020204" pitchFamily="34" charset="0"/>
              <a:buChar char="•"/>
            </a:pPr>
            <a:r>
              <a:rPr lang="en-US" sz="2400" b="0" dirty="0" smtClean="0"/>
              <a:t>Can you think of a time when you did something just because everyone else was doing it—even if it didn’t feel right to you? What led to those actions? Do you regret it now?</a:t>
            </a:r>
          </a:p>
          <a:p>
            <a:pPr marL="571500" indent="-571500">
              <a:buFont typeface="Arial" panose="020B0604020202020204" pitchFamily="34" charset="0"/>
              <a:buChar char="•"/>
            </a:pPr>
            <a:endParaRPr lang="en-US" sz="2400" b="0" dirty="0"/>
          </a:p>
          <a:p>
            <a:pPr marL="571500" indent="-571500">
              <a:buFont typeface="Arial" panose="020B0604020202020204" pitchFamily="34" charset="0"/>
              <a:buChar char="•"/>
            </a:pPr>
            <a:r>
              <a:rPr lang="en-US" sz="2400" b="0" dirty="0" smtClean="0"/>
              <a:t>When a group to which you belong seems to be making a decision that seems unethical to you, how should you go about trying to balance your loyalty to the group against your own ethical integrity? Have you had an experience like that? How did you resolve it?</a:t>
            </a:r>
          </a:p>
          <a:p>
            <a:endParaRPr lang="en-US" sz="2400" b="0" dirty="0"/>
          </a:p>
          <a:p>
            <a:pPr marL="571500" indent="-571500">
              <a:buFont typeface="Arial" panose="020B0604020202020204" pitchFamily="34" charset="0"/>
              <a:buChar char="•"/>
            </a:pPr>
            <a:r>
              <a:rPr lang="en-US" sz="2400" b="0" dirty="0" smtClean="0"/>
              <a:t>Can you think of a time when you went against the crowd?  What were the risks?  What were the benefits?</a:t>
            </a:r>
          </a:p>
          <a:p>
            <a:pPr marL="571500" indent="-571500">
              <a:buFont typeface="Arial" panose="020B0604020202020204" pitchFamily="34" charset="0"/>
              <a:buChar char="•"/>
            </a:pPr>
            <a:endParaRPr lang="en-US" sz="2400" b="0" dirty="0"/>
          </a:p>
          <a:p>
            <a:pPr marL="571500" indent="-571500">
              <a:buFont typeface="Arial" panose="020B0604020202020204" pitchFamily="34" charset="0"/>
              <a:buChar char="•"/>
            </a:pPr>
            <a:r>
              <a:rPr lang="en-US" sz="2400" b="0" dirty="0"/>
              <a:t>How can we increase awareness in </a:t>
            </a:r>
            <a:r>
              <a:rPr lang="en-US" sz="2400" b="0" dirty="0" smtClean="0"/>
              <a:t>situations </a:t>
            </a:r>
            <a:r>
              <a:rPr lang="en-US" sz="2400" b="0" dirty="0"/>
              <a:t>when we are taking cues for proper behavior from the actions of others</a:t>
            </a:r>
            <a:r>
              <a:rPr lang="en-US" sz="2400" b="0" dirty="0" smtClean="0"/>
              <a:t>?</a:t>
            </a:r>
          </a:p>
          <a:p>
            <a:pPr marL="571500" indent="-571500">
              <a:buFont typeface="Arial" panose="020B0604020202020204" pitchFamily="34" charset="0"/>
              <a:buChar char="•"/>
            </a:pPr>
            <a:endParaRPr lang="en-US" sz="2400" b="0" dirty="0"/>
          </a:p>
          <a:p>
            <a:pPr marL="571500" indent="-571500">
              <a:buFont typeface="Arial" panose="020B0604020202020204" pitchFamily="34" charset="0"/>
              <a:buChar char="•"/>
            </a:pPr>
            <a:r>
              <a:rPr lang="en-US" sz="2400" b="0" dirty="0" smtClean="0"/>
              <a:t>What are the implications for you as a leader?</a:t>
            </a:r>
            <a:endParaRPr lang="en-US" sz="2400" dirty="0"/>
          </a:p>
          <a:p>
            <a:pPr marL="571500" indent="-571500">
              <a:buFont typeface="Arial" panose="020B0604020202020204" pitchFamily="34" charset="0"/>
              <a:buChar char="•"/>
            </a:pPr>
            <a:endParaRPr lang="en-US" sz="1800" dirty="0" smtClean="0"/>
          </a:p>
          <a:p>
            <a:pPr marL="571500" indent="-571500">
              <a:buFont typeface="Arial" panose="020B0604020202020204" pitchFamily="34" charset="0"/>
              <a:buChar char="•"/>
            </a:pPr>
            <a:endParaRPr lang="en-US" sz="400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16</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TextBox 5"/>
          <p:cNvSpPr txBox="1"/>
          <p:nvPr/>
        </p:nvSpPr>
        <p:spPr>
          <a:xfrm>
            <a:off x="990600" y="6324600"/>
            <a:ext cx="3981988" cy="369332"/>
          </a:xfrm>
          <a:prstGeom prst="rect">
            <a:avLst/>
          </a:prstGeom>
          <a:noFill/>
        </p:spPr>
        <p:txBody>
          <a:bodyPr wrap="none" rtlCol="0">
            <a:spAutoFit/>
          </a:bodyPr>
          <a:lstStyle/>
          <a:p>
            <a:r>
              <a:rPr lang="en-US" dirty="0" smtClean="0">
                <a:solidFill>
                  <a:schemeClr val="accent6">
                    <a:lumMod val="75000"/>
                  </a:schemeClr>
                </a:solidFill>
                <a:latin typeface="Arial Narrow" panose="020B0606020202030204" pitchFamily="34" charset="0"/>
              </a:rPr>
              <a:t>From University of Texas “Ethics Unwrapped”</a:t>
            </a:r>
            <a:endParaRPr lang="en-US" dirty="0">
              <a:solidFill>
                <a:schemeClr val="accent6">
                  <a:lumMod val="75000"/>
                </a:schemeClr>
              </a:solidFill>
              <a:latin typeface="Arial Narrow" panose="020B0606020202030204" pitchFamily="34" charset="0"/>
            </a:endParaRPr>
          </a:p>
        </p:txBody>
      </p:sp>
    </p:spTree>
    <p:extLst>
      <p:ext uri="{BB962C8B-B14F-4D97-AF65-F5344CB8AC3E}">
        <p14:creationId xmlns:p14="http://schemas.microsoft.com/office/powerpoint/2010/main" val="2285551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ts val="5700"/>
              </a:lnSpc>
            </a:pPr>
            <a:endParaRPr lang="en-US" dirty="0"/>
          </a:p>
        </p:txBody>
      </p:sp>
      <p:sp>
        <p:nvSpPr>
          <p:cNvPr id="3" name="Subtitle 2"/>
          <p:cNvSpPr>
            <a:spLocks noGrp="1"/>
          </p:cNvSpPr>
          <p:nvPr>
            <p:ph type="subTitle" idx="1"/>
          </p:nvPr>
        </p:nvSpPr>
        <p:spPr/>
        <p:txBody>
          <a:bodyPr/>
          <a:lstStyle/>
          <a:p>
            <a:endParaRPr lang="en-US"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EE2A51E3-7E3F-4EFA-9E98-4236DA68B2CE}" type="slidenum">
              <a:rPr lang="en-US" smtClean="0"/>
              <a:pPr/>
              <a:t>17</a:t>
            </a:fld>
            <a:endParaRPr lang="en-US"/>
          </a:p>
        </p:txBody>
      </p:sp>
      <p:sp>
        <p:nvSpPr>
          <p:cNvPr id="5" name="Footer Placeholder 4"/>
          <p:cNvSpPr>
            <a:spLocks noGrp="1"/>
          </p:cNvSpPr>
          <p:nvPr>
            <p:ph type="ftr" sz="quarter" idx="3"/>
          </p:nvPr>
        </p:nvSpPr>
        <p:spPr/>
        <p:txBody>
          <a:bodyPr/>
          <a:lstStyle/>
          <a:p>
            <a:r>
              <a:rPr lang="en-US" dirty="0" smtClean="0"/>
              <a:t>UNITED STATES HOLOCAUST MEMORIAL MUSEUM</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4648200"/>
          </a:xfrm>
        </p:spPr>
        <p:txBody>
          <a:bodyPr>
            <a:normAutofit/>
          </a:bodyPr>
          <a:lstStyle/>
          <a:p>
            <a:pPr lvl="4"/>
            <a:endParaRPr lang="en-US" dirty="0"/>
          </a:p>
          <a:p>
            <a:pPr>
              <a:buNone/>
            </a:pPr>
            <a:r>
              <a:rPr lang="en-US" dirty="0" smtClean="0"/>
              <a:t> </a:t>
            </a:r>
          </a:p>
          <a:p>
            <a:endParaRPr lang="en-US" dirty="0" smtClean="0"/>
          </a:p>
        </p:txBody>
      </p:sp>
      <p:sp>
        <p:nvSpPr>
          <p:cNvPr id="4" name="Slide Number Placeholder 3"/>
          <p:cNvSpPr>
            <a:spLocks noGrp="1"/>
          </p:cNvSpPr>
          <p:nvPr>
            <p:ph type="sldNum" sz="quarter" idx="12"/>
          </p:nvPr>
        </p:nvSpPr>
        <p:spPr/>
        <p:txBody>
          <a:bodyPr/>
          <a:lstStyle/>
          <a:p>
            <a:fld id="{EE2A51E3-7E3F-4EFA-9E98-4236DA68B2CE}" type="slidenum">
              <a:rPr lang="en-US" smtClean="0"/>
              <a:pPr/>
              <a:t>18</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A51E3-7E3F-4EFA-9E98-4236DA68B2CE}" type="slidenum">
              <a:rPr lang="en-US" smtClean="0"/>
              <a:pPr/>
              <a:t>19</a:t>
            </a:fld>
            <a:endParaRPr lang="en-US" dirty="0"/>
          </a:p>
        </p:txBody>
      </p:sp>
      <p:sp>
        <p:nvSpPr>
          <p:cNvPr id="6" name="Picture Placeholder 5"/>
          <p:cNvSpPr>
            <a:spLocks noGrp="1"/>
          </p:cNvSpPr>
          <p:nvPr>
            <p:ph type="pic" sz="quarter" idx="13"/>
          </p:nvPr>
        </p:nvSpPr>
        <p:spPr>
          <a:xfrm>
            <a:off x="0" y="0"/>
            <a:ext cx="9144000" cy="5638800"/>
          </a:xfrm>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ts val="5700"/>
              </a:lnSpc>
            </a:pPr>
            <a:r>
              <a:rPr lang="en-US" dirty="0" smtClean="0">
                <a:solidFill>
                  <a:schemeClr val="accent6">
                    <a:lumMod val="75000"/>
                  </a:schemeClr>
                </a:solidFill>
              </a:rPr>
              <a:t>ETHICAL LEADERSHIP</a:t>
            </a:r>
            <a:endParaRPr lang="en-US" dirty="0">
              <a:solidFill>
                <a:schemeClr val="accent6">
                  <a:lumMod val="75000"/>
                </a:schemeClr>
              </a:solidFill>
            </a:endParaRPr>
          </a:p>
        </p:txBody>
      </p:sp>
      <p:sp>
        <p:nvSpPr>
          <p:cNvPr id="3" name="Subtitle 2"/>
          <p:cNvSpPr>
            <a:spLocks noGrp="1"/>
          </p:cNvSpPr>
          <p:nvPr>
            <p:ph type="subTitle" idx="1"/>
          </p:nvPr>
        </p:nvSpPr>
        <p:spPr>
          <a:xfrm>
            <a:off x="1066800" y="2674937"/>
            <a:ext cx="7010400" cy="1752600"/>
          </a:xfrm>
        </p:spPr>
        <p:txBody>
          <a:bodyPr/>
          <a:lstStyle/>
          <a:p>
            <a:r>
              <a:rPr lang="en-US" dirty="0" smtClean="0">
                <a:solidFill>
                  <a:schemeClr val="tx1">
                    <a:lumMod val="65000"/>
                  </a:schemeClr>
                </a:solidFill>
              </a:rPr>
              <a:t>Leadership that is directed by respect for ethical beliefs and values and for the dignity and rights of others</a:t>
            </a:r>
            <a:endParaRPr lang="en-US"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EE2A51E3-7E3F-4EFA-9E98-4236DA68B2CE}" type="slidenum">
              <a:rPr lang="en-US" smtClean="0"/>
              <a:pPr/>
              <a:t>2</a:t>
            </a:fld>
            <a:endParaRPr lang="en-US"/>
          </a:p>
        </p:txBody>
      </p:sp>
      <p:sp>
        <p:nvSpPr>
          <p:cNvPr id="5" name="Footer Placeholder 4"/>
          <p:cNvSpPr>
            <a:spLocks noGrp="1"/>
          </p:cNvSpPr>
          <p:nvPr>
            <p:ph type="ftr" sz="quarter" idx="3"/>
          </p:nvPr>
        </p:nvSpPr>
        <p:spPr/>
        <p:txBody>
          <a:bodyPr/>
          <a:lstStyle/>
          <a:p>
            <a:r>
              <a:rPr lang="en-US" dirty="0" smtClean="0"/>
              <a:t>UNITED STATES HOLOCAUST MEMORIAL MUSEUM</a:t>
            </a:r>
            <a:endParaRPr lang="en-US" dirty="0"/>
          </a:p>
        </p:txBody>
      </p:sp>
      <p:sp>
        <p:nvSpPr>
          <p:cNvPr id="6" name="Rectangle 5"/>
          <p:cNvSpPr/>
          <p:nvPr/>
        </p:nvSpPr>
        <p:spPr>
          <a:xfrm>
            <a:off x="533400" y="6273225"/>
            <a:ext cx="5257800" cy="553998"/>
          </a:xfrm>
          <a:prstGeom prst="rect">
            <a:avLst/>
          </a:prstGeom>
        </p:spPr>
        <p:txBody>
          <a:bodyPr wrap="square">
            <a:spAutoFit/>
          </a:bodyPr>
          <a:lstStyle/>
          <a:p>
            <a:r>
              <a:rPr lang="en-US" sz="1500" b="1" dirty="0">
                <a:solidFill>
                  <a:schemeClr val="accent6">
                    <a:lumMod val="75000"/>
                  </a:schemeClr>
                </a:solidFill>
                <a:latin typeface="Arial Narrow" panose="020B0606020202030204" pitchFamily="34" charset="0"/>
              </a:rPr>
              <a:t>Theresa Watts (2008). </a:t>
            </a:r>
            <a:r>
              <a:rPr lang="en-US" sz="1500" b="1" i="1" u="sng" dirty="0">
                <a:solidFill>
                  <a:schemeClr val="accent6">
                    <a:lumMod val="75000"/>
                  </a:schemeClr>
                </a:solidFill>
                <a:latin typeface="Arial Narrow" panose="020B0606020202030204" pitchFamily="34" charset="0"/>
                <a:hlinkClick r:id="rId3"/>
              </a:rPr>
              <a:t>Business leaders' values and beliefs regarding decision making ethics</a:t>
            </a:r>
            <a:endParaRPr lang="en-US" sz="1500" b="1" dirty="0">
              <a:solidFill>
                <a:schemeClr val="accent6">
                  <a:lumMod val="75000"/>
                </a:schemeClr>
              </a:solidFill>
              <a:latin typeface="Arial Narrow" panose="020B0606020202030204" pitchFamily="34" charset="0"/>
            </a:endParaRPr>
          </a:p>
        </p:txBody>
      </p:sp>
    </p:spTree>
    <p:extLst>
      <p:ext uri="{BB962C8B-B14F-4D97-AF65-F5344CB8AC3E}">
        <p14:creationId xmlns:p14="http://schemas.microsoft.com/office/powerpoint/2010/main" val="27025996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8229600" cy="1143000"/>
          </a:xfrm>
        </p:spPr>
        <p:txBody>
          <a:bodyPr/>
          <a:lstStyle/>
          <a:p>
            <a:r>
              <a:rPr lang="en-US" sz="3600" b="0" dirty="0" smtClean="0"/>
              <a:t/>
            </a:r>
            <a:br>
              <a:rPr lang="en-US" sz="3600" b="0" dirty="0" smtClean="0"/>
            </a:br>
            <a:r>
              <a:rPr lang="en-US" sz="3600" b="0" dirty="0" smtClean="0"/>
              <a:t/>
            </a:r>
            <a:br>
              <a:rPr lang="en-US" sz="3600" b="0" dirty="0" smtClean="0"/>
            </a:br>
            <a:r>
              <a:rPr lang="en-US" sz="3600" b="0" dirty="0"/>
              <a:t/>
            </a:r>
            <a:br>
              <a:rPr lang="en-US" sz="3600" b="0" dirty="0"/>
            </a:br>
            <a:r>
              <a:rPr lang="en-US" sz="3600" b="0" dirty="0" smtClean="0"/>
              <a:t>How can examining the human vulnerabilities that led so many ordinary people to play a role in the Holocaust illustrate the challenges leaders may confront today?</a:t>
            </a:r>
            <a:br>
              <a:rPr lang="en-US" sz="3600" b="0" dirty="0" smtClean="0"/>
            </a:br>
            <a:r>
              <a:rPr lang="en-US" sz="3600" b="0" dirty="0"/>
              <a:t/>
            </a:r>
            <a:br>
              <a:rPr lang="en-US" sz="3600" b="0" dirty="0"/>
            </a:br>
            <a:r>
              <a:rPr lang="en-US" sz="3600" b="0" dirty="0"/>
              <a:t>C</a:t>
            </a:r>
            <a:r>
              <a:rPr lang="en-US" sz="3600" b="0" dirty="0" smtClean="0"/>
              <a:t>an studying history prepare us to be more ethically conscious leaders?</a:t>
            </a:r>
            <a:br>
              <a:rPr lang="en-US" sz="3600" b="0" dirty="0" smtClean="0"/>
            </a:br>
            <a:r>
              <a:rPr lang="en-US" sz="3600" b="0" dirty="0"/>
              <a:t/>
            </a:r>
            <a:br>
              <a:rPr lang="en-US" sz="3600" b="0" dirty="0"/>
            </a:br>
            <a:endParaRPr lang="en-US" sz="3600" b="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3</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3" name="TextBox 2"/>
          <p:cNvSpPr txBox="1"/>
          <p:nvPr/>
        </p:nvSpPr>
        <p:spPr>
          <a:xfrm>
            <a:off x="76200" y="457200"/>
            <a:ext cx="8991600" cy="1261884"/>
          </a:xfrm>
          <a:prstGeom prst="rect">
            <a:avLst/>
          </a:prstGeom>
          <a:noFill/>
        </p:spPr>
        <p:txBody>
          <a:bodyPr wrap="square" rtlCol="0">
            <a:spAutoFit/>
          </a:bodyPr>
          <a:lstStyle/>
          <a:p>
            <a:pPr algn="ctr"/>
            <a:r>
              <a:rPr lang="en-US" sz="3800" b="1" i="1" dirty="0" smtClean="0">
                <a:solidFill>
                  <a:schemeClr val="accent6">
                    <a:lumMod val="75000"/>
                  </a:schemeClr>
                </a:solidFill>
                <a:latin typeface="Arial Narrow" panose="020B0606020202030204" pitchFamily="34" charset="0"/>
              </a:rPr>
              <a:t>Some Were Neighbors: </a:t>
            </a:r>
          </a:p>
          <a:p>
            <a:pPr algn="ctr"/>
            <a:r>
              <a:rPr lang="en-US" sz="3800" b="1" i="1" dirty="0" smtClean="0">
                <a:solidFill>
                  <a:schemeClr val="accent6">
                    <a:lumMod val="75000"/>
                  </a:schemeClr>
                </a:solidFill>
                <a:latin typeface="Arial Narrow" panose="020B0606020202030204" pitchFamily="34" charset="0"/>
              </a:rPr>
              <a:t>Collaboration and Complicity in the Holocaust</a:t>
            </a:r>
            <a:endParaRPr lang="en-US" sz="3800" b="1" i="1" dirty="0">
              <a:solidFill>
                <a:schemeClr val="accent6">
                  <a:lumMod val="75000"/>
                </a:schemeClr>
              </a:solidFill>
              <a:latin typeface="Arial Narrow" panose="020B0606020202030204" pitchFamily="34" charset="0"/>
            </a:endParaRPr>
          </a:p>
        </p:txBody>
      </p:sp>
    </p:spTree>
    <p:extLst>
      <p:ext uri="{BB962C8B-B14F-4D97-AF65-F5344CB8AC3E}">
        <p14:creationId xmlns:p14="http://schemas.microsoft.com/office/powerpoint/2010/main" val="3744673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rientation_Film_0617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914400"/>
            <a:ext cx="8153400" cy="4586288"/>
          </a:xfrm>
          <a:prstGeom prst="rect">
            <a:avLst/>
          </a:prstGeom>
        </p:spPr>
      </p:pic>
    </p:spTree>
    <p:extLst>
      <p:ext uri="{BB962C8B-B14F-4D97-AF65-F5344CB8AC3E}">
        <p14:creationId xmlns:p14="http://schemas.microsoft.com/office/powerpoint/2010/main" val="36795576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533400"/>
            <a:ext cx="8382000" cy="4267200"/>
          </a:xfrm>
        </p:spPr>
        <p:txBody>
          <a:bodyPr>
            <a:normAutofit lnSpcReduction="10000"/>
          </a:bodyPr>
          <a:lstStyle/>
          <a:p>
            <a:r>
              <a:rPr lang="en-US" sz="4000" dirty="0" smtClean="0">
                <a:solidFill>
                  <a:schemeClr val="accent6">
                    <a:lumMod val="75000"/>
                  </a:schemeClr>
                </a:solidFill>
              </a:rPr>
              <a:t>What human vulnerabilities help to explain failures of ethical leadership?</a:t>
            </a:r>
          </a:p>
          <a:p>
            <a:endParaRPr lang="en-US" sz="4000" dirty="0"/>
          </a:p>
          <a:p>
            <a:pPr marL="571500" indent="-571500">
              <a:buFont typeface="Arial" panose="020B0604020202020204" pitchFamily="34" charset="0"/>
              <a:buChar char="•"/>
            </a:pPr>
            <a:r>
              <a:rPr lang="en-US" sz="4000" dirty="0" smtClean="0"/>
              <a:t>Rationalization</a:t>
            </a:r>
          </a:p>
          <a:p>
            <a:pPr marL="571500" indent="-571500">
              <a:buFont typeface="Arial" panose="020B0604020202020204" pitchFamily="34" charset="0"/>
              <a:buChar char="•"/>
            </a:pPr>
            <a:r>
              <a:rPr lang="en-US" sz="4000" dirty="0" smtClean="0"/>
              <a:t>Conformity</a:t>
            </a:r>
          </a:p>
          <a:p>
            <a:pPr marL="571500" indent="-571500">
              <a:buFont typeface="Arial" panose="020B0604020202020204" pitchFamily="34" charset="0"/>
              <a:buChar char="•"/>
            </a:pPr>
            <a:r>
              <a:rPr lang="en-US" sz="4000" dirty="0" smtClean="0"/>
              <a:t>Obedience to Authority</a:t>
            </a:r>
          </a:p>
          <a:p>
            <a:pPr marL="571500" indent="-571500">
              <a:buFont typeface="Arial" panose="020B0604020202020204" pitchFamily="34" charset="0"/>
              <a:buChar char="•"/>
            </a:pPr>
            <a:r>
              <a:rPr lang="en-US" sz="4000" dirty="0" smtClean="0"/>
              <a:t>In-group / Out-group dynamics</a:t>
            </a:r>
          </a:p>
          <a:p>
            <a:pPr marL="571500" indent="-571500">
              <a:buFont typeface="Arial" panose="020B0604020202020204" pitchFamily="34" charset="0"/>
              <a:buChar char="•"/>
            </a:pPr>
            <a:endParaRPr lang="en-US" sz="4000" dirty="0" smtClean="0"/>
          </a:p>
          <a:p>
            <a:pPr marL="571500" indent="-571500">
              <a:buFont typeface="Arial" panose="020B0604020202020204" pitchFamily="34" charset="0"/>
              <a:buChar char="•"/>
            </a:pPr>
            <a:endParaRPr lang="en-US" sz="400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5</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Tree>
    <p:extLst>
      <p:ext uri="{BB962C8B-B14F-4D97-AF65-F5344CB8AC3E}">
        <p14:creationId xmlns:p14="http://schemas.microsoft.com/office/powerpoint/2010/main" val="20273977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A51E3-7E3F-4EFA-9E98-4236DA68B2CE}" type="slidenum">
              <a:rPr lang="en-US" smtClean="0"/>
              <a:pPr/>
              <a:t>6</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TextBox 5"/>
          <p:cNvSpPr txBox="1"/>
          <p:nvPr/>
        </p:nvSpPr>
        <p:spPr>
          <a:xfrm>
            <a:off x="381000" y="464403"/>
            <a:ext cx="8077200" cy="830997"/>
          </a:xfrm>
          <a:prstGeom prst="rect">
            <a:avLst/>
          </a:prstGeom>
          <a:noFill/>
        </p:spPr>
        <p:txBody>
          <a:bodyPr wrap="square" rtlCol="0">
            <a:spAutoFit/>
          </a:bodyPr>
          <a:lstStyle/>
          <a:p>
            <a:pPr algn="ctr"/>
            <a:r>
              <a:rPr lang="en-US" sz="4800" b="1" dirty="0" smtClean="0">
                <a:latin typeface="Arial Narrow" panose="020B0606020202030204" pitchFamily="34" charset="0"/>
              </a:rPr>
              <a:t>Conformity </a:t>
            </a:r>
            <a:endParaRPr lang="en-US" sz="4800" b="1" dirty="0">
              <a:latin typeface="Arial Narrow" panose="020B0606020202030204" pitchFamily="34" charset="0"/>
            </a:endParaRPr>
          </a:p>
        </p:txBody>
      </p:sp>
      <p:sp>
        <p:nvSpPr>
          <p:cNvPr id="7" name="TextBox 6"/>
          <p:cNvSpPr txBox="1"/>
          <p:nvPr/>
        </p:nvSpPr>
        <p:spPr>
          <a:xfrm>
            <a:off x="304800" y="1706463"/>
            <a:ext cx="8534399" cy="5386090"/>
          </a:xfrm>
          <a:prstGeom prst="rect">
            <a:avLst/>
          </a:prstGeom>
          <a:noFill/>
        </p:spPr>
        <p:txBody>
          <a:bodyPr wrap="square" rtlCol="0">
            <a:spAutoFit/>
          </a:bodyPr>
          <a:lstStyle/>
          <a:p>
            <a:r>
              <a:rPr lang="en-US" sz="2400" dirty="0" smtClean="0">
                <a:solidFill>
                  <a:schemeClr val="accent6">
                    <a:lumMod val="75000"/>
                  </a:schemeClr>
                </a:solidFill>
                <a:latin typeface="Arial Narrow" panose="020B0606020202030204" pitchFamily="34" charset="0"/>
              </a:rPr>
              <a:t>A type of social influence involving a change of belief or behavior in order to fit in with a group</a:t>
            </a:r>
          </a:p>
          <a:p>
            <a:endParaRPr lang="en-US" sz="1600" dirty="0" smtClean="0">
              <a:latin typeface="Arial Narrow" panose="020B0606020202030204" pitchFamily="34" charset="0"/>
            </a:endParaRPr>
          </a:p>
          <a:p>
            <a:endParaRPr lang="en-US" sz="1600" dirty="0" smtClean="0">
              <a:latin typeface="Arial Narrow" panose="020B0606020202030204" pitchFamily="34" charset="0"/>
            </a:endParaRPr>
          </a:p>
          <a:p>
            <a:r>
              <a:rPr lang="en-US" sz="2400" dirty="0" smtClean="0">
                <a:latin typeface="Arial Narrow" panose="020B0606020202030204" pitchFamily="34" charset="0"/>
              </a:rPr>
              <a:t>The tendency to think or act like members of a group</a:t>
            </a:r>
            <a:r>
              <a:rPr lang="en-US" sz="2400" dirty="0">
                <a:latin typeface="Arial Narrow" panose="020B0606020202030204" pitchFamily="34" charset="0"/>
              </a:rPr>
              <a:t/>
            </a:r>
            <a:br>
              <a:rPr lang="en-US" sz="2400" dirty="0">
                <a:latin typeface="Arial Narrow" panose="020B0606020202030204" pitchFamily="34" charset="0"/>
              </a:rPr>
            </a:br>
            <a:endParaRPr lang="en-US" sz="2400" dirty="0" smtClean="0">
              <a:latin typeface="Arial Narrow" panose="020B0606020202030204" pitchFamily="34" charset="0"/>
            </a:endParaRPr>
          </a:p>
          <a:p>
            <a:endParaRPr lang="en-US" sz="2400" dirty="0">
              <a:latin typeface="Arial Narrow" panose="020B0606020202030204" pitchFamily="34" charset="0"/>
            </a:endParaRPr>
          </a:p>
          <a:p>
            <a:r>
              <a:rPr lang="en-US" sz="2400" dirty="0" smtClean="0">
                <a:solidFill>
                  <a:schemeClr val="accent6">
                    <a:lumMod val="75000"/>
                  </a:schemeClr>
                </a:solidFill>
                <a:latin typeface="Arial Narrow" panose="020B0606020202030204" pitchFamily="34" charset="0"/>
              </a:rPr>
              <a:t>Conformity</a:t>
            </a:r>
            <a:r>
              <a:rPr lang="en-US" sz="2400" dirty="0">
                <a:solidFill>
                  <a:schemeClr val="accent6">
                    <a:lumMod val="75000"/>
                  </a:schemeClr>
                </a:solidFill>
                <a:latin typeface="Arial Narrow" panose="020B0606020202030204" pitchFamily="34" charset="0"/>
              </a:rPr>
              <a:t> is the tendency to align your attitudes, beliefs, and behaviors with those around you. It's a powerful force that can take the form of overt social pressure or </a:t>
            </a:r>
            <a:r>
              <a:rPr lang="en-US" sz="2400" dirty="0" smtClean="0">
                <a:solidFill>
                  <a:schemeClr val="accent6">
                    <a:lumMod val="75000"/>
                  </a:schemeClr>
                </a:solidFill>
                <a:latin typeface="Arial Narrow" panose="020B0606020202030204" pitchFamily="34" charset="0"/>
              </a:rPr>
              <a:t>subtler unconscious</a:t>
            </a:r>
            <a:r>
              <a:rPr lang="en-US" sz="2400" dirty="0">
                <a:solidFill>
                  <a:schemeClr val="accent6">
                    <a:lumMod val="75000"/>
                  </a:schemeClr>
                </a:solidFill>
                <a:latin typeface="Arial Narrow" panose="020B0606020202030204" pitchFamily="34" charset="0"/>
              </a:rPr>
              <a:t> influence</a:t>
            </a:r>
            <a:r>
              <a:rPr lang="en-US" sz="2400" dirty="0" smtClean="0">
                <a:solidFill>
                  <a:schemeClr val="accent6">
                    <a:lumMod val="75000"/>
                  </a:schemeClr>
                </a:solidFill>
                <a:latin typeface="Arial Narrow" panose="020B0606020202030204" pitchFamily="34" charset="0"/>
              </a:rPr>
              <a:t>.</a:t>
            </a:r>
          </a:p>
          <a:p>
            <a:endParaRPr lang="en-US" sz="2400" dirty="0">
              <a:solidFill>
                <a:schemeClr val="accent6">
                  <a:lumMod val="75000"/>
                </a:schemeClr>
              </a:solidFill>
              <a:latin typeface="Arial Narrow" panose="020B0606020202030204" pitchFamily="34" charset="0"/>
            </a:endParaRPr>
          </a:p>
          <a:p>
            <a:endParaRPr lang="en-US" sz="2400" dirty="0">
              <a:solidFill>
                <a:schemeClr val="accent6">
                  <a:lumMod val="75000"/>
                </a:schemeClr>
              </a:solidFill>
              <a:latin typeface="Arial Narrow" panose="020B0606020202030204" pitchFamily="34" charset="0"/>
            </a:endParaRPr>
          </a:p>
          <a:p>
            <a:endParaRPr lang="en-US" sz="2400" dirty="0">
              <a:latin typeface="Arial Narrow" panose="020B0606020202030204" pitchFamily="34" charset="0"/>
            </a:endParaRPr>
          </a:p>
          <a:p>
            <a:endParaRPr lang="en-US" sz="2400" dirty="0">
              <a:latin typeface="Arial Narrow" panose="020B0606020202030204" pitchFamily="34" charset="0"/>
            </a:endParaRPr>
          </a:p>
          <a:p>
            <a:endParaRPr lang="en-US" sz="2400" dirty="0">
              <a:latin typeface="Arial Narrow" panose="020B0606020202030204" pitchFamily="34" charset="0"/>
            </a:endParaRPr>
          </a:p>
        </p:txBody>
      </p:sp>
    </p:spTree>
    <p:extLst>
      <p:ext uri="{BB962C8B-B14F-4D97-AF65-F5344CB8AC3E}">
        <p14:creationId xmlns:p14="http://schemas.microsoft.com/office/powerpoint/2010/main" val="26622876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A51E3-7E3F-4EFA-9E98-4236DA68B2CE}" type="slidenum">
              <a:rPr lang="en-US" smtClean="0"/>
              <a:pPr/>
              <a:t>7</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pic>
        <p:nvPicPr>
          <p:cNvPr id="8" name="2_2_BroniaAndGerha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457200"/>
            <a:ext cx="6896532" cy="5172380"/>
          </a:xfrm>
          <a:prstGeom prst="rect">
            <a:avLst/>
          </a:prstGeom>
        </p:spPr>
      </p:pic>
    </p:spTree>
    <p:extLst>
      <p:ext uri="{BB962C8B-B14F-4D97-AF65-F5344CB8AC3E}">
        <p14:creationId xmlns:p14="http://schemas.microsoft.com/office/powerpoint/2010/main" val="1397410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898526"/>
            <a:ext cx="8382000" cy="5502274"/>
          </a:xfrm>
        </p:spPr>
        <p:txBody>
          <a:bodyPr>
            <a:normAutofit/>
          </a:bodyPr>
          <a:lstStyle/>
          <a:p>
            <a:endParaRPr lang="en-US" b="0" dirty="0"/>
          </a:p>
          <a:p>
            <a:pPr marL="571500" indent="-571500">
              <a:buFont typeface="Arial" panose="020B0604020202020204" pitchFamily="34" charset="0"/>
              <a:buChar char="•"/>
            </a:pPr>
            <a:r>
              <a:rPr lang="en-US" b="0" dirty="0" smtClean="0"/>
              <a:t>What observations did you make about the events at the center of the scene and the reactions and activity of the crowd around the periphery?</a:t>
            </a:r>
          </a:p>
          <a:p>
            <a:pPr marL="571500" indent="-571500">
              <a:buFont typeface="Arial" panose="020B0604020202020204" pitchFamily="34" charset="0"/>
              <a:buChar char="•"/>
            </a:pPr>
            <a:endParaRPr lang="en-US" b="0" dirty="0"/>
          </a:p>
          <a:p>
            <a:pPr marL="571500" indent="-571500">
              <a:buFont typeface="Arial" panose="020B0604020202020204" pitchFamily="34" charset="0"/>
              <a:buChar char="•"/>
            </a:pPr>
            <a:r>
              <a:rPr lang="en-US" b="0" dirty="0" smtClean="0"/>
              <a:t>What are the consequences for the victims?  For the community?</a:t>
            </a:r>
          </a:p>
          <a:p>
            <a:pPr marL="571500" indent="-571500">
              <a:buFont typeface="Arial" panose="020B0604020202020204" pitchFamily="34" charset="0"/>
              <a:buChar char="•"/>
            </a:pPr>
            <a:endParaRPr lang="en-US" b="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8</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Title 1"/>
          <p:cNvSpPr>
            <a:spLocks noGrp="1"/>
          </p:cNvSpPr>
          <p:nvPr>
            <p:ph type="ctrTitle"/>
          </p:nvPr>
        </p:nvSpPr>
        <p:spPr>
          <a:xfrm>
            <a:off x="228600" y="152400"/>
            <a:ext cx="8458200" cy="1066800"/>
          </a:xfrm>
        </p:spPr>
        <p:txBody>
          <a:bodyPr/>
          <a:lstStyle/>
          <a:p>
            <a:pPr>
              <a:lnSpc>
                <a:spcPts val="5700"/>
              </a:lnSpc>
            </a:pPr>
            <a:r>
              <a:rPr lang="en-US" dirty="0" smtClean="0">
                <a:solidFill>
                  <a:schemeClr val="accent6">
                    <a:lumMod val="75000"/>
                  </a:schemeClr>
                </a:solidFill>
              </a:rPr>
              <a:t>Questions</a:t>
            </a:r>
            <a:endParaRPr lang="en-US" dirty="0">
              <a:solidFill>
                <a:schemeClr val="accent6">
                  <a:lumMod val="75000"/>
                </a:schemeClr>
              </a:solidFill>
            </a:endParaRPr>
          </a:p>
        </p:txBody>
      </p:sp>
    </p:spTree>
    <p:extLst>
      <p:ext uri="{BB962C8B-B14F-4D97-AF65-F5344CB8AC3E}">
        <p14:creationId xmlns:p14="http://schemas.microsoft.com/office/powerpoint/2010/main" val="4611995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E2A51E3-7E3F-4EFA-9E98-4236DA68B2CE}" type="slidenum">
              <a:rPr lang="en-US" smtClean="0"/>
              <a:pPr/>
              <a:t>9</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pic>
        <p:nvPicPr>
          <p:cNvPr id="6" name="Lollie sh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76200"/>
            <a:ext cx="7747000" cy="5810250"/>
          </a:xfrm>
          <a:prstGeom prst="rect">
            <a:avLst/>
          </a:prstGeom>
        </p:spPr>
      </p:pic>
    </p:spTree>
    <p:extLst>
      <p:ext uri="{BB962C8B-B14F-4D97-AF65-F5344CB8AC3E}">
        <p14:creationId xmlns:p14="http://schemas.microsoft.com/office/powerpoint/2010/main" val="33404218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53&quot;&gt;&lt;property id=&quot;20148&quot; value=&quot;5&quot;/&gt;&lt;property id=&quot;20300&quot; value=&quot;Slide 1&quot;/&gt;&lt;property id=&quot;20307&quot; value=&quot;257&quot;/&gt;&lt;/object&gt;&lt;object type=&quot;3&quot; unique_id=&quot;10054&quot;&gt;&lt;property id=&quot;20148&quot; value=&quot;5&quot;/&gt;&lt;property id=&quot;20300&quot; value=&quot;Slide 2 - &amp;quot;USHMM PowerPoint Presentations&amp;quot;&quot;/&gt;&lt;property id=&quot;20307&quot; value=&quot;265&quot;/&gt;&lt;/object&gt;&lt;object type=&quot;3&quot; unique_id=&quot;10055&quot;&gt;&lt;property id=&quot;20148&quot; value=&quot;5&quot;/&gt;&lt;property id=&quot;20300&quot; value=&quot;Slide 3 - &amp;quot;Agenda&amp;quot;&quot;/&gt;&lt;property id=&quot;20307&quot; value=&quot;258&quot;/&gt;&lt;/object&gt;&lt;object type=&quot;3&quot; unique_id=&quot;10056&quot;&gt;&lt;property id=&quot;20148&quot; value=&quot;5&quot;/&gt;&lt;property id=&quot;20300&quot; value=&quot;Slide 4 - &amp;quot;What is a Slide Master?&amp;quot;&quot;/&gt;&lt;property id=&quot;20307&quot; value=&quot;259&quot;/&gt;&lt;/object&gt;&lt;object type=&quot;3&quot; unique_id=&quot;10057&quot;&gt;&lt;property id=&quot;20148&quot; value=&quot;5&quot;/&gt;&lt;property id=&quot;20300&quot; value=&quot;Slide 5 - &amp;quot;What is a Theme?&amp;quot;&quot;/&gt;&lt;property id=&quot;20307&quot; value=&quot;260&quot;/&gt;&lt;/object&gt;&lt;object type=&quot;3&quot; unique_id=&quot;10058&quot;&gt;&lt;property id=&quot;20148&quot; value=&quot;5&quot;/&gt;&lt;property id=&quot;20300&quot; value=&quot;Slide 6 - &amp;quot;Apply a template&amp;quot;&quot;/&gt;&lt;property id=&quot;20307&quot; value=&quot;261&quot;/&gt;&lt;/object&gt;&lt;object type=&quot;3&quot; unique_id=&quot;10059&quot;&gt;&lt;property id=&quot;20148&quot; value=&quot;5&quot;/&gt;&lt;property id=&quot;20300&quot; value=&quot;Slide 7 - &amp;quot;Set Default Theme&amp;quot;&quot;/&gt;&lt;property id=&quot;20307&quot; value=&quot;266&quot;/&gt;&lt;/object&gt;&lt;object type=&quot;3&quot; unique_id=&quot;10060&quot;&gt;&lt;property id=&quot;20148&quot; value=&quot;5&quot;/&gt;&lt;property id=&quot;20300&quot; value=&quot;Slide 8 - &amp;quot;Two Content (comparison)&amp;quot;&quot;/&gt;&lt;property id=&quot;20307&quot; value=&quot;262&quot;/&gt;&lt;/object&gt;&lt;object type=&quot;3&quot; unique_id=&quot;10061&quot;&gt;&lt;property id=&quot;20148&quot; value=&quot;5&quot;/&gt;&lt;property id=&quot;20300&quot; value=&quot;Slide 9 - &amp;quot;Contact Information&amp;quot;&quot;/&gt;&lt;property id=&quot;20307&quot; value=&quot;263&quot;/&gt;&lt;/object&gt;&lt;object type=&quot;3&quot; unique_id=&quot;10062&quot;&gt;&lt;property id=&quot;20148&quot; value=&quot;5&quot;/&gt;&lt;property id=&quot;20300&quot; value=&quot;Slide 10&quot;/&gt;&lt;property id=&quot;20307&quot; value=&quot;264&quot;/&gt;&lt;/object&gt;&lt;/object&gt;&lt;/object&gt;&lt;/database&gt;"/>
  <p:tag name="SECTOMILLISECCONVERTED" val="1"/>
</p:tagLst>
</file>

<file path=ppt/theme/theme1.xml><?xml version="1.0" encoding="utf-8"?>
<a:theme xmlns:a="http://schemas.openxmlformats.org/drawingml/2006/main" name="USHMMPowerPoint_whitebkgd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SHMM Basic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267</TotalTime>
  <Words>2164</Words>
  <Application>Microsoft Macintosh PowerPoint</Application>
  <PresentationFormat>On-screen Show (4:3)</PresentationFormat>
  <Paragraphs>216</Paragraphs>
  <Slides>19</Slides>
  <Notes>19</Notes>
  <HiddenSlides>0</HiddenSlides>
  <MMClips>4</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USHMMPowerPoint_whitebkgd (1)</vt:lpstr>
      <vt:lpstr>1_USHMM Basic (black)</vt:lpstr>
      <vt:lpstr>PowerPoint Presentation</vt:lpstr>
      <vt:lpstr>ETHICAL LEADERSHIP</vt:lpstr>
      <vt:lpstr>   How can examining the human vulnerabilities that led so many ordinary people to play a role in the Holocaust illustrate the challenges leaders may confront today?  Can studying history prepare us to be more ethically conscious leaders?  </vt:lpstr>
      <vt:lpstr>PowerPoint Presentation</vt:lpstr>
      <vt:lpstr>PowerPoint Presentation</vt:lpstr>
      <vt:lpstr>PowerPoint Presentation</vt:lpstr>
      <vt:lpstr>PowerPoint Presentation</vt:lpstr>
      <vt:lpstr>Questions</vt:lpstr>
      <vt:lpstr>PowerPoint Presentation</vt:lpstr>
      <vt:lpstr>Questions</vt:lpstr>
      <vt:lpstr>PowerPoint Presentation</vt:lpstr>
      <vt:lpstr>Questions</vt:lpstr>
      <vt:lpstr>PowerPoint Presentation</vt:lpstr>
      <vt:lpstr>PowerPoint Presentation</vt:lpstr>
      <vt:lpstr>Questions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Wasserman, JoAnna</dc:creator>
  <cp:lastModifiedBy>Kathryn Grunder</cp:lastModifiedBy>
  <cp:revision>16</cp:revision>
  <cp:lastPrinted>2015-07-08T20:02:59Z</cp:lastPrinted>
  <dcterms:created xsi:type="dcterms:W3CDTF">2015-07-08T17:11:34Z</dcterms:created>
  <dcterms:modified xsi:type="dcterms:W3CDTF">2015-11-19T20:31:51Z</dcterms:modified>
</cp:coreProperties>
</file>