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0" r:id="rId2"/>
  </p:sldMasterIdLst>
  <p:notesMasterIdLst>
    <p:notesMasterId r:id="rId21"/>
  </p:notesMasterIdLst>
  <p:handoutMasterIdLst>
    <p:handoutMasterId r:id="rId22"/>
  </p:handoutMasterIdLst>
  <p:sldIdLst>
    <p:sldId id="257" r:id="rId3"/>
    <p:sldId id="267"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65" r:id="rId18"/>
    <p:sldId id="258" r:id="rId19"/>
    <p:sldId id="264" r:id="rId20"/>
  </p:sldIdLst>
  <p:sldSz cx="9144000" cy="6858000" type="screen4x3"/>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08">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5747" autoAdjust="0"/>
  </p:normalViewPr>
  <p:slideViewPr>
    <p:cSldViewPr>
      <p:cViewPr varScale="1">
        <p:scale>
          <a:sx n="141" d="100"/>
          <a:sy n="141" d="100"/>
        </p:scale>
        <p:origin x="-3352" y="-112"/>
      </p:cViewPr>
      <p:guideLst>
        <p:guide orient="horz" pos="1008"/>
        <p:guide pos="28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tags" Target="tags/tag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5A62A56-9517-4CAA-AE53-B219F8393F56}" type="datetimeFigureOut">
              <a:rPr lang="en-US" smtClean="0"/>
              <a:pPr/>
              <a:t>11/19/15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2247F1E-B0C4-4E22-9529-E767F6A858EA}" type="slidenum">
              <a:rPr lang="en-US" smtClean="0"/>
              <a:pPr/>
              <a:t>‹#›</a:t>
            </a:fld>
            <a:endParaRPr lang="en-US"/>
          </a:p>
        </p:txBody>
      </p:sp>
    </p:spTree>
    <p:extLst>
      <p:ext uri="{BB962C8B-B14F-4D97-AF65-F5344CB8AC3E}">
        <p14:creationId xmlns:p14="http://schemas.microsoft.com/office/powerpoint/2010/main" val="16050601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713A69-F880-4F55-887B-356F4FABD36B}" type="datetimeFigureOut">
              <a:rPr lang="en-US" smtClean="0"/>
              <a:pPr/>
              <a:t>11/19/15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9631C9D-56ED-4F1F-AE8C-529138F94CAB}" type="slidenum">
              <a:rPr lang="en-US" smtClean="0"/>
              <a:pPr/>
              <a:t>‹#›</a:t>
            </a:fld>
            <a:endParaRPr lang="en-US"/>
          </a:p>
        </p:txBody>
      </p:sp>
    </p:spTree>
    <p:extLst>
      <p:ext uri="{BB962C8B-B14F-4D97-AF65-F5344CB8AC3E}">
        <p14:creationId xmlns:p14="http://schemas.microsoft.com/office/powerpoint/2010/main" val="55678527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a:t>
            </a:fld>
            <a:endParaRPr lang="en-US"/>
          </a:p>
        </p:txBody>
      </p:sp>
    </p:spTree>
    <p:extLst>
      <p:ext uri="{BB962C8B-B14F-4D97-AF65-F5344CB8AC3E}">
        <p14:creationId xmlns:p14="http://schemas.microsoft.com/office/powerpoint/2010/main" val="123928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map of </a:t>
            </a:r>
            <a:r>
              <a:rPr lang="en-US" dirty="0" err="1" smtClean="0"/>
              <a:t>Einsatzgruppen</a:t>
            </a:r>
            <a:r>
              <a:rPr lang="en-US" baseline="0" dirty="0" smtClean="0"/>
              <a:t> massacres.</a:t>
            </a:r>
          </a:p>
          <a:p>
            <a:endParaRPr lang="en-US" baseline="0" dirty="0" smtClean="0"/>
          </a:p>
          <a:p>
            <a:r>
              <a:rPr lang="en-US" b="1" baseline="0" dirty="0" smtClean="0"/>
              <a:t>1)  Establish scale of mass shootings</a:t>
            </a:r>
          </a:p>
          <a:p>
            <a:r>
              <a:rPr lang="en-US" baseline="0" dirty="0" smtClean="0"/>
              <a:t>After the invasion of the Soviet Union in June 1941, millions more Jews came under German occupation. German killing squads and their auxiliaries murdered at least two million Jewish men, women, and children in mass shooting operations.</a:t>
            </a:r>
          </a:p>
          <a:p>
            <a:endParaRPr lang="en-US" baseline="0" dirty="0" smtClean="0"/>
          </a:p>
          <a:p>
            <a:pPr marL="232943" indent="-232943">
              <a:buAutoNum type="arabicParenR" startAt="2"/>
            </a:pPr>
            <a:r>
              <a:rPr lang="en-US" b="1" baseline="0" dirty="0" smtClean="0"/>
              <a:t>Establish process, roles</a:t>
            </a:r>
          </a:p>
          <a:p>
            <a:pPr marL="232943" indent="-232943">
              <a:buFont typeface="Arial" panose="020B0604020202020204" pitchFamily="34" charset="0"/>
              <a:buChar char="•"/>
            </a:pPr>
            <a:r>
              <a:rPr lang="en-US" b="0" baseline="0" dirty="0" smtClean="0"/>
              <a:t>As German military forces advanced, mobile killing units advanced with them.</a:t>
            </a:r>
          </a:p>
          <a:p>
            <a:pPr marL="232943" indent="-232943">
              <a:buFont typeface="Arial" panose="020B0604020202020204" pitchFamily="34" charset="0"/>
              <a:buChar char="•"/>
            </a:pPr>
            <a:r>
              <a:rPr lang="en-US" b="0" baseline="0" dirty="0" smtClean="0"/>
              <a:t>The German Army, military SS, and German police units took an active part in authorized mass murders. The Germans and their accomplices:</a:t>
            </a:r>
          </a:p>
          <a:p>
            <a:pPr marL="698830" lvl="1" indent="-232943">
              <a:buFont typeface="Arial" panose="020B0604020202020204" pitchFamily="34" charset="0"/>
              <a:buChar char="•"/>
            </a:pPr>
            <a:r>
              <a:rPr lang="en-US" b="0" baseline="0" dirty="0" smtClean="0"/>
              <a:t>Rounded up the victims</a:t>
            </a:r>
          </a:p>
          <a:p>
            <a:pPr marL="698830" lvl="1" indent="-232943">
              <a:buFont typeface="Arial" panose="020B0604020202020204" pitchFamily="34" charset="0"/>
              <a:buChar char="•"/>
            </a:pPr>
            <a:r>
              <a:rPr lang="en-US" b="0" baseline="0" dirty="0" smtClean="0"/>
              <a:t>Drove them on foot or in trucks to a killing site.</a:t>
            </a:r>
          </a:p>
          <a:p>
            <a:pPr marL="698830" lvl="1" indent="-232943">
              <a:buFont typeface="Arial" panose="020B0604020202020204" pitchFamily="34" charset="0"/>
              <a:buChar char="•"/>
            </a:pPr>
            <a:r>
              <a:rPr lang="en-US" b="0" baseline="0" dirty="0" smtClean="0"/>
              <a:t>Often made them remove their clothes.</a:t>
            </a:r>
          </a:p>
          <a:p>
            <a:pPr marL="698830" lvl="1" indent="-232943">
              <a:buFont typeface="Arial" panose="020B0604020202020204" pitchFamily="34" charset="0"/>
              <a:buChar char="•"/>
            </a:pPr>
            <a:r>
              <a:rPr lang="en-US" b="0" baseline="0" dirty="0" smtClean="0"/>
              <a:t>Shot them</a:t>
            </a:r>
          </a:p>
          <a:p>
            <a:pPr marL="698830" lvl="1" indent="-232943">
              <a:buFont typeface="Arial" panose="020B0604020202020204" pitchFamily="34" charset="0"/>
              <a:buChar char="•"/>
            </a:pPr>
            <a:endParaRPr lang="en-US" b="0" baseline="0" dirty="0" smtClean="0"/>
          </a:p>
          <a:p>
            <a:r>
              <a:rPr lang="en-US" b="0" baseline="0" dirty="0" smtClean="0"/>
              <a:t>Participants in the murders included local collaborators—especially police—in Latvia, Lithuania, Estonia, Ukraine and Belarus. </a:t>
            </a:r>
            <a:r>
              <a:rPr lang="en-US" b="1" baseline="0" dirty="0" smtClean="0"/>
              <a:t>Help from local populations was essential for killing on a mass scale.</a:t>
            </a:r>
          </a:p>
          <a:p>
            <a:endParaRPr lang="en-US" b="0" baseline="0" dirty="0" smtClean="0"/>
          </a:p>
          <a:p>
            <a:r>
              <a:rPr lang="en-US" b="0" baseline="0" dirty="0" smtClean="0"/>
              <a:t>The map illustrates where mass shootings occurred.  The arrow points to Lithuania.</a:t>
            </a:r>
          </a:p>
          <a:p>
            <a:pPr marL="174708" indent="-174708">
              <a:buFont typeface="Arial" panose="020B0604020202020204" pitchFamily="34" charset="0"/>
              <a:buChar char="•"/>
            </a:pPr>
            <a:endParaRPr lang="en-US" baseline="0"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10</a:t>
            </a:fld>
            <a:endParaRPr lang="en-US"/>
          </a:p>
        </p:txBody>
      </p:sp>
    </p:spTree>
    <p:extLst>
      <p:ext uri="{BB962C8B-B14F-4D97-AF65-F5344CB8AC3E}">
        <p14:creationId xmlns:p14="http://schemas.microsoft.com/office/powerpoint/2010/main" val="1885243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clip features </a:t>
            </a:r>
            <a:r>
              <a:rPr lang="en-US" baseline="0" dirty="0" err="1" smtClean="0"/>
              <a:t>Juozas</a:t>
            </a:r>
            <a:r>
              <a:rPr lang="en-US" baseline="0" dirty="0" smtClean="0"/>
              <a:t> </a:t>
            </a:r>
            <a:r>
              <a:rPr lang="en-US" baseline="0" dirty="0" err="1" smtClean="0"/>
              <a:t>Aleksynas</a:t>
            </a:r>
            <a:r>
              <a:rPr lang="en-US" baseline="0" dirty="0" smtClean="0"/>
              <a:t> of Lithuania. During World War II, he served as an auxiliary to German forces and participated in several massacres of Jews in Belorussia in fall 1941.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11</a:t>
            </a:fld>
            <a:endParaRPr lang="en-US"/>
          </a:p>
        </p:txBody>
      </p:sp>
    </p:spTree>
    <p:extLst>
      <p:ext uri="{BB962C8B-B14F-4D97-AF65-F5344CB8AC3E}">
        <p14:creationId xmlns:p14="http://schemas.microsoft.com/office/powerpoint/2010/main" val="217575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 to ask students:</a:t>
            </a:r>
          </a:p>
          <a:p>
            <a:pPr marL="174708" indent="-174708">
              <a:buFont typeface="Arial" panose="020B0604020202020204" pitchFamily="34" charset="0"/>
              <a:buChar char="•"/>
            </a:pPr>
            <a:r>
              <a:rPr lang="en-US" dirty="0" smtClean="0"/>
              <a:t>What is your</a:t>
            </a:r>
            <a:r>
              <a:rPr lang="en-US" baseline="0" dirty="0" smtClean="0"/>
              <a:t> reaction to hearing the man in the video describe the process and his role in it?</a:t>
            </a:r>
          </a:p>
          <a:p>
            <a:pPr marL="174708" indent="-174708">
              <a:buFont typeface="Arial" panose="020B0604020202020204" pitchFamily="34" charset="0"/>
              <a:buChar char="•"/>
            </a:pPr>
            <a:r>
              <a:rPr lang="en-US" baseline="0" dirty="0" smtClean="0"/>
              <a:t>How do you hear him rationalize his involvement in the mass shooting?</a:t>
            </a:r>
          </a:p>
          <a:p>
            <a:pPr marL="631908" lvl="1" indent="-174708">
              <a:buFont typeface="Arial" panose="020B0604020202020204" pitchFamily="34" charset="0"/>
              <a:buChar char="•"/>
            </a:pPr>
            <a:r>
              <a:rPr lang="en-US" baseline="0" dirty="0" smtClean="0"/>
              <a:t>He says a person became like a “robot” and that he was forced to do it. He also blames God. </a:t>
            </a:r>
            <a:r>
              <a:rPr lang="en-US" sz="1200" b="0" i="0" kern="1200" dirty="0" smtClean="0">
                <a:solidFill>
                  <a:schemeClr val="tx1"/>
                </a:solidFill>
                <a:effectLst/>
                <a:latin typeface="+mn-lt"/>
                <a:ea typeface="+mn-ea"/>
                <a:cs typeface="+mn-cs"/>
              </a:rPr>
              <a:t> ”I don’t blame anyone else — just God. If He exists anywhere, you know, why He allows humanity to destroy innocent people.” </a:t>
            </a:r>
            <a:endParaRPr lang="en-US" baseline="0" dirty="0" smtClean="0"/>
          </a:p>
          <a:p>
            <a:pPr marL="631908" lvl="1" indent="-174708">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D9631C9D-56ED-4F1F-AE8C-529138F94CAB}"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1039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common types of rationalizations.</a:t>
            </a:r>
          </a:p>
          <a:p>
            <a:endParaRPr lang="en-US" dirty="0" smtClean="0"/>
          </a:p>
          <a:p>
            <a:r>
              <a:rPr lang="en-US" dirty="0" smtClean="0"/>
              <a:t>Which did you hear in the examples we just saw?</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13</a:t>
            </a:fld>
            <a:endParaRPr lang="en-US"/>
          </a:p>
        </p:txBody>
      </p:sp>
    </p:spTree>
    <p:extLst>
      <p:ext uri="{BB962C8B-B14F-4D97-AF65-F5344CB8AC3E}">
        <p14:creationId xmlns:p14="http://schemas.microsoft.com/office/powerpoint/2010/main" val="1756010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for reflection:</a:t>
            </a:r>
          </a:p>
          <a:p>
            <a:endParaRPr lang="en-US" dirty="0" smtClean="0"/>
          </a:p>
          <a:p>
            <a:r>
              <a:rPr lang="en-US" dirty="0" smtClean="0"/>
              <a:t>How does recognizing the human vulnerability to rationalize</a:t>
            </a:r>
            <a:r>
              <a:rPr lang="en-US" baseline="0" dirty="0" smtClean="0"/>
              <a:t> our actions help to equip us as leaders?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14</a:t>
            </a:fld>
            <a:endParaRPr lang="en-US"/>
          </a:p>
        </p:txBody>
      </p:sp>
    </p:spTree>
    <p:extLst>
      <p:ext uri="{BB962C8B-B14F-4D97-AF65-F5344CB8AC3E}">
        <p14:creationId xmlns:p14="http://schemas.microsoft.com/office/powerpoint/2010/main" val="867182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questions might help your students</a:t>
            </a:r>
            <a:r>
              <a:rPr lang="en-US" baseline="0" dirty="0" smtClean="0"/>
              <a:t> relate and apply this concept to their lives today?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15</a:t>
            </a:fld>
            <a:endParaRPr lang="en-US"/>
          </a:p>
        </p:txBody>
      </p:sp>
    </p:spTree>
    <p:extLst>
      <p:ext uri="{BB962C8B-B14F-4D97-AF65-F5344CB8AC3E}">
        <p14:creationId xmlns:p14="http://schemas.microsoft.com/office/powerpoint/2010/main" val="310847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1C9D-56ED-4F1F-AE8C-529138F94CAB}"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7878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17</a:t>
            </a:fld>
            <a:endParaRPr lang="en-US"/>
          </a:p>
        </p:txBody>
      </p:sp>
    </p:spTree>
    <p:extLst>
      <p:ext uri="{BB962C8B-B14F-4D97-AF65-F5344CB8AC3E}">
        <p14:creationId xmlns:p14="http://schemas.microsoft.com/office/powerpoint/2010/main" val="109793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18</a:t>
            </a:fld>
            <a:endParaRPr lang="en-US"/>
          </a:p>
        </p:txBody>
      </p:sp>
    </p:spTree>
    <p:extLst>
      <p:ext uri="{BB962C8B-B14F-4D97-AF65-F5344CB8AC3E}">
        <p14:creationId xmlns:p14="http://schemas.microsoft.com/office/powerpoint/2010/main" val="402416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smtClean="0"/>
              <a:t>Leadership can take the form of action</a:t>
            </a:r>
            <a:r>
              <a:rPr lang="en-US" baseline="0" dirty="0" smtClean="0"/>
              <a:t> rather than position. Anyone can exercise leadership in a situation that demands it (regardless of their status, their job, or their station in the community)</a:t>
            </a:r>
          </a:p>
          <a:p>
            <a:pPr marL="174708" indent="-174708">
              <a:buFont typeface="Arial" panose="020B0604020202020204" pitchFamily="34" charset="0"/>
              <a:buChar char="•"/>
            </a:pPr>
            <a:r>
              <a:rPr lang="en-US" dirty="0" smtClean="0"/>
              <a:t>For the</a:t>
            </a:r>
            <a:r>
              <a:rPr lang="en-US" baseline="0" dirty="0" smtClean="0"/>
              <a:t> purposes of this module, and in the context of the United States Holocaust Memorial Museum and the history of the Holocaust, we will use this definition.</a:t>
            </a:r>
            <a:endParaRPr lang="en-US" baseline="0" dirty="0"/>
          </a:p>
          <a:p>
            <a:pPr marL="174708" indent="-174708">
              <a:buFont typeface="Arial" panose="020B0604020202020204" pitchFamily="34" charset="0"/>
              <a:buChar char="•"/>
            </a:pPr>
            <a:r>
              <a:rPr lang="en-US" baseline="0" dirty="0" smtClean="0"/>
              <a:t>A core component of leadership, therefore, is respect for ethical beliefs and values and for the dignity and rights of others. </a:t>
            </a:r>
          </a:p>
          <a:p>
            <a:pPr marL="174708" indent="-174708">
              <a:buFont typeface="Arial" panose="020B0604020202020204" pitchFamily="34" charset="0"/>
              <a:buChar char="•"/>
            </a:pPr>
            <a:r>
              <a:rPr lang="en-US" baseline="0" dirty="0" smtClean="0"/>
              <a:t>The history of the Holocaust reminds us that values can shift and bend in challenging contexts. This module prompts discussion and inquiry about leadership, ethics, human behavior, and decision-making.</a:t>
            </a:r>
          </a:p>
        </p:txBody>
      </p:sp>
      <p:sp>
        <p:nvSpPr>
          <p:cNvPr id="4" name="Slide Number Placeholder 3"/>
          <p:cNvSpPr>
            <a:spLocks noGrp="1"/>
          </p:cNvSpPr>
          <p:nvPr>
            <p:ph type="sldNum" sz="quarter" idx="10"/>
          </p:nvPr>
        </p:nvSpPr>
        <p:spPr/>
        <p:txBody>
          <a:bodyPr/>
          <a:lstStyle/>
          <a:p>
            <a:fld id="{D9631C9D-56ED-4F1F-AE8C-529138F94CAB}"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7060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a:t>
            </a:r>
            <a:r>
              <a:rPr lang="en-US" baseline="0" dirty="0" smtClean="0"/>
              <a:t> examine leadership and ethics in the context of the Holocaust because it is a case study in failures of individuals, communities, societies, nations, and the international community.</a:t>
            </a:r>
          </a:p>
          <a:p>
            <a:pPr marL="174708" indent="-174708">
              <a:buFont typeface="Arial" panose="020B0604020202020204" pitchFamily="34" charset="0"/>
              <a:buChar char="•"/>
            </a:pPr>
            <a:r>
              <a:rPr lang="en-US" baseline="0" dirty="0" smtClean="0"/>
              <a:t>The Museum’s special exhibition, </a:t>
            </a:r>
            <a:r>
              <a:rPr lang="en-US" i="1" baseline="0" dirty="0" smtClean="0"/>
              <a:t>Some Were Neighbors: Collaboration and Complicity in the Holocaust </a:t>
            </a:r>
            <a:r>
              <a:rPr lang="en-US" baseline="0" dirty="0" smtClean="0"/>
              <a:t>examines the role of ordinary people in the Holocaust.  It helps us to understand the range of motives and pressures that influenced people’s decisions and actions (or inaction) during these events.  </a:t>
            </a:r>
          </a:p>
          <a:p>
            <a:pPr marL="174708" indent="-174708">
              <a:buFont typeface="Arial" panose="020B0604020202020204" pitchFamily="34" charset="0"/>
              <a:buChar char="•"/>
            </a:pPr>
            <a:r>
              <a:rPr lang="en-US" baseline="0" dirty="0" smtClean="0"/>
              <a:t>While some of those pressures and motivations are specific to the time period and rooted in the political, cultural, and ideological context, others reflect timeless social and psychological vulnerabilities all human beings face.  These are important to understand in order to prepare ourselves to be more ethically conscious leaders.</a:t>
            </a:r>
          </a:p>
          <a:p>
            <a:pPr marL="174708" indent="-174708">
              <a:buFont typeface="Arial" panose="020B0604020202020204" pitchFamily="34" charset="0"/>
              <a:buChar char="•"/>
            </a:pPr>
            <a:r>
              <a:rPr lang="en-US" baseline="0" dirty="0" smtClean="0"/>
              <a:t>The questions we’ll pose when exploring the history are:</a:t>
            </a:r>
          </a:p>
          <a:p>
            <a:pPr marL="640594" lvl="1" indent="-174708">
              <a:buFont typeface="Arial" panose="020B0604020202020204" pitchFamily="34" charset="0"/>
              <a:buChar char="•"/>
            </a:pPr>
            <a:r>
              <a:rPr lang="en-US" baseline="0" dirty="0" smtClean="0"/>
              <a:t>How can examining the human vulnerabilities that led so many ordinary people to play a role in the Holocaust illustrate the challenges leaders may confront today?</a:t>
            </a:r>
          </a:p>
          <a:p>
            <a:pPr marL="640594" lvl="1" indent="-174708">
              <a:buFont typeface="Arial" panose="020B0604020202020204" pitchFamily="34" charset="0"/>
              <a:buChar char="•"/>
            </a:pPr>
            <a:r>
              <a:rPr lang="en-US" baseline="0" dirty="0" smtClean="0"/>
              <a:t>Can studying history prepare us to be more ethically conscious leaders?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3</a:t>
            </a:fld>
            <a:endParaRPr lang="en-US"/>
          </a:p>
        </p:txBody>
      </p:sp>
    </p:spTree>
    <p:extLst>
      <p:ext uri="{BB962C8B-B14F-4D97-AF65-F5344CB8AC3E}">
        <p14:creationId xmlns:p14="http://schemas.microsoft.com/office/powerpoint/2010/main" val="352784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film introduces the concept of </a:t>
            </a:r>
            <a:r>
              <a:rPr lang="en-US" baseline="0" dirty="0" smtClean="0"/>
              <a:t>the exhibition, </a:t>
            </a:r>
            <a:r>
              <a:rPr lang="en-US" i="1" baseline="0" dirty="0" smtClean="0"/>
              <a:t>Some Were Neighbors: Collaboration and Complicity in the Holocaust</a:t>
            </a:r>
            <a:r>
              <a:rPr lang="en-US" i="0" baseline="0" dirty="0" smtClean="0"/>
              <a:t>.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4</a:t>
            </a:fld>
            <a:endParaRPr lang="en-US"/>
          </a:p>
        </p:txBody>
      </p:sp>
    </p:spTree>
    <p:extLst>
      <p:ext uri="{BB962C8B-B14F-4D97-AF65-F5344CB8AC3E}">
        <p14:creationId xmlns:p14="http://schemas.microsoft.com/office/powerpoint/2010/main" val="252020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Exploring the role of ordinary people during history of the Holocaust highlights how susceptible human beings are to rationalization,</a:t>
            </a:r>
            <a:r>
              <a:rPr lang="en-US" baseline="0" dirty="0" smtClean="0"/>
              <a:t> to pressures to conform, to a desire to please those in positions of authority, or to value an in-group to which we belong above a group being targeted.</a:t>
            </a:r>
          </a:p>
          <a:p>
            <a:pPr marL="174708" indent="-174708">
              <a:buFont typeface="Arial" panose="020B0604020202020204" pitchFamily="34" charset="0"/>
              <a:buChar char="•"/>
            </a:pPr>
            <a:r>
              <a:rPr lang="en-US" baseline="0" dirty="0" smtClean="0"/>
              <a:t>We will consider how and why so many people failed to exercise ethical leadership (through their actions or inaction) during the Holocaust.</a:t>
            </a:r>
          </a:p>
          <a:p>
            <a:pPr marL="174708" indent="-174708">
              <a:buFont typeface="Arial" panose="020B0604020202020204" pitchFamily="34" charset="0"/>
              <a:buChar char="•"/>
            </a:pPr>
            <a:r>
              <a:rPr lang="en-US" baseline="0" dirty="0" smtClean="0"/>
              <a:t>We will also consider how and why some other individuals made different choices to help Jews, even when there was risk involved.</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5</a:t>
            </a:fld>
            <a:endParaRPr lang="en-US"/>
          </a:p>
        </p:txBody>
      </p:sp>
    </p:spTree>
    <p:extLst>
      <p:ext uri="{BB962C8B-B14F-4D97-AF65-F5344CB8AC3E}">
        <p14:creationId xmlns:p14="http://schemas.microsoft.com/office/powerpoint/2010/main" val="266341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human vulnerabilities that helps to explain the failures of ethical leadership, decision-making, and action is rationalization.</a:t>
            </a:r>
          </a:p>
          <a:p>
            <a:endParaRPr lang="en-US" dirty="0" smtClean="0"/>
          </a:p>
          <a:p>
            <a:r>
              <a:rPr lang="en-US" dirty="0" smtClean="0"/>
              <a:t>Rationalization is a psychological</a:t>
            </a:r>
            <a:r>
              <a:rPr lang="en-US" baseline="0" dirty="0" smtClean="0"/>
              <a:t> device to resolve the cognitive dissonance that comes with wanting to preserve our sense of being a good person while engaging in unethical behaviors or actions.</a:t>
            </a:r>
          </a:p>
          <a:p>
            <a:endParaRPr lang="en-US" baseline="0" dirty="0" smtClean="0"/>
          </a:p>
          <a:p>
            <a:r>
              <a:rPr lang="en-US" baseline="0" dirty="0" smtClean="0"/>
              <a:t>Looking at this human vulnerability in such an extreme context as the Holocaust provides a powerful example of the potential consequences that can help us to think more critically when we find ourselves making rationalizations in our own contexts.</a:t>
            </a:r>
          </a:p>
          <a:p>
            <a:endParaRPr lang="en-US" baseline="0" dirty="0" smtClean="0"/>
          </a:p>
          <a:p>
            <a:r>
              <a:rPr lang="en-US" baseline="0" dirty="0" smtClean="0"/>
              <a:t>We will see several examples of rationalization during the Holocaust.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6</a:t>
            </a:fld>
            <a:endParaRPr lang="en-US"/>
          </a:p>
        </p:txBody>
      </p:sp>
    </p:spTree>
    <p:extLst>
      <p:ext uri="{BB962C8B-B14F-4D97-AF65-F5344CB8AC3E}">
        <p14:creationId xmlns:p14="http://schemas.microsoft.com/office/powerpoint/2010/main" val="50947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clip</a:t>
            </a:r>
            <a:r>
              <a:rPr lang="en-US" baseline="0" dirty="0" smtClean="0"/>
              <a:t> we will watch discusses Kristallnacht.  Kristallnacht was a turning point where the exclusion and persecution of Jews took the form of violence and public terror for the first time. It affected Jewish people in every community under Nazi rule.</a:t>
            </a:r>
          </a:p>
          <a:p>
            <a:endParaRPr lang="en-US" baseline="0" dirty="0" smtClean="0"/>
          </a:p>
          <a:p>
            <a:r>
              <a:rPr lang="en-US" baseline="0" dirty="0" smtClean="0"/>
              <a:t>In this clip, you will see a Holocaust survivor, Rosa Marx, reflect on the impact on her experience during Kristallnacht and the impact that event had on her as a child.</a:t>
            </a:r>
          </a:p>
          <a:p>
            <a:endParaRPr lang="en-US" baseline="0" dirty="0" smtClean="0"/>
          </a:p>
          <a:p>
            <a:pPr marL="174708" indent="-174708">
              <a:buFont typeface="Arial" panose="020B0604020202020204" pitchFamily="34" charset="0"/>
              <a:buChar char="•"/>
            </a:pPr>
            <a:r>
              <a:rPr lang="en-US" baseline="0" dirty="0" smtClean="0"/>
              <a:t>Kristallnacht is translated as “Night of the Broken Glass.”</a:t>
            </a:r>
          </a:p>
          <a:p>
            <a:pPr marL="174708" indent="-174708">
              <a:buFont typeface="Arial" panose="020B0604020202020204" pitchFamily="34" charset="0"/>
              <a:buChar char="•"/>
            </a:pPr>
            <a:r>
              <a:rPr lang="en-US" baseline="0" dirty="0" smtClean="0"/>
              <a:t>It refers to the violent anti-Jewish pogrom that took place November 9-10, 1938 throughout Germany (which at that time included Austria and the Sudetenland region of Czechoslovakia).</a:t>
            </a:r>
          </a:p>
          <a:p>
            <a:pPr marL="174708" indent="-174708">
              <a:buFont typeface="Arial" panose="020B0604020202020204" pitchFamily="34" charset="0"/>
              <a:buChar char="•"/>
            </a:pPr>
            <a:r>
              <a:rPr lang="en-US" baseline="0" dirty="0" smtClean="0"/>
              <a:t>The violence was instigated by Nazi Party officials who directed the SA, SS, and Hitler Youth.</a:t>
            </a:r>
          </a:p>
          <a:p>
            <a:pPr marL="174708" indent="-174708">
              <a:buFont typeface="Arial" panose="020B0604020202020204" pitchFamily="34" charset="0"/>
              <a:buChar char="•"/>
            </a:pPr>
            <a:r>
              <a:rPr lang="en-US" baseline="0" dirty="0" smtClean="0"/>
              <a:t>More than 250 synagogues were attacked, vandalized, looted, and destroyed. Many were set on fire.</a:t>
            </a:r>
          </a:p>
          <a:p>
            <a:pPr marL="174708" indent="-174708">
              <a:buFont typeface="Arial" panose="020B0604020202020204" pitchFamily="34" charset="0"/>
              <a:buChar char="•"/>
            </a:pPr>
            <a:r>
              <a:rPr lang="en-US" baseline="0" dirty="0" smtClean="0"/>
              <a:t>Over 7,000 Jewish owned businesses were vandalized and looted.</a:t>
            </a:r>
          </a:p>
          <a:p>
            <a:pPr marL="174708" indent="-174708">
              <a:buFont typeface="Arial" panose="020B0604020202020204" pitchFamily="34" charset="0"/>
              <a:buChar char="•"/>
            </a:pPr>
            <a:r>
              <a:rPr lang="en-US" baseline="0" dirty="0" smtClean="0"/>
              <a:t>Many Jews were attacked by mobs and arrested. </a:t>
            </a:r>
          </a:p>
          <a:p>
            <a:pPr marL="174708" indent="-174708">
              <a:buFont typeface="Arial" panose="020B0604020202020204" pitchFamily="34" charset="0"/>
              <a:buChar char="•"/>
            </a:pPr>
            <a:r>
              <a:rPr lang="en-US" baseline="0" dirty="0" smtClean="0"/>
              <a:t>At least 91 died during this event.</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7</a:t>
            </a:fld>
            <a:endParaRPr lang="en-US"/>
          </a:p>
        </p:txBody>
      </p:sp>
    </p:spTree>
    <p:extLst>
      <p:ext uri="{BB962C8B-B14F-4D97-AF65-F5344CB8AC3E}">
        <p14:creationId xmlns:p14="http://schemas.microsoft.com/office/powerpoint/2010/main" val="364786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Questions to ask students:</a:t>
            </a:r>
          </a:p>
          <a:p>
            <a:pPr marL="174708" indent="-174708">
              <a:buFont typeface="Arial" panose="020B0604020202020204" pitchFamily="34" charset="0"/>
              <a:buChar char="•"/>
            </a:pPr>
            <a:r>
              <a:rPr lang="en-US" dirty="0" smtClean="0"/>
              <a:t>What</a:t>
            </a:r>
            <a:r>
              <a:rPr lang="en-US" baseline="0" dirty="0" smtClean="0"/>
              <a:t> rationalization do you hear the teacher make?</a:t>
            </a:r>
          </a:p>
          <a:p>
            <a:pPr marL="640594" lvl="1" indent="-174708">
              <a:buFont typeface="Arial" panose="020B0604020202020204" pitchFamily="34" charset="0"/>
              <a:buChar char="•"/>
            </a:pPr>
            <a:r>
              <a:rPr lang="en-US" baseline="0" dirty="0" smtClean="0"/>
              <a:t>The explanation she has created in her mind for Rosa’s family’s arrest is that Rosa’s father had not paid income taxes. This is a clear rationalization because we can presume she knows Rosa and her family well and knows them to be good, law abiding citizens.</a:t>
            </a:r>
          </a:p>
          <a:p>
            <a:pPr marL="174708" indent="-174708">
              <a:buFont typeface="Arial" panose="020B0604020202020204" pitchFamily="34" charset="0"/>
              <a:buChar char="•"/>
            </a:pPr>
            <a:r>
              <a:rPr lang="en-US" baseline="0" dirty="0" smtClean="0"/>
              <a:t>Why might the teacher have created this explanation?</a:t>
            </a:r>
          </a:p>
          <a:p>
            <a:pPr marL="640594" lvl="1" indent="-174708">
              <a:buFont typeface="Arial" panose="020B0604020202020204" pitchFamily="34" charset="0"/>
              <a:buChar char="•"/>
            </a:pPr>
            <a:r>
              <a:rPr lang="en-US" baseline="0" dirty="0" smtClean="0"/>
              <a:t>The teacher feels compelled to go along with the actions/events that took place on Kristallnacht—perhaps out of respect for authority or deference to actions on the part of the state.</a:t>
            </a:r>
          </a:p>
          <a:p>
            <a:pPr marL="640594" lvl="1" indent="-174708">
              <a:buFont typeface="Arial" panose="020B0604020202020204" pitchFamily="34" charset="0"/>
              <a:buChar char="•"/>
            </a:pPr>
            <a:r>
              <a:rPr lang="en-US" baseline="0" dirty="0" smtClean="0"/>
              <a:t>Rather than accept the student back into the fold of the classroom or demonstrate any sort of sympathy, she goes along with the prevailing mindset. </a:t>
            </a:r>
          </a:p>
          <a:p>
            <a:pPr marL="640594" lvl="1" indent="-174708">
              <a:buFont typeface="Arial" panose="020B0604020202020204" pitchFamily="34" charset="0"/>
              <a:buChar char="•"/>
            </a:pPr>
            <a:r>
              <a:rPr lang="en-US" baseline="0" dirty="0" smtClean="0"/>
              <a:t>She creates the tax explanation to reconcile her previous relationship with Rosa and Rosa’s new status within society.</a:t>
            </a:r>
          </a:p>
          <a:p>
            <a:pPr marL="640594" lvl="1" indent="-174708">
              <a:buFont typeface="Arial" panose="020B0604020202020204" pitchFamily="34" charset="0"/>
              <a:buChar char="•"/>
            </a:pPr>
            <a:r>
              <a:rPr lang="en-US" baseline="0" dirty="0" smtClean="0"/>
              <a:t>Rosa appears to have always shown reverence and respect for her teacher. Thus, the teacher creates this rationalization to distance herself from her previously held relationship with Rosa, and to avoid possible sympathy for her after Kristallnacht.</a:t>
            </a:r>
          </a:p>
          <a:p>
            <a:pPr marL="174708" indent="-174708">
              <a:buFont typeface="Arial" panose="020B0604020202020204" pitchFamily="34" charset="0"/>
              <a:buChar char="•"/>
            </a:pPr>
            <a:r>
              <a:rPr lang="en-US" baseline="0" dirty="0" smtClean="0"/>
              <a:t>What were the consequences for the students in the class? (For both Rosa and the other students)</a:t>
            </a:r>
          </a:p>
          <a:p>
            <a:pPr marL="640594" lvl="1" indent="-174708">
              <a:buFont typeface="Arial" panose="020B0604020202020204" pitchFamily="34" charset="0"/>
              <a:buChar char="•"/>
            </a:pPr>
            <a:r>
              <a:rPr lang="en-US" baseline="0" dirty="0" smtClean="0"/>
              <a:t>The teacher is a role model, someone who the students (or at least Rosa) view as cultured and intelligent, so her actions toward Rosa have implications for all of her students. She sets the tone in the classroom.</a:t>
            </a:r>
          </a:p>
          <a:p>
            <a:pPr marL="640594" lvl="1" indent="-174708">
              <a:buFont typeface="Arial" panose="020B0604020202020204" pitchFamily="34" charset="0"/>
              <a:buChar char="•"/>
            </a:pPr>
            <a:r>
              <a:rPr lang="en-US" baseline="0" dirty="0" smtClean="0"/>
              <a:t>For the non-Jewish students, the message is that mistreatment of Jews is legitimate and okay. They have done something to deserve it.</a:t>
            </a:r>
          </a:p>
          <a:p>
            <a:pPr marL="640594" lvl="1" indent="-174708">
              <a:buFont typeface="Arial" panose="020B0604020202020204" pitchFamily="34" charset="0"/>
              <a:buChar char="•"/>
            </a:pPr>
            <a:r>
              <a:rPr lang="en-US" baseline="0" dirty="0" smtClean="0"/>
              <a:t>For Rosa, it means her status in the class has become that of outcast. Her view of the teacher and her relationships with her classmates has been transformed.</a:t>
            </a:r>
          </a:p>
          <a:p>
            <a:pPr marL="640594" lvl="1" indent="-174708">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8</a:t>
            </a:fld>
            <a:endParaRPr lang="en-US"/>
          </a:p>
        </p:txBody>
      </p:sp>
    </p:spTree>
    <p:extLst>
      <p:ext uri="{BB962C8B-B14F-4D97-AF65-F5344CB8AC3E}">
        <p14:creationId xmlns:p14="http://schemas.microsoft.com/office/powerpoint/2010/main" val="337075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a:t>
            </a:r>
            <a:r>
              <a:rPr lang="en-US" baseline="0" dirty="0" smtClean="0"/>
              <a:t> the next clip featuring testimony from Holocaust survivor Fred Werner.</a:t>
            </a:r>
          </a:p>
          <a:p>
            <a:pPr marL="174708" indent="-174708">
              <a:buFont typeface="Arial" panose="020B0604020202020204" pitchFamily="34" charset="0"/>
              <a:buChar char="•"/>
            </a:pPr>
            <a:r>
              <a:rPr lang="en-US" baseline="0" dirty="0" smtClean="0"/>
              <a:t>What are your reactions?</a:t>
            </a:r>
          </a:p>
          <a:p>
            <a:pPr marL="174708" indent="-174708">
              <a:buFont typeface="Arial" panose="020B0604020202020204" pitchFamily="34" charset="0"/>
              <a:buChar char="•"/>
            </a:pPr>
            <a:r>
              <a:rPr lang="en-US" baseline="0" dirty="0" smtClean="0"/>
              <a:t>What were the consequences of the friend’s rationalization?</a:t>
            </a:r>
          </a:p>
          <a:p>
            <a:pPr marL="640594" lvl="1" indent="-174708">
              <a:buFont typeface="Arial" panose="020B0604020202020204" pitchFamily="34" charset="0"/>
              <a:buChar char="•"/>
            </a:pPr>
            <a:r>
              <a:rPr lang="en-US" baseline="0" dirty="0" smtClean="0"/>
              <a:t>Friend benefits from Fred’s family’s misfortune by moving into the now vacant apartment.</a:t>
            </a:r>
          </a:p>
          <a:p>
            <a:pPr marL="640594" lvl="1" indent="-174708">
              <a:buFont typeface="Arial" panose="020B0604020202020204" pitchFamily="34" charset="0"/>
              <a:buChar char="•"/>
            </a:pPr>
            <a:r>
              <a:rPr lang="en-US" baseline="0" dirty="0" smtClean="0"/>
              <a:t>His family is thrown out of their home.</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9631C9D-56ED-4F1F-AE8C-529138F94CAB}" type="slidenum">
              <a:rPr lang="en-US" smtClean="0"/>
              <a:pPr/>
              <a:t>9</a:t>
            </a:fld>
            <a:endParaRPr lang="en-US"/>
          </a:p>
        </p:txBody>
      </p:sp>
    </p:spTree>
    <p:extLst>
      <p:ext uri="{BB962C8B-B14F-4D97-AF65-F5344CB8AC3E}">
        <p14:creationId xmlns:p14="http://schemas.microsoft.com/office/powerpoint/2010/main" val="3174737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HMM Logo Opening Page">
    <p:spTree>
      <p:nvGrpSpPr>
        <p:cNvPr id="1" name=""/>
        <p:cNvGrpSpPr/>
        <p:nvPr/>
      </p:nvGrpSpPr>
      <p:grpSpPr>
        <a:xfrm>
          <a:off x="0" y="0"/>
          <a:ext cx="0" cy="0"/>
          <a:chOff x="0" y="0"/>
          <a:chExt cx="0" cy="0"/>
        </a:xfrm>
      </p:grpSpPr>
      <p:pic>
        <p:nvPicPr>
          <p:cNvPr id="2" name="Picture 1" descr="USHMM_100k_url.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7800" y="1905000"/>
            <a:ext cx="6673788" cy="2362200"/>
          </a:xfrm>
          <a:prstGeom prst="rect">
            <a:avLst/>
          </a:prstGeom>
        </p:spPr>
      </p:pic>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HMM Divider or Questions Page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pic>
        <p:nvPicPr>
          <p:cNvPr id="6" name="Picture 5" descr="USHMM_60K.eps"/>
          <p:cNvPicPr>
            <a:picLocks noChangeAspect="1"/>
          </p:cNvPicPr>
          <p:nvPr/>
        </p:nvPicPr>
        <p:blipFill>
          <a:blip r:embed="rId2" cstate="print"/>
          <a:stretch>
            <a:fillRect/>
          </a:stretch>
        </p:blipFill>
        <p:spPr>
          <a:xfrm>
            <a:off x="7060692" y="5867400"/>
            <a:ext cx="1715008" cy="812800"/>
          </a:xfrm>
          <a:prstGeom prst="rect">
            <a:avLst/>
          </a:prstGeom>
        </p:spPr>
      </p:pic>
      <p:sp>
        <p:nvSpPr>
          <p:cNvPr id="7" name="Picture Placeholder 6"/>
          <p:cNvSpPr>
            <a:spLocks noGrp="1"/>
          </p:cNvSpPr>
          <p:nvPr>
            <p:ph type="pic" sz="quarter" idx="13"/>
          </p:nvPr>
        </p:nvSpPr>
        <p:spPr>
          <a:xfrm>
            <a:off x="0" y="12700"/>
            <a:ext cx="9144000" cy="5715000"/>
          </a:xfrm>
        </p:spPr>
        <p:txBody>
          <a:bodyPr>
            <a:normAutofit/>
          </a:bodyPr>
          <a:lstStyle>
            <a:lvl1pPr marL="0" indent="0" algn="ctr">
              <a:buFontTx/>
              <a:buNone/>
              <a:defRPr sz="2000" baseline="0"/>
            </a:lvl1pPr>
          </a:lstStyle>
          <a:p>
            <a:endParaRPr lang="en-US" dirty="0" smtClean="0"/>
          </a:p>
          <a:p>
            <a:r>
              <a:rPr lang="en-US" dirty="0" smtClean="0"/>
              <a:t>Use this as a divider or question page </a:t>
            </a:r>
          </a:p>
          <a:p>
            <a:r>
              <a:rPr lang="en-US" dirty="0" smtClean="0"/>
              <a:t>(insert large image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SHMM Title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685800"/>
            <a:ext cx="8229600" cy="1905000"/>
          </a:xfrm>
        </p:spPr>
        <p:txBody>
          <a:bodyPr/>
          <a:lstStyle>
            <a:lvl1pPr marL="1257300" indent="-1257300" algn="l">
              <a:lnSpc>
                <a:spcPts val="5200"/>
              </a:lnSpc>
              <a:defRPr/>
            </a:lvl1pPr>
          </a:lstStyle>
          <a:p>
            <a:r>
              <a:rPr lang="en-US" dirty="0" smtClean="0"/>
              <a:t>POWERPOINT PRESENTATION TITLE</a:t>
            </a:r>
            <a:endParaRPr lang="en-US" dirty="0"/>
          </a:p>
        </p:txBody>
      </p:sp>
      <p:sp>
        <p:nvSpPr>
          <p:cNvPr id="3" name="Subtitle 2"/>
          <p:cNvSpPr>
            <a:spLocks noGrp="1"/>
          </p:cNvSpPr>
          <p:nvPr>
            <p:ph type="subTitle" idx="1" hasCustomPrompt="1"/>
          </p:nvPr>
        </p:nvSpPr>
        <p:spPr>
          <a:xfrm>
            <a:off x="1676400" y="3733800"/>
            <a:ext cx="7010400" cy="1752600"/>
          </a:xfrm>
        </p:spPr>
        <p:txBody>
          <a:bodyPr/>
          <a:lstStyle>
            <a:lvl1pPr marL="0" indent="0" algn="l">
              <a:spcBef>
                <a:spcPts val="0"/>
              </a:spcBef>
              <a:buNone/>
              <a:defRPr baseline="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Title</a:t>
            </a:r>
          </a:p>
          <a:p>
            <a:r>
              <a:rPr lang="en-US" dirty="0" smtClean="0"/>
              <a:t>Department</a:t>
            </a:r>
          </a:p>
          <a:p>
            <a:r>
              <a:rPr lang="en-US" dirty="0" smtClean="0"/>
              <a:t>Month Day, Year</a:t>
            </a:r>
          </a:p>
          <a:p>
            <a:endParaRPr lang="en-US" dirty="0"/>
          </a:p>
        </p:txBody>
      </p:sp>
      <p:sp>
        <p:nvSpPr>
          <p:cNvPr id="6" name="Slide Number Placeholder 5"/>
          <p:cNvSpPr>
            <a:spLocks noGrp="1"/>
          </p:cNvSpPr>
          <p:nvPr>
            <p:ph type="sldNum" sz="quarter" idx="12"/>
          </p:nvPr>
        </p:nvSpPr>
        <p:spPr>
          <a:xfrm>
            <a:off x="381000" y="6264275"/>
            <a:ext cx="2133600" cy="365125"/>
          </a:xfrm>
        </p:spPr>
        <p:txBody>
          <a:body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SHMM Agenda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a:xfrm>
            <a:off x="457200" y="1600200"/>
            <a:ext cx="8229600" cy="4373563"/>
          </a:xfrm>
        </p:spPr>
        <p:txBody>
          <a:bodyPr/>
          <a:lstStyle>
            <a:lvl1pPr>
              <a:defRPr b="1">
                <a:solidFill>
                  <a:schemeClr val="tx1"/>
                </a:solidFill>
                <a:latin typeface="Arial Narrow"/>
                <a:cs typeface="Arial Narrow"/>
              </a:defRPr>
            </a:lvl1pPr>
            <a:lvl2pPr>
              <a:buClr>
                <a:schemeClr val="accent6">
                  <a:lumMod val="75000"/>
                </a:schemeClr>
              </a:buClr>
              <a:defRPr/>
            </a:lvl2pPr>
            <a:lvl3pPr>
              <a:buClr>
                <a:schemeClr val="tx1"/>
              </a:buClr>
              <a:defRPr/>
            </a:lvl3pPr>
            <a:lvl4pPr>
              <a:buClr>
                <a:schemeClr val="accent6">
                  <a:lumMod val="75000"/>
                </a:schemeClr>
              </a:buClr>
              <a:defRPr/>
            </a:lvl4pPr>
            <a:lvl5pPr>
              <a:buClr>
                <a:schemeClr val="bg1">
                  <a:lumMod val="50000"/>
                  <a:lumOff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81000" y="6264275"/>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USHMM Intro Main Text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a:xfrm>
            <a:off x="457200" y="1600200"/>
            <a:ext cx="8229600" cy="4373563"/>
          </a:xfrm>
        </p:spPr>
        <p:txBody>
          <a:bodyPr/>
          <a:lstStyle>
            <a:lvl1pPr>
              <a:buNone/>
              <a:defRPr baseline="0"/>
            </a:lvl1pPr>
            <a:lvl2pPr>
              <a:buNone/>
              <a:defRPr/>
            </a:lvl2pPr>
            <a:lvl5pPr>
              <a:buNone/>
              <a:defRPr/>
            </a:lvl5pPr>
          </a:lstStyle>
          <a:p>
            <a:pPr lvl="0"/>
            <a:r>
              <a:rPr lang="en-US" dirty="0" smtClean="0"/>
              <a:t>Intro Page (no bullets)</a:t>
            </a:r>
          </a:p>
        </p:txBody>
      </p:sp>
      <p:sp>
        <p:nvSpPr>
          <p:cNvPr id="6" name="Slide Number Placeholder 5"/>
          <p:cNvSpPr>
            <a:spLocks noGrp="1"/>
          </p:cNvSpPr>
          <p:nvPr>
            <p:ph type="sldNum" sz="quarter" idx="12"/>
          </p:nvPr>
        </p:nvSpPr>
        <p:spPr>
          <a:xfrm>
            <a:off x="381000" y="6264275"/>
            <a:ext cx="2133600" cy="365125"/>
          </a:xfrm>
        </p:spPr>
        <p:txBody>
          <a:bodyPr/>
          <a:lstStyle>
            <a:lvl1pPr algn="l">
              <a:defRPr/>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SHMM Title/Intro with Bullets (one lev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b="0" baseline="0">
                <a:latin typeface="Times New Roman"/>
                <a:cs typeface="Times New Roman"/>
              </a:defRPr>
            </a:lvl1pPr>
            <a:lvl2pPr>
              <a:buNone/>
              <a:defRPr/>
            </a:lvl2pPr>
            <a:lvl3pPr>
              <a:buNone/>
              <a:defRPr/>
            </a:lvl3pPr>
            <a:lvl4pPr>
              <a:buNone/>
              <a:defRPr/>
            </a:lvl4pPr>
            <a:lvl5pPr>
              <a:buNone/>
              <a:defRPr/>
            </a:lvl5pPr>
          </a:lstStyle>
          <a:p>
            <a:pPr lvl="0"/>
            <a:r>
              <a:rPr lang="en-US" dirty="0" smtClean="0"/>
              <a:t>Intro Page - bullets (one level)</a:t>
            </a:r>
          </a:p>
          <a:p>
            <a:pPr lvl="0"/>
            <a:endParaRPr lang="en-US" dirty="0" smtClean="0"/>
          </a:p>
          <a:p>
            <a:pPr lvl="1"/>
            <a:endParaRPr lang="en-US" dirty="0" smtClean="0"/>
          </a:p>
        </p:txBody>
      </p:sp>
      <p:sp>
        <p:nvSpPr>
          <p:cNvPr id="6" name="Slide Number Placeholder 5"/>
          <p:cNvSpPr>
            <a:spLocks noGrp="1"/>
          </p:cNvSpPr>
          <p:nvPr>
            <p:ph type="sldNum" sz="quarter" idx="12"/>
          </p:nvPr>
        </p:nvSpPr>
        <p:spPr>
          <a:xfrm>
            <a:off x="381000" y="6264275"/>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USHMM Title/Intro with Bullets (five leve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Intro Page - bullets (five levels)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sp>
        <p:nvSpPr>
          <p:cNvPr id="7"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USHMM Comparison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normAutofit/>
          </a:bodyPr>
          <a:lstStyle>
            <a:lvl1pPr marL="0" indent="0">
              <a:buNone/>
              <a:defRPr sz="3200" b="1" baseline="0">
                <a:solidFill>
                  <a:srgbClr val="F79646"/>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Column 1</a:t>
            </a:r>
          </a:p>
        </p:txBody>
      </p:sp>
      <p:sp>
        <p:nvSpPr>
          <p:cNvPr id="4" name="Content Placeholder 3"/>
          <p:cNvSpPr>
            <a:spLocks noGrp="1"/>
          </p:cNvSpPr>
          <p:nvPr>
            <p:ph sz="half" idx="2"/>
          </p:nvPr>
        </p:nvSpPr>
        <p:spPr>
          <a:xfrm>
            <a:off x="457200" y="2174875"/>
            <a:ext cx="4040188" cy="3951288"/>
          </a:xfrm>
        </p:spPr>
        <p:txBody>
          <a:bodyPr/>
          <a:lstStyle>
            <a:lvl1pPr>
              <a:defRPr sz="3200" b="0" i="0">
                <a:solidFill>
                  <a:schemeClr val="tx1"/>
                </a:solidFill>
                <a:latin typeface="Arial Narrow"/>
                <a:cs typeface="Arial Narrow"/>
              </a:defRPr>
            </a:lvl1pPr>
            <a:lvl2pPr marL="285750" indent="-285750">
              <a:buFont typeface="Arial"/>
              <a:buChar char="•"/>
              <a:defRPr sz="2400" baseline="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hasCustomPrompt="1"/>
          </p:nvPr>
        </p:nvSpPr>
        <p:spPr>
          <a:xfrm>
            <a:off x="4645025" y="1535113"/>
            <a:ext cx="4041775" cy="639762"/>
          </a:xfrm>
        </p:spPr>
        <p:txBody>
          <a:bodyPr anchor="b">
            <a:normAutofit/>
          </a:bodyPr>
          <a:lstStyle>
            <a:lvl1pPr marL="0" indent="0">
              <a:buNone/>
              <a:defRPr sz="3200" b="1" baseline="0">
                <a:solidFill>
                  <a:srgbClr val="F79646"/>
                </a:solidFill>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Column 2</a:t>
            </a:r>
          </a:p>
        </p:txBody>
      </p:sp>
      <p:sp>
        <p:nvSpPr>
          <p:cNvPr id="6" name="Content Placeholder 5"/>
          <p:cNvSpPr>
            <a:spLocks noGrp="1"/>
          </p:cNvSpPr>
          <p:nvPr>
            <p:ph sz="quarter" idx="4"/>
          </p:nvPr>
        </p:nvSpPr>
        <p:spPr>
          <a:xfrm>
            <a:off x="4645025" y="2174875"/>
            <a:ext cx="4041775" cy="3951288"/>
          </a:xfrm>
        </p:spPr>
        <p:txBody>
          <a:bodyPr/>
          <a:lstStyle>
            <a:lvl1pPr>
              <a:defRPr sz="3200" b="0" i="0">
                <a:solidFill>
                  <a:schemeClr val="tx1"/>
                </a:solidFill>
                <a:latin typeface="Arial Narrow"/>
                <a:cs typeface="Arial Narrow"/>
              </a:defRPr>
            </a:lvl1pPr>
            <a:lvl2pPr marL="285750" indent="-285750">
              <a:buFont typeface="Arial"/>
              <a:buChar char="•"/>
              <a:defRPr sz="24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9" name="Slide Number Placeholder 8"/>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sp>
        <p:nvSpPr>
          <p:cNvPr id="10" name="Footer Placeholder 4"/>
          <p:cNvSpPr>
            <a:spLocks noGrp="1"/>
          </p:cNvSpPr>
          <p:nvPr>
            <p:ph type="ftr" sz="quarter" idx="1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USHMM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sz="half" idx="1" hasCustomPrompt="1"/>
          </p:nvPr>
        </p:nvSpPr>
        <p:spPr>
          <a:xfrm>
            <a:off x="457200" y="1600200"/>
            <a:ext cx="4038600" cy="838200"/>
          </a:xfrm>
        </p:spPr>
        <p:txBody>
          <a:bodyPr/>
          <a:lstStyle>
            <a:lvl1pPr marL="0" indent="0">
              <a:buFontTx/>
              <a:buNone/>
              <a:defRPr sz="2800" b="1">
                <a:latin typeface="Arial Narrow"/>
                <a:cs typeface="Arial Narrow"/>
              </a:defRPr>
            </a:lvl1pPr>
            <a:lvl2pPr marL="285750" indent="-28575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Column 1</a:t>
            </a:r>
          </a:p>
        </p:txBody>
      </p:sp>
      <p:sp>
        <p:nvSpPr>
          <p:cNvPr id="4" name="Content Placeholder 3"/>
          <p:cNvSpPr>
            <a:spLocks noGrp="1"/>
          </p:cNvSpPr>
          <p:nvPr>
            <p:ph sz="half" idx="2" hasCustomPrompt="1"/>
          </p:nvPr>
        </p:nvSpPr>
        <p:spPr>
          <a:xfrm>
            <a:off x="4648200" y="1600201"/>
            <a:ext cx="4038600" cy="838200"/>
          </a:xfrm>
        </p:spPr>
        <p:txBody>
          <a:bodyPr/>
          <a:lstStyle>
            <a:lvl1pPr>
              <a:defRPr sz="2800" baseline="0">
                <a:latin typeface="Arial Narrow"/>
                <a:cs typeface="Arial Narrow"/>
              </a:defRPr>
            </a:lvl1pPr>
            <a:lvl2pPr marL="285750" indent="-285750">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Column 2</a:t>
            </a:r>
            <a:endParaRPr lang="en-US" dirty="0"/>
          </a:p>
        </p:txBody>
      </p:sp>
      <p:sp>
        <p:nvSpPr>
          <p:cNvPr id="7" name="Slide Number Placeholder 6"/>
          <p:cNvSpPr>
            <a:spLocks noGrp="1"/>
          </p:cNvSpPr>
          <p:nvPr>
            <p:ph type="sldNum" sz="quarter" idx="12"/>
          </p:nvPr>
        </p:nvSpPr>
        <p:spPr>
          <a:xfrm>
            <a:off x="381000" y="6248400"/>
            <a:ext cx="2133600" cy="365125"/>
          </a:xfrm>
        </p:spPr>
        <p:txBody>
          <a:bodyPr/>
          <a:lstStyle>
            <a:lvl1pPr>
              <a:defRPr sz="1100"/>
            </a:lvl1p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
        <p:nvSpPr>
          <p:cNvPr id="5" name="TextBox 4"/>
          <p:cNvSpPr txBox="1"/>
          <p:nvPr userDrawn="1"/>
        </p:nvSpPr>
        <p:spPr>
          <a:xfrm>
            <a:off x="457200" y="2590800"/>
            <a:ext cx="4038600" cy="3200400"/>
          </a:xfrm>
          <a:prstGeom prst="rect">
            <a:avLst/>
          </a:prstGeom>
          <a:noFill/>
        </p:spPr>
        <p:txBody>
          <a:bodyPr wrap="square" rtlCol="0">
            <a:spAutoFit/>
          </a:bodyPr>
          <a:lstStyle/>
          <a:p>
            <a:endParaRPr lang="en-US" dirty="0"/>
          </a:p>
        </p:txBody>
      </p:sp>
      <p:sp>
        <p:nvSpPr>
          <p:cNvPr id="6" name="TextBox 5"/>
          <p:cNvSpPr txBox="1"/>
          <p:nvPr userDrawn="1"/>
        </p:nvSpPr>
        <p:spPr>
          <a:xfrm>
            <a:off x="4648200" y="2590800"/>
            <a:ext cx="4038600" cy="978932"/>
          </a:xfrm>
          <a:prstGeom prst="rect">
            <a:avLst/>
          </a:prstGeom>
          <a:noFill/>
        </p:spPr>
        <p:txBody>
          <a:bodyPr wrap="square" rtlCol="0">
            <a:spAutoFit/>
          </a:bodyPr>
          <a:lstStyle/>
          <a:p>
            <a:endParaRPr lang="en-US" dirty="0"/>
          </a:p>
        </p:txBody>
      </p:sp>
      <p:sp>
        <p:nvSpPr>
          <p:cNvPr id="9" name="TextBox 8"/>
          <p:cNvSpPr txBox="1"/>
          <p:nvPr userDrawn="1"/>
        </p:nvSpPr>
        <p:spPr>
          <a:xfrm>
            <a:off x="4800600" y="2743200"/>
            <a:ext cx="4038600" cy="978932"/>
          </a:xfrm>
          <a:prstGeom prst="rect">
            <a:avLst/>
          </a:prstGeom>
          <a:noFill/>
        </p:spPr>
        <p:txBody>
          <a:bodyPr wrap="square" rtlCol="0">
            <a:spAutoFit/>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SHMM Divider or Questions Page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81000" y="6248400"/>
            <a:ext cx="2133600" cy="365125"/>
          </a:xfrm>
        </p:spPr>
        <p:txBody>
          <a:bodyPr/>
          <a:lstStyle>
            <a:lvl1pPr algn="l">
              <a:defRPr sz="1100"/>
            </a:lvl1pPr>
          </a:lstStyle>
          <a:p>
            <a:fld id="{EE2A51E3-7E3F-4EFA-9E98-4236DA68B2CE}" type="slidenum">
              <a:rPr lang="en-US" smtClean="0"/>
              <a:pPr/>
              <a:t>‹#›</a:t>
            </a:fld>
            <a:endParaRPr lang="en-US" dirty="0"/>
          </a:p>
        </p:txBody>
      </p:sp>
      <p:pic>
        <p:nvPicPr>
          <p:cNvPr id="6" name="Picture 5" descr="USHMM_60K.eps"/>
          <p:cNvPicPr>
            <a:picLocks noChangeAspect="1"/>
          </p:cNvPicPr>
          <p:nvPr/>
        </p:nvPicPr>
        <p:blipFill>
          <a:blip r:embed="rId2" cstate="print"/>
          <a:stretch>
            <a:fillRect/>
          </a:stretch>
        </p:blipFill>
        <p:spPr>
          <a:xfrm>
            <a:off x="7060692" y="5867400"/>
            <a:ext cx="1715008" cy="812800"/>
          </a:xfrm>
          <a:prstGeom prst="rect">
            <a:avLst/>
          </a:prstGeom>
        </p:spPr>
      </p:pic>
      <p:sp>
        <p:nvSpPr>
          <p:cNvPr id="7" name="Picture Placeholder 6"/>
          <p:cNvSpPr>
            <a:spLocks noGrp="1"/>
          </p:cNvSpPr>
          <p:nvPr>
            <p:ph type="pic" sz="quarter" idx="13"/>
          </p:nvPr>
        </p:nvSpPr>
        <p:spPr>
          <a:xfrm>
            <a:off x="0" y="12700"/>
            <a:ext cx="9144000" cy="5715000"/>
          </a:xfrm>
        </p:spPr>
        <p:txBody>
          <a:bodyPr>
            <a:normAutofit/>
          </a:bodyPr>
          <a:lstStyle>
            <a:lvl1pPr marL="0" indent="0" algn="ctr">
              <a:buFontTx/>
              <a:buNone/>
              <a:defRPr sz="2000" baseline="0"/>
            </a:lvl1pPr>
          </a:lstStyle>
          <a:p>
            <a:endParaRPr lang="en-US" dirty="0" smtClean="0"/>
          </a:p>
          <a:p>
            <a:r>
              <a:rPr lang="en-US" dirty="0" smtClean="0"/>
              <a:t>Use this as a divider or question page </a:t>
            </a:r>
          </a:p>
          <a:p>
            <a:r>
              <a:rPr lang="en-US" dirty="0" smtClean="0"/>
              <a:t>(insert large image here)</a:t>
            </a:r>
            <a:endParaRPr lang="en-US" dirty="0"/>
          </a:p>
        </p:txBody>
      </p:sp>
    </p:spTree>
    <p:extLst>
      <p:ext uri="{BB962C8B-B14F-4D97-AF65-F5344CB8AC3E}">
        <p14:creationId xmlns:p14="http://schemas.microsoft.com/office/powerpoint/2010/main" val="2217089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Autofit/>
          </a:bodyPr>
          <a:lstStyle/>
          <a:p>
            <a:r>
              <a:rPr lang="en-US" dirty="0" smtClean="0"/>
              <a:t>Title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#’s and footer doesn’t show on presentation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
        <p:nvSpPr>
          <p:cNvPr id="6" name="Slide Number Placeholder 5"/>
          <p:cNvSpPr>
            <a:spLocks noGrp="1"/>
          </p:cNvSpPr>
          <p:nvPr>
            <p:ph type="sldNum" sz="quarter" idx="4"/>
          </p:nvPr>
        </p:nvSpPr>
        <p:spPr>
          <a:xfrm>
            <a:off x="381000" y="6264275"/>
            <a:ext cx="2133600" cy="365125"/>
          </a:xfrm>
          <a:prstGeom prst="rect">
            <a:avLst/>
          </a:prstGeom>
        </p:spPr>
        <p:txBody>
          <a:bodyPr vert="horz" lIns="91440" tIns="45720" rIns="91440" bIns="45720" rtlCol="0" anchor="ctr"/>
          <a:lstStyle>
            <a:lvl1pPr algn="l">
              <a:defRPr sz="1100" b="0">
                <a:solidFill>
                  <a:schemeClr val="tx1"/>
                </a:solidFill>
                <a:latin typeface="Arial Narrow" pitchFamily="34" charset="0"/>
              </a:defRPr>
            </a:lvl1pPr>
          </a:lstStyle>
          <a:p>
            <a:fld id="{EE2A51E3-7E3F-4EFA-9E98-4236DA68B2CE}" type="slidenum">
              <a:rPr lang="en-US" smtClean="0"/>
              <a:pPr/>
              <a:t>‹#›</a:t>
            </a:fld>
            <a:endParaRPr lang="en-US" dirty="0"/>
          </a:p>
        </p:txBody>
      </p:sp>
      <p:cxnSp>
        <p:nvCxnSpPr>
          <p:cNvPr id="7" name="Straight Connector 6"/>
          <p:cNvCxnSpPr/>
          <p:nvPr/>
        </p:nvCxnSpPr>
        <p:spPr>
          <a:xfrm>
            <a:off x="457200" y="6248400"/>
            <a:ext cx="8229600" cy="1588"/>
          </a:xfrm>
          <a:prstGeom prst="line">
            <a:avLst/>
          </a:prstGeom>
          <a:ln w="127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9" r:id="rId7"/>
    <p:sldLayoutId id="2147483668" r:id="rId8"/>
    <p:sldLayoutId id="2147483675" r:id="rId9"/>
  </p:sldLayoutIdLst>
  <p:hf hdr="0" dt="0"/>
  <p:txStyles>
    <p:titleStyle>
      <a:lvl1pPr algn="l" defTabSz="914400" rtl="0" eaLnBrk="1" latinLnBrk="0" hangingPunct="1">
        <a:spcBef>
          <a:spcPct val="0"/>
        </a:spcBef>
        <a:buNone/>
        <a:defRPr sz="6000" b="1" kern="1200">
          <a:solidFill>
            <a:schemeClr val="tx1"/>
          </a:solidFill>
          <a:latin typeface="Arial Narrow" pitchFamily="34" charset="0"/>
          <a:ea typeface="+mj-ea"/>
          <a:cs typeface="+mj-cs"/>
        </a:defRPr>
      </a:lvl1pPr>
    </p:titleStyle>
    <p:bodyStyle>
      <a:lvl1pPr marL="0" indent="0" algn="l" defTabSz="914400" rtl="0" eaLnBrk="1" latinLnBrk="0" hangingPunct="1">
        <a:spcBef>
          <a:spcPct val="20000"/>
        </a:spcBef>
        <a:buSzPct val="90000"/>
        <a:buFontTx/>
        <a:buNone/>
        <a:defRPr sz="3200" b="1" kern="1200">
          <a:solidFill>
            <a:schemeClr val="tx1"/>
          </a:solidFill>
          <a:latin typeface="Arial Narrow"/>
          <a:ea typeface="+mn-ea"/>
          <a:cs typeface="Arial Narrow"/>
        </a:defRPr>
      </a:lvl1pPr>
      <a:lvl2pPr marL="742950" indent="-285750" algn="l" defTabSz="914400" rtl="0" eaLnBrk="1" latinLnBrk="0" hangingPunct="1">
        <a:spcBef>
          <a:spcPct val="20000"/>
        </a:spcBef>
        <a:buClr>
          <a:schemeClr val="accent6">
            <a:lumMod val="75000"/>
          </a:schemeClr>
        </a:buClr>
        <a:buFont typeface="Arial"/>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Clr>
          <a:schemeClr val="bg1">
            <a:lumMod val="65000"/>
            <a:lumOff val="35000"/>
          </a:schemeClr>
        </a:buClr>
        <a:buFont typeface="Arial"/>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Clr>
          <a:schemeClr val="accent6">
            <a:lumMod val="75000"/>
          </a:schemeClr>
        </a:buClr>
        <a:buFont typeface="Arial"/>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Autofit/>
          </a:bodyPr>
          <a:lstStyle/>
          <a:p>
            <a:r>
              <a:rPr lang="en-US" dirty="0" smtClean="0"/>
              <a:t>Title (no orange line)</a:t>
            </a: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81000" y="6248400"/>
            <a:ext cx="2133600" cy="365125"/>
          </a:xfrm>
          <a:prstGeom prst="rect">
            <a:avLst/>
          </a:prstGeom>
        </p:spPr>
        <p:txBody>
          <a:bodyPr vert="horz" lIns="91440" tIns="45720" rIns="91440" bIns="45720" rtlCol="0" anchor="ctr"/>
          <a:lstStyle>
            <a:lvl1pPr algn="l">
              <a:defRPr sz="1100" b="0">
                <a:solidFill>
                  <a:schemeClr val="tx1"/>
                </a:solidFill>
                <a:latin typeface="Arial Narrow" pitchFamily="34" charset="0"/>
              </a:defRPr>
            </a:lvl1pPr>
          </a:lstStyle>
          <a:p>
            <a:fld id="{EE2A51E3-7E3F-4EFA-9E98-4236DA68B2CE}" type="slidenum">
              <a:rPr lang="en-US" smtClean="0"/>
              <a:pPr/>
              <a:t>‹#›</a:t>
            </a:fld>
            <a:endParaRPr lang="en-US" dirty="0"/>
          </a:p>
        </p:txBody>
      </p:sp>
      <p:sp>
        <p:nvSpPr>
          <p:cNvPr id="8" name="Footer Placeholder 4"/>
          <p:cNvSpPr>
            <a:spLocks noGrp="1"/>
          </p:cNvSpPr>
          <p:nvPr>
            <p:ph type="ftr" sz="quarter" idx="3"/>
          </p:nvPr>
        </p:nvSpPr>
        <p:spPr>
          <a:xfrm>
            <a:off x="4648200" y="6264275"/>
            <a:ext cx="4114800" cy="365125"/>
          </a:xfrm>
          <a:prstGeom prst="rect">
            <a:avLst/>
          </a:prstGeom>
        </p:spPr>
        <p:txBody>
          <a:bodyPr vert="horz" lIns="91440" tIns="45720" rIns="91440" bIns="45720" rtlCol="0" anchor="ctr"/>
          <a:lstStyle>
            <a:lvl1pPr algn="r">
              <a:defRPr sz="1100" b="0">
                <a:solidFill>
                  <a:schemeClr val="tx1"/>
                </a:solidFill>
                <a:latin typeface="Arial Narrow" pitchFamily="34" charset="0"/>
                <a:cs typeface="Times New Roman" pitchFamily="18" charset="0"/>
              </a:defRPr>
            </a:lvl1pPr>
          </a:lstStyle>
          <a:p>
            <a:r>
              <a:rPr lang="en-US" dirty="0" smtClean="0"/>
              <a:t>UNITED STATES HOLOCAUST MEMORIAL MUSEUM</a:t>
            </a:r>
            <a:endParaRPr lang="en-US" dirty="0"/>
          </a:p>
        </p:txBody>
      </p:sp>
    </p:spTree>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spcBef>
          <a:spcPct val="0"/>
        </a:spcBef>
        <a:buNone/>
        <a:defRPr sz="6000" b="1" kern="1200" baseline="0">
          <a:solidFill>
            <a:schemeClr val="tx1"/>
          </a:solidFill>
          <a:latin typeface="Arial Narrow"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7.png"/><Relationship Id="rId1" Type="http://schemas.microsoft.com/office/2007/relationships/media" Target="../media/media4.mp4"/><Relationship Id="rId2" Type="http://schemas.openxmlformats.org/officeDocument/2006/relationships/video" Target="../media/media4.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books.google.it/books?id=TjOOAgAAQBAJ&amp;pg=PA2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4.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654675"/>
            <a:ext cx="8001000" cy="609600"/>
          </a:xfrm>
        </p:spPr>
        <p:txBody>
          <a:bodyPr>
            <a:normAutofit fontScale="40000" lnSpcReduction="20000"/>
          </a:bodyPr>
          <a:lstStyle/>
          <a:p>
            <a:r>
              <a:rPr lang="en-US" b="0" dirty="0"/>
              <a:t>As German troops advanced into eastern Europe, Germany’s power extended over millions more Jewish inhabitants in the occupied </a:t>
            </a:r>
            <a:r>
              <a:rPr lang="en-US" b="0" dirty="0" smtClean="0"/>
              <a:t>lands.  Under </a:t>
            </a:r>
            <a:r>
              <a:rPr lang="en-US" b="0" dirty="0"/>
              <a:t>conditions of war and military occupation, the Nazi regime could pursue its political and racial goals with more radical measures. </a:t>
            </a:r>
          </a:p>
          <a:p>
            <a:endParaRPr lang="en-US"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10</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6" name="Picture 5"/>
          <p:cNvPicPr>
            <a:picLocks noChangeAspect="1"/>
          </p:cNvPicPr>
          <p:nvPr/>
        </p:nvPicPr>
        <p:blipFill rotWithShape="1">
          <a:blip r:embed="rId3"/>
          <a:srcRect l="16788" t="9713" r="5840" b="5297"/>
          <a:stretch/>
        </p:blipFill>
        <p:spPr>
          <a:xfrm>
            <a:off x="381000" y="228600"/>
            <a:ext cx="8077200" cy="5334000"/>
          </a:xfrm>
          <a:prstGeom prst="rect">
            <a:avLst/>
          </a:prstGeom>
        </p:spPr>
      </p:pic>
      <p:sp>
        <p:nvSpPr>
          <p:cNvPr id="2" name="Right Arrow 1"/>
          <p:cNvSpPr/>
          <p:nvPr/>
        </p:nvSpPr>
        <p:spPr>
          <a:xfrm>
            <a:off x="2895600" y="1981200"/>
            <a:ext cx="457200"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210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11</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3" name="Workers_Aleksyn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380999"/>
            <a:ext cx="7200900" cy="5400675"/>
          </a:xfrm>
          <a:prstGeom prst="rect">
            <a:avLst/>
          </a:prstGeom>
        </p:spPr>
      </p:pic>
    </p:spTree>
    <p:extLst>
      <p:ext uri="{BB962C8B-B14F-4D97-AF65-F5344CB8AC3E}">
        <p14:creationId xmlns:p14="http://schemas.microsoft.com/office/powerpoint/2010/main" val="39066897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4582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
        <p:nvSpPr>
          <p:cNvPr id="3" name="Subtitle 2"/>
          <p:cNvSpPr>
            <a:spLocks noGrp="1"/>
          </p:cNvSpPr>
          <p:nvPr>
            <p:ph type="subTitle" idx="1"/>
          </p:nvPr>
        </p:nvSpPr>
        <p:spPr>
          <a:xfrm>
            <a:off x="304800" y="1905000"/>
            <a:ext cx="8686800" cy="4114800"/>
          </a:xfrm>
        </p:spPr>
        <p:txBody>
          <a:bodyPr>
            <a:noAutofit/>
          </a:bodyPr>
          <a:lstStyle/>
          <a:p>
            <a:pPr>
              <a:buFont typeface="Arial" pitchFamily="34" charset="0"/>
              <a:buChar char="•"/>
            </a:pPr>
            <a:r>
              <a:rPr lang="en-US" sz="3600" b="0" dirty="0" smtClean="0">
                <a:solidFill>
                  <a:schemeClr val="tx1">
                    <a:lumMod val="65000"/>
                  </a:schemeClr>
                </a:solidFill>
              </a:rPr>
              <a:t>  What is your reaction to hearing the man in the video describe the process and his role in it?</a:t>
            </a:r>
          </a:p>
          <a:p>
            <a:endParaRPr lang="en-US" sz="3600" b="0" dirty="0">
              <a:solidFill>
                <a:schemeClr val="tx1">
                  <a:lumMod val="65000"/>
                </a:schemeClr>
              </a:solidFill>
            </a:endParaRPr>
          </a:p>
          <a:p>
            <a:pPr>
              <a:buFont typeface="Arial" pitchFamily="34" charset="0"/>
              <a:buChar char="•"/>
            </a:pPr>
            <a:r>
              <a:rPr lang="en-US" sz="3600" b="0" dirty="0" smtClean="0">
                <a:solidFill>
                  <a:schemeClr val="tx1">
                    <a:lumMod val="65000"/>
                  </a:schemeClr>
                </a:solidFill>
              </a:rPr>
              <a:t>  How does he rationalize his involvement in this process?  </a:t>
            </a:r>
          </a:p>
          <a:p>
            <a:endParaRPr lang="en-US" sz="3600" b="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12</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Tree>
    <p:extLst>
      <p:ext uri="{BB962C8B-B14F-4D97-AF65-F5344CB8AC3E}">
        <p14:creationId xmlns:p14="http://schemas.microsoft.com/office/powerpoint/2010/main" val="27569880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304799"/>
            <a:ext cx="8382000" cy="5959475"/>
          </a:xfrm>
        </p:spPr>
        <p:txBody>
          <a:bodyPr>
            <a:normAutofit fontScale="92500"/>
          </a:bodyPr>
          <a:lstStyle/>
          <a:p>
            <a:r>
              <a:rPr lang="en-US" sz="4000" dirty="0" smtClean="0">
                <a:solidFill>
                  <a:schemeClr val="accent6">
                    <a:lumMod val="75000"/>
                  </a:schemeClr>
                </a:solidFill>
              </a:rPr>
              <a:t>Common Rationalizations</a:t>
            </a:r>
          </a:p>
          <a:p>
            <a:endParaRPr lang="en-US" sz="2200" dirty="0"/>
          </a:p>
          <a:p>
            <a:pPr marL="571500" indent="-571500">
              <a:buFont typeface="Arial" panose="020B0604020202020204" pitchFamily="34" charset="0"/>
              <a:buChar char="•"/>
            </a:pPr>
            <a:r>
              <a:rPr lang="en-US" sz="2200" dirty="0" smtClean="0"/>
              <a:t>Denial of responsibility </a:t>
            </a:r>
            <a:r>
              <a:rPr lang="en-US" sz="2200" b="0" dirty="0" smtClean="0"/>
              <a:t>(“I shouldn’t do this, but my boss is making me, so it isn’t really my fault.”)</a:t>
            </a:r>
          </a:p>
          <a:p>
            <a:endParaRPr lang="en-US" sz="2200" dirty="0" smtClean="0"/>
          </a:p>
          <a:p>
            <a:pPr marL="571500" indent="-571500">
              <a:buFont typeface="Arial" panose="020B0604020202020204" pitchFamily="34" charset="0"/>
              <a:buChar char="•"/>
            </a:pPr>
            <a:r>
              <a:rPr lang="en-US" sz="2200" dirty="0" smtClean="0"/>
              <a:t>Denial of injury </a:t>
            </a:r>
            <a:r>
              <a:rPr lang="en-US" sz="2200" b="0" dirty="0" smtClean="0"/>
              <a:t>(“I know that I shouldn’t do this, but who’s really being hurt?”)</a:t>
            </a:r>
          </a:p>
          <a:p>
            <a:endParaRPr lang="en-US" sz="2200" dirty="0" smtClean="0"/>
          </a:p>
          <a:p>
            <a:pPr marL="571500" indent="-571500">
              <a:buFont typeface="Arial" panose="020B0604020202020204" pitchFamily="34" charset="0"/>
              <a:buChar char="•"/>
            </a:pPr>
            <a:r>
              <a:rPr lang="en-US" sz="2200" dirty="0" smtClean="0"/>
              <a:t>Denial of victim </a:t>
            </a:r>
            <a:r>
              <a:rPr lang="en-US" sz="2200" b="0" dirty="0" smtClean="0"/>
              <a:t>(“I know that I shouldn’t do this, but this guy is so stupid that he deserves to get ripped off.”)</a:t>
            </a:r>
          </a:p>
          <a:p>
            <a:pPr marL="571500" indent="-571500">
              <a:buFont typeface="Arial" panose="020B0604020202020204" pitchFamily="34" charset="0"/>
              <a:buChar char="•"/>
            </a:pPr>
            <a:endParaRPr lang="en-US" sz="2200" dirty="0"/>
          </a:p>
          <a:p>
            <a:pPr marL="571500" indent="-571500">
              <a:buFont typeface="Arial" panose="020B0604020202020204" pitchFamily="34" charset="0"/>
              <a:buChar char="•"/>
            </a:pPr>
            <a:r>
              <a:rPr lang="en-US" sz="2200" dirty="0" smtClean="0"/>
              <a:t>Social weighing </a:t>
            </a:r>
            <a:r>
              <a:rPr lang="en-US" sz="2200" b="0" dirty="0" smtClean="0"/>
              <a:t>(“I know that I shouldn’t do this, but my competitors are doing even worse stuff.”)</a:t>
            </a:r>
          </a:p>
          <a:p>
            <a:pPr marL="571500" indent="-571500">
              <a:buFont typeface="Arial" panose="020B0604020202020204" pitchFamily="34" charset="0"/>
              <a:buChar char="•"/>
            </a:pPr>
            <a:endParaRPr lang="en-US" sz="2200" dirty="0"/>
          </a:p>
          <a:p>
            <a:pPr marL="571500" indent="-571500">
              <a:buFont typeface="Arial" panose="020B0604020202020204" pitchFamily="34" charset="0"/>
              <a:buChar char="•"/>
            </a:pPr>
            <a:r>
              <a:rPr lang="en-US" sz="2200" dirty="0" smtClean="0"/>
              <a:t>Appeal to higher authority </a:t>
            </a:r>
            <a:r>
              <a:rPr lang="en-US" sz="2200" b="0" dirty="0" smtClean="0"/>
              <a:t>(“I know that I shouldn’t do this, but I have a family to feed.”)</a:t>
            </a:r>
          </a:p>
          <a:p>
            <a:pPr marL="571500" indent="-571500">
              <a:buFont typeface="Arial" panose="020B0604020202020204" pitchFamily="34" charset="0"/>
              <a:buChar char="•"/>
            </a:pPr>
            <a:endParaRPr lang="en-US" sz="2200" dirty="0"/>
          </a:p>
          <a:p>
            <a:pPr marL="571500" indent="-571500">
              <a:buFont typeface="Arial" panose="020B0604020202020204" pitchFamily="34" charset="0"/>
              <a:buChar char="•"/>
            </a:pPr>
            <a:r>
              <a:rPr lang="en-US" sz="2200" dirty="0" smtClean="0"/>
              <a:t>Metaphor of the ledger </a:t>
            </a:r>
            <a:r>
              <a:rPr lang="en-US" sz="2200" b="0" dirty="0" smtClean="0"/>
              <a:t>(“I know that I shouldn’t do this, but I give a lot of money to charity.”)</a:t>
            </a:r>
          </a:p>
          <a:p>
            <a:pPr marL="571500" indent="-571500">
              <a:buFont typeface="Arial" panose="020B0604020202020204" pitchFamily="34" charset="0"/>
              <a:buChar char="•"/>
            </a:pPr>
            <a:endParaRPr lang="en-US" sz="400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13</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extBox 5"/>
          <p:cNvSpPr txBox="1"/>
          <p:nvPr/>
        </p:nvSpPr>
        <p:spPr>
          <a:xfrm>
            <a:off x="990600" y="6324600"/>
            <a:ext cx="3981988" cy="369332"/>
          </a:xfrm>
          <a:prstGeom prst="rect">
            <a:avLst/>
          </a:prstGeom>
          <a:noFill/>
        </p:spPr>
        <p:txBody>
          <a:bodyPr wrap="none" rtlCol="0">
            <a:spAutoFit/>
          </a:bodyPr>
          <a:lstStyle/>
          <a:p>
            <a:r>
              <a:rPr lang="en-US" dirty="0" smtClean="0">
                <a:solidFill>
                  <a:schemeClr val="accent6">
                    <a:lumMod val="75000"/>
                  </a:schemeClr>
                </a:solidFill>
                <a:latin typeface="Arial Narrow" panose="020B0606020202030204" pitchFamily="34" charset="0"/>
              </a:rPr>
              <a:t>From University of Texas “Ethics Unwrapped”</a:t>
            </a:r>
            <a:endParaRPr lang="en-US"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22851911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14</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Rectangle 5"/>
          <p:cNvSpPr/>
          <p:nvPr/>
        </p:nvSpPr>
        <p:spPr>
          <a:xfrm>
            <a:off x="685800" y="1991142"/>
            <a:ext cx="8001000" cy="2123658"/>
          </a:xfrm>
          <a:prstGeom prst="rect">
            <a:avLst/>
          </a:prstGeom>
        </p:spPr>
        <p:txBody>
          <a:bodyPr wrap="square">
            <a:spAutoFit/>
          </a:bodyPr>
          <a:lstStyle/>
          <a:p>
            <a:r>
              <a:rPr lang="en-US" sz="4400" dirty="0">
                <a:solidFill>
                  <a:schemeClr val="tx1">
                    <a:lumMod val="65000"/>
                  </a:schemeClr>
                </a:solidFill>
                <a:latin typeface="Arial Narrow" panose="020B0606020202030204" pitchFamily="34" charset="0"/>
              </a:rPr>
              <a:t>How does recognizing the human vulnerability to rationalize our actions help to equip us as leaders?</a:t>
            </a:r>
          </a:p>
        </p:txBody>
      </p:sp>
    </p:spTree>
    <p:extLst>
      <p:ext uri="{BB962C8B-B14F-4D97-AF65-F5344CB8AC3E}">
        <p14:creationId xmlns:p14="http://schemas.microsoft.com/office/powerpoint/2010/main" val="30765876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52399"/>
            <a:ext cx="8382000" cy="5638801"/>
          </a:xfrm>
        </p:spPr>
        <p:txBody>
          <a:bodyPr>
            <a:normAutofit/>
          </a:bodyPr>
          <a:lstStyle/>
          <a:p>
            <a:r>
              <a:rPr lang="en-US" sz="4000" dirty="0" smtClean="0">
                <a:solidFill>
                  <a:schemeClr val="accent6">
                    <a:lumMod val="75000"/>
                  </a:schemeClr>
                </a:solidFill>
              </a:rPr>
              <a:t>Questions for Discussion</a:t>
            </a:r>
          </a:p>
          <a:p>
            <a:endParaRPr lang="en-US" sz="2400" dirty="0"/>
          </a:p>
          <a:p>
            <a:pPr marL="571500" indent="-571500">
              <a:buFont typeface="Arial" panose="020B0604020202020204" pitchFamily="34" charset="0"/>
              <a:buChar char="•"/>
            </a:pPr>
            <a:r>
              <a:rPr lang="en-US" sz="2400" b="0" dirty="0" smtClean="0"/>
              <a:t>Brainstorm some common rationalizations and discuss ways to respond to them.</a:t>
            </a:r>
          </a:p>
          <a:p>
            <a:pPr marL="571500" indent="-571500">
              <a:buFont typeface="Arial" panose="020B0604020202020204" pitchFamily="34" charset="0"/>
              <a:buChar char="•"/>
            </a:pPr>
            <a:endParaRPr lang="en-US" sz="1600" b="0" dirty="0"/>
          </a:p>
          <a:p>
            <a:pPr marL="571500" indent="-571500">
              <a:buFont typeface="Arial" panose="020B0604020202020204" pitchFamily="34" charset="0"/>
              <a:buChar char="•"/>
            </a:pPr>
            <a:r>
              <a:rPr lang="en-US" sz="2400" b="0" dirty="0" smtClean="0"/>
              <a:t>If you suspect that your ethical objections will not be heard, is it still worthwhile to make them?  Why or why not?</a:t>
            </a:r>
          </a:p>
          <a:p>
            <a:pPr marL="571500" indent="-571500">
              <a:buFont typeface="Arial" panose="020B0604020202020204" pitchFamily="34" charset="0"/>
              <a:buChar char="•"/>
            </a:pPr>
            <a:endParaRPr lang="en-US" sz="1600" b="0" dirty="0"/>
          </a:p>
          <a:p>
            <a:pPr marL="571500" indent="-571500">
              <a:buFont typeface="Arial" panose="020B0604020202020204" pitchFamily="34" charset="0"/>
              <a:buChar char="•"/>
            </a:pPr>
            <a:r>
              <a:rPr lang="en-US" sz="2400" b="0" dirty="0" smtClean="0"/>
              <a:t>Is it necessary to have a foolproof argument when raising an ethical objection?</a:t>
            </a:r>
          </a:p>
          <a:p>
            <a:pPr marL="571500" indent="-571500">
              <a:buFont typeface="Arial" panose="020B0604020202020204" pitchFamily="34" charset="0"/>
              <a:buChar char="•"/>
            </a:pPr>
            <a:endParaRPr lang="en-US" sz="1600" b="0" dirty="0"/>
          </a:p>
          <a:p>
            <a:pPr marL="571500" indent="-571500">
              <a:buFont typeface="Arial" panose="020B0604020202020204" pitchFamily="34" charset="0"/>
              <a:buChar char="•"/>
            </a:pPr>
            <a:r>
              <a:rPr lang="en-US" sz="2400" b="0" dirty="0" smtClean="0"/>
              <a:t>Think about a time when you (or someone you observed) were able to effectively respond to rationalizations. What are some effective ways to reframe the challenge and/or respond to them?</a:t>
            </a:r>
            <a:endParaRPr lang="en-US" sz="2400" dirty="0"/>
          </a:p>
          <a:p>
            <a:pPr marL="571500" indent="-571500">
              <a:buFont typeface="Arial" panose="020B0604020202020204" pitchFamily="34" charset="0"/>
              <a:buChar char="•"/>
            </a:pPr>
            <a:endParaRPr lang="en-US" sz="180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15</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2" name="TextBox 1"/>
          <p:cNvSpPr txBox="1"/>
          <p:nvPr/>
        </p:nvSpPr>
        <p:spPr>
          <a:xfrm>
            <a:off x="990600" y="6324600"/>
            <a:ext cx="3981988" cy="369332"/>
          </a:xfrm>
          <a:prstGeom prst="rect">
            <a:avLst/>
          </a:prstGeom>
          <a:noFill/>
        </p:spPr>
        <p:txBody>
          <a:bodyPr wrap="none" rtlCol="0">
            <a:spAutoFit/>
          </a:bodyPr>
          <a:lstStyle/>
          <a:p>
            <a:r>
              <a:rPr lang="en-US" dirty="0" smtClean="0">
                <a:solidFill>
                  <a:schemeClr val="accent6">
                    <a:lumMod val="75000"/>
                  </a:schemeClr>
                </a:solidFill>
                <a:latin typeface="Arial Narrow" panose="020B0606020202030204" pitchFamily="34" charset="0"/>
              </a:rPr>
              <a:t>From University of Texas “Ethics Unwrapped”</a:t>
            </a:r>
            <a:endParaRPr lang="en-US"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3526597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ts val="5700"/>
              </a:lnSpc>
            </a:pPr>
            <a:endParaRPr lang="en-US" dirty="0"/>
          </a:p>
        </p:txBody>
      </p:sp>
      <p:sp>
        <p:nvSpPr>
          <p:cNvPr id="3" name="Subtitle 2"/>
          <p:cNvSpPr>
            <a:spLocks noGrp="1"/>
          </p:cNvSpPr>
          <p:nvPr>
            <p:ph type="subTitle" idx="1"/>
          </p:nvPr>
        </p:nvSpPr>
        <p:spPr/>
        <p:txBody>
          <a:bodyPr/>
          <a:lstStyle/>
          <a:p>
            <a:endParaRPr lang="en-US"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16</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4648200"/>
          </a:xfrm>
        </p:spPr>
        <p:txBody>
          <a:bodyPr>
            <a:normAutofit/>
          </a:bodyPr>
          <a:lstStyle/>
          <a:p>
            <a:pPr lvl="4"/>
            <a:endParaRPr lang="en-US" dirty="0"/>
          </a:p>
          <a:p>
            <a:pPr>
              <a:buNone/>
            </a:pPr>
            <a:r>
              <a:rPr lang="en-US" dirty="0" smtClean="0"/>
              <a:t> </a:t>
            </a:r>
          </a:p>
          <a:p>
            <a:endParaRPr lang="en-US" dirty="0" smtClean="0"/>
          </a:p>
        </p:txBody>
      </p:sp>
      <p:sp>
        <p:nvSpPr>
          <p:cNvPr id="4" name="Slide Number Placeholder 3"/>
          <p:cNvSpPr>
            <a:spLocks noGrp="1"/>
          </p:cNvSpPr>
          <p:nvPr>
            <p:ph type="sldNum" sz="quarter" idx="12"/>
          </p:nvPr>
        </p:nvSpPr>
        <p:spPr/>
        <p:txBody>
          <a:bodyPr/>
          <a:lstStyle/>
          <a:p>
            <a:fld id="{EE2A51E3-7E3F-4EFA-9E98-4236DA68B2CE}" type="slidenum">
              <a:rPr lang="en-US" smtClean="0"/>
              <a:pPr/>
              <a:t>17</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A51E3-7E3F-4EFA-9E98-4236DA68B2CE}" type="slidenum">
              <a:rPr lang="en-US" smtClean="0"/>
              <a:pPr/>
              <a:t>18</a:t>
            </a:fld>
            <a:endParaRPr lang="en-US" dirty="0"/>
          </a:p>
        </p:txBody>
      </p:sp>
      <p:sp>
        <p:nvSpPr>
          <p:cNvPr id="6" name="Picture Placeholder 5"/>
          <p:cNvSpPr>
            <a:spLocks noGrp="1"/>
          </p:cNvSpPr>
          <p:nvPr>
            <p:ph type="pic" sz="quarter" idx="13"/>
          </p:nvPr>
        </p:nvSpPr>
        <p:spPr>
          <a:xfrm>
            <a:off x="0" y="0"/>
            <a:ext cx="9144000" cy="5638800"/>
          </a:xfrm>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ts val="5700"/>
              </a:lnSpc>
            </a:pPr>
            <a:r>
              <a:rPr lang="en-US" dirty="0" smtClean="0">
                <a:solidFill>
                  <a:schemeClr val="accent6">
                    <a:lumMod val="75000"/>
                  </a:schemeClr>
                </a:solidFill>
              </a:rPr>
              <a:t>ETHICAL LEADERSHIP</a:t>
            </a:r>
            <a:endParaRPr lang="en-US" dirty="0">
              <a:solidFill>
                <a:schemeClr val="accent6">
                  <a:lumMod val="75000"/>
                </a:schemeClr>
              </a:solidFill>
            </a:endParaRPr>
          </a:p>
        </p:txBody>
      </p:sp>
      <p:sp>
        <p:nvSpPr>
          <p:cNvPr id="3" name="Subtitle 2"/>
          <p:cNvSpPr>
            <a:spLocks noGrp="1"/>
          </p:cNvSpPr>
          <p:nvPr>
            <p:ph type="subTitle" idx="1"/>
          </p:nvPr>
        </p:nvSpPr>
        <p:spPr>
          <a:xfrm>
            <a:off x="1066800" y="2674937"/>
            <a:ext cx="7010400" cy="1752600"/>
          </a:xfrm>
        </p:spPr>
        <p:txBody>
          <a:bodyPr/>
          <a:lstStyle/>
          <a:p>
            <a:r>
              <a:rPr lang="en-US" dirty="0" smtClean="0">
                <a:solidFill>
                  <a:schemeClr val="tx1">
                    <a:lumMod val="65000"/>
                  </a:schemeClr>
                </a:solidFill>
              </a:rPr>
              <a:t>Leadership that is directed by respect for ethical beliefs and values and for the dignity and rights of others</a:t>
            </a:r>
            <a:endParaRPr lang="en-US"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EE2A51E3-7E3F-4EFA-9E98-4236DA68B2CE}" type="slidenum">
              <a:rPr lang="en-US" smtClean="0"/>
              <a:pPr/>
              <a:t>2</a:t>
            </a:fld>
            <a:endParaRPr lang="en-US"/>
          </a:p>
        </p:txBody>
      </p:sp>
      <p:sp>
        <p:nvSpPr>
          <p:cNvPr id="5" name="Footer Placeholder 4"/>
          <p:cNvSpPr>
            <a:spLocks noGrp="1"/>
          </p:cNvSpPr>
          <p:nvPr>
            <p:ph type="ftr" sz="quarter" idx="3"/>
          </p:nvPr>
        </p:nvSpPr>
        <p:spPr/>
        <p:txBody>
          <a:bodyPr/>
          <a:lstStyle/>
          <a:p>
            <a:r>
              <a:rPr lang="en-US" dirty="0" smtClean="0"/>
              <a:t>UNITED STATES HOLOCAUST MEMORIAL MUSEUM</a:t>
            </a:r>
            <a:endParaRPr lang="en-US" dirty="0"/>
          </a:p>
        </p:txBody>
      </p:sp>
      <p:sp>
        <p:nvSpPr>
          <p:cNvPr id="6" name="Rectangle 5"/>
          <p:cNvSpPr/>
          <p:nvPr/>
        </p:nvSpPr>
        <p:spPr>
          <a:xfrm>
            <a:off x="533400" y="6273225"/>
            <a:ext cx="5257800" cy="553998"/>
          </a:xfrm>
          <a:prstGeom prst="rect">
            <a:avLst/>
          </a:prstGeom>
        </p:spPr>
        <p:txBody>
          <a:bodyPr wrap="square">
            <a:spAutoFit/>
          </a:bodyPr>
          <a:lstStyle/>
          <a:p>
            <a:r>
              <a:rPr lang="en-US" sz="1500" b="1" dirty="0">
                <a:solidFill>
                  <a:schemeClr val="accent6">
                    <a:lumMod val="75000"/>
                  </a:schemeClr>
                </a:solidFill>
                <a:latin typeface="Arial Narrow" panose="020B0606020202030204" pitchFamily="34" charset="0"/>
              </a:rPr>
              <a:t>Theresa Watts (2008). </a:t>
            </a:r>
            <a:r>
              <a:rPr lang="en-US" sz="1500" b="1" i="1" u="sng" dirty="0">
                <a:solidFill>
                  <a:schemeClr val="accent6">
                    <a:lumMod val="75000"/>
                  </a:schemeClr>
                </a:solidFill>
                <a:latin typeface="Arial Narrow" panose="020B0606020202030204" pitchFamily="34" charset="0"/>
                <a:hlinkClick r:id="rId3"/>
              </a:rPr>
              <a:t>Business leaders' values and beliefs regarding decision making ethics</a:t>
            </a:r>
            <a:endParaRPr lang="en-US" sz="1500" b="1"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32920302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143000"/>
          </a:xfrm>
        </p:spPr>
        <p:txBody>
          <a:bodyPr/>
          <a:lstStyle/>
          <a:p>
            <a:r>
              <a:rPr lang="en-US" sz="3600" b="0" dirty="0" smtClean="0"/>
              <a:t/>
            </a:r>
            <a:br>
              <a:rPr lang="en-US" sz="3600" b="0" dirty="0" smtClean="0"/>
            </a:br>
            <a:r>
              <a:rPr lang="en-US" sz="3600" b="0" dirty="0" smtClean="0"/>
              <a:t/>
            </a:r>
            <a:br>
              <a:rPr lang="en-US" sz="3600" b="0" dirty="0" smtClean="0"/>
            </a:br>
            <a:r>
              <a:rPr lang="en-US" sz="3600" b="0" dirty="0"/>
              <a:t/>
            </a:r>
            <a:br>
              <a:rPr lang="en-US" sz="3600" b="0" dirty="0"/>
            </a:br>
            <a:r>
              <a:rPr lang="en-US" sz="3600" b="0" dirty="0" smtClean="0"/>
              <a:t>How can examining the human vulnerabilities that led so many ordinary people to play a role in the Holocaust illustrate the challenges leaders may confront today?</a:t>
            </a:r>
            <a:br>
              <a:rPr lang="en-US" sz="3600" b="0" dirty="0" smtClean="0"/>
            </a:br>
            <a:r>
              <a:rPr lang="en-US" sz="3600" b="0" dirty="0"/>
              <a:t/>
            </a:r>
            <a:br>
              <a:rPr lang="en-US" sz="3600" b="0" dirty="0"/>
            </a:br>
            <a:r>
              <a:rPr lang="en-US" sz="3600" b="0" dirty="0"/>
              <a:t>C</a:t>
            </a:r>
            <a:r>
              <a:rPr lang="en-US" sz="3600" b="0" dirty="0" smtClean="0"/>
              <a:t>an studying history prepare us to be more ethically conscious leaders?</a:t>
            </a:r>
            <a:br>
              <a:rPr lang="en-US" sz="3600" b="0" dirty="0" smtClean="0"/>
            </a:br>
            <a:r>
              <a:rPr lang="en-US" sz="3600" b="0" dirty="0"/>
              <a:t/>
            </a:r>
            <a:br>
              <a:rPr lang="en-US" sz="3600" b="0" dirty="0"/>
            </a:br>
            <a:endParaRPr lang="en-US" sz="3600"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3</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3" name="TextBox 2"/>
          <p:cNvSpPr txBox="1"/>
          <p:nvPr/>
        </p:nvSpPr>
        <p:spPr>
          <a:xfrm>
            <a:off x="76200" y="457200"/>
            <a:ext cx="8991600" cy="1261884"/>
          </a:xfrm>
          <a:prstGeom prst="rect">
            <a:avLst/>
          </a:prstGeom>
          <a:noFill/>
        </p:spPr>
        <p:txBody>
          <a:bodyPr wrap="square" rtlCol="0">
            <a:spAutoFit/>
          </a:bodyPr>
          <a:lstStyle/>
          <a:p>
            <a:pPr algn="ctr"/>
            <a:r>
              <a:rPr lang="en-US" sz="3800" b="1" i="1" dirty="0" smtClean="0">
                <a:solidFill>
                  <a:schemeClr val="accent6">
                    <a:lumMod val="75000"/>
                  </a:schemeClr>
                </a:solidFill>
                <a:latin typeface="Arial Narrow" panose="020B0606020202030204" pitchFamily="34" charset="0"/>
              </a:rPr>
              <a:t>Some Were Neighbors: </a:t>
            </a:r>
          </a:p>
          <a:p>
            <a:pPr algn="ctr"/>
            <a:r>
              <a:rPr lang="en-US" sz="3800" b="1" i="1" dirty="0" smtClean="0">
                <a:solidFill>
                  <a:schemeClr val="accent6">
                    <a:lumMod val="75000"/>
                  </a:schemeClr>
                </a:solidFill>
                <a:latin typeface="Arial Narrow" panose="020B0606020202030204" pitchFamily="34" charset="0"/>
              </a:rPr>
              <a:t>Collaboration and Complicity in the Holocaust</a:t>
            </a:r>
            <a:endParaRPr lang="en-US" sz="3800" b="1" i="1" dirty="0">
              <a:solidFill>
                <a:schemeClr val="accent6">
                  <a:lumMod val="75000"/>
                </a:schemeClr>
              </a:solidFill>
              <a:latin typeface="Arial Narrow" panose="020B0606020202030204" pitchFamily="34" charset="0"/>
            </a:endParaRPr>
          </a:p>
        </p:txBody>
      </p:sp>
    </p:spTree>
    <p:extLst>
      <p:ext uri="{BB962C8B-B14F-4D97-AF65-F5344CB8AC3E}">
        <p14:creationId xmlns:p14="http://schemas.microsoft.com/office/powerpoint/2010/main" val="4607686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ientation_Film_0617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381000"/>
            <a:ext cx="8398932" cy="4724400"/>
          </a:xfrm>
          <a:prstGeom prst="rect">
            <a:avLst/>
          </a:prstGeom>
        </p:spPr>
      </p:pic>
    </p:spTree>
    <p:extLst>
      <p:ext uri="{BB962C8B-B14F-4D97-AF65-F5344CB8AC3E}">
        <p14:creationId xmlns:p14="http://schemas.microsoft.com/office/powerpoint/2010/main" val="16118932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533400"/>
            <a:ext cx="8382000" cy="4267200"/>
          </a:xfrm>
        </p:spPr>
        <p:txBody>
          <a:bodyPr>
            <a:normAutofit lnSpcReduction="10000"/>
          </a:bodyPr>
          <a:lstStyle/>
          <a:p>
            <a:r>
              <a:rPr lang="en-US" sz="4000" dirty="0" smtClean="0">
                <a:solidFill>
                  <a:schemeClr val="accent6">
                    <a:lumMod val="75000"/>
                  </a:schemeClr>
                </a:solidFill>
              </a:rPr>
              <a:t>What human vulnerabilities help to explain failures of ethical leadership?</a:t>
            </a:r>
          </a:p>
          <a:p>
            <a:endParaRPr lang="en-US" sz="4000" dirty="0"/>
          </a:p>
          <a:p>
            <a:pPr marL="571500" indent="-571500">
              <a:buFont typeface="Arial" panose="020B0604020202020204" pitchFamily="34" charset="0"/>
              <a:buChar char="•"/>
            </a:pPr>
            <a:r>
              <a:rPr lang="en-US" sz="4000" dirty="0" smtClean="0"/>
              <a:t>Rationalization</a:t>
            </a:r>
          </a:p>
          <a:p>
            <a:pPr marL="571500" indent="-571500">
              <a:buFont typeface="Arial" panose="020B0604020202020204" pitchFamily="34" charset="0"/>
              <a:buChar char="•"/>
            </a:pPr>
            <a:r>
              <a:rPr lang="en-US" sz="4000" dirty="0" smtClean="0"/>
              <a:t>Conformity</a:t>
            </a:r>
          </a:p>
          <a:p>
            <a:pPr marL="571500" indent="-571500">
              <a:buFont typeface="Arial" panose="020B0604020202020204" pitchFamily="34" charset="0"/>
              <a:buChar char="•"/>
            </a:pPr>
            <a:r>
              <a:rPr lang="en-US" sz="4000" dirty="0" smtClean="0"/>
              <a:t>Obedience to Authority</a:t>
            </a:r>
          </a:p>
          <a:p>
            <a:pPr marL="571500" indent="-571500">
              <a:buFont typeface="Arial" panose="020B0604020202020204" pitchFamily="34" charset="0"/>
              <a:buChar char="•"/>
            </a:pPr>
            <a:r>
              <a:rPr lang="en-US" sz="4000" dirty="0" smtClean="0"/>
              <a:t>In-group / Out-group dynamics</a:t>
            </a:r>
          </a:p>
          <a:p>
            <a:pPr marL="571500" indent="-571500">
              <a:buFont typeface="Arial" panose="020B0604020202020204" pitchFamily="34" charset="0"/>
              <a:buChar char="•"/>
            </a:pPr>
            <a:endParaRPr lang="en-US" sz="4000" dirty="0" smtClean="0"/>
          </a:p>
          <a:p>
            <a:pPr marL="571500" indent="-57150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5</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Tree>
    <p:extLst>
      <p:ext uri="{BB962C8B-B14F-4D97-AF65-F5344CB8AC3E}">
        <p14:creationId xmlns:p14="http://schemas.microsoft.com/office/powerpoint/2010/main" val="23916254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
            <a:ext cx="7772400" cy="923330"/>
          </a:xfrm>
          <a:prstGeom prst="rect">
            <a:avLst/>
          </a:prstGeom>
          <a:noFill/>
        </p:spPr>
        <p:txBody>
          <a:bodyPr wrap="square" rtlCol="0">
            <a:spAutoFit/>
          </a:bodyPr>
          <a:lstStyle/>
          <a:p>
            <a:pPr algn="ctr"/>
            <a:r>
              <a:rPr lang="en-US" sz="5400" b="1" dirty="0" smtClean="0">
                <a:latin typeface="Arial Narrow" panose="020B0606020202030204" pitchFamily="34" charset="0"/>
              </a:rPr>
              <a:t>Rationalization </a:t>
            </a:r>
            <a:endParaRPr lang="en-US" sz="5400" b="1" dirty="0">
              <a:latin typeface="Arial Narrow" panose="020B0606020202030204" pitchFamily="34" charset="0"/>
            </a:endParaRPr>
          </a:p>
        </p:txBody>
      </p:sp>
      <p:sp>
        <p:nvSpPr>
          <p:cNvPr id="2" name="TextBox 1"/>
          <p:cNvSpPr txBox="1"/>
          <p:nvPr/>
        </p:nvSpPr>
        <p:spPr>
          <a:xfrm>
            <a:off x="851197" y="1905000"/>
            <a:ext cx="7378403" cy="3785652"/>
          </a:xfrm>
          <a:prstGeom prst="rect">
            <a:avLst/>
          </a:prstGeom>
          <a:noFill/>
        </p:spPr>
        <p:txBody>
          <a:bodyPr wrap="square" rtlCol="0">
            <a:spAutoFit/>
          </a:bodyPr>
          <a:lstStyle/>
          <a:p>
            <a:r>
              <a:rPr lang="en-US" sz="2400" dirty="0" smtClean="0">
                <a:latin typeface="Arial Narrow" panose="020B0606020202030204" pitchFamily="34" charset="0"/>
              </a:rPr>
              <a:t>Excuses we give ourselves for not living up to our own ethical standards</a:t>
            </a:r>
          </a:p>
          <a:p>
            <a:endParaRPr lang="en-US" sz="2400" dirty="0">
              <a:latin typeface="Arial Narrow" panose="020B0606020202030204" pitchFamily="34" charset="0"/>
            </a:endParaRPr>
          </a:p>
          <a:p>
            <a:r>
              <a:rPr lang="en-US" sz="2400" dirty="0" smtClean="0">
                <a:solidFill>
                  <a:schemeClr val="accent6">
                    <a:lumMod val="75000"/>
                  </a:schemeClr>
                </a:solidFill>
                <a:latin typeface="Arial Narrow" panose="020B0606020202030204" pitchFamily="34" charset="0"/>
              </a:rPr>
              <a:t>A psychological device to resolve the cognitive dissonance that comes with wanting to preserve our sense of being a good person while engaging in unethical behaviors or actions</a:t>
            </a:r>
          </a:p>
          <a:p>
            <a:endParaRPr lang="en-US" sz="2400" dirty="0">
              <a:latin typeface="Arial Narrow" panose="020B0606020202030204" pitchFamily="34" charset="0"/>
            </a:endParaRPr>
          </a:p>
          <a:p>
            <a:r>
              <a:rPr lang="en-US" sz="2400" dirty="0" smtClean="0">
                <a:latin typeface="Arial Narrow" panose="020B0606020202030204" pitchFamily="34" charset="0"/>
              </a:rPr>
              <a:t>When our conduct clashes with our prior beliefs, our beliefs swing into conformity with our conduct, without noticing that this is going on</a:t>
            </a:r>
            <a:endParaRPr lang="en-US" sz="2400" dirty="0">
              <a:latin typeface="Arial Narrow" panose="020B0606020202030204" pitchFamily="34" charset="0"/>
            </a:endParaRPr>
          </a:p>
        </p:txBody>
      </p:sp>
    </p:spTree>
    <p:extLst>
      <p:ext uri="{BB962C8B-B14F-4D97-AF65-F5344CB8AC3E}">
        <p14:creationId xmlns:p14="http://schemas.microsoft.com/office/powerpoint/2010/main" val="2738484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A51E3-7E3F-4EFA-9E98-4236DA68B2CE}" type="slidenum">
              <a:rPr lang="en-US" smtClean="0"/>
              <a:pPr/>
              <a:t>7</a:t>
            </a:fld>
            <a:endParaRPr lang="en-US" dirty="0"/>
          </a:p>
        </p:txBody>
      </p:sp>
      <p:sp>
        <p:nvSpPr>
          <p:cNvPr id="3" name="Picture Placeholder 2"/>
          <p:cNvSpPr>
            <a:spLocks noGrp="1"/>
          </p:cNvSpPr>
          <p:nvPr>
            <p:ph type="pic" sz="quarter" idx="13"/>
          </p:nvPr>
        </p:nvSpPr>
        <p:spPr/>
      </p:sp>
      <p:pic>
        <p:nvPicPr>
          <p:cNvPr id="4" name="Teachers_Mar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27000"/>
            <a:ext cx="7543800" cy="5657850"/>
          </a:xfrm>
          <a:prstGeom prst="rect">
            <a:avLst/>
          </a:prstGeom>
        </p:spPr>
      </p:pic>
    </p:spTree>
    <p:extLst>
      <p:ext uri="{BB962C8B-B14F-4D97-AF65-F5344CB8AC3E}">
        <p14:creationId xmlns:p14="http://schemas.microsoft.com/office/powerpoint/2010/main" val="2264778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762000"/>
            <a:ext cx="8382000" cy="5502274"/>
          </a:xfrm>
        </p:spPr>
        <p:txBody>
          <a:bodyPr>
            <a:normAutofit/>
          </a:bodyPr>
          <a:lstStyle/>
          <a:p>
            <a:endParaRPr lang="en-US" b="0" dirty="0"/>
          </a:p>
          <a:p>
            <a:pPr marL="571500" indent="-571500">
              <a:buFont typeface="Arial" panose="020B0604020202020204" pitchFamily="34" charset="0"/>
              <a:buChar char="•"/>
            </a:pPr>
            <a:r>
              <a:rPr lang="en-US" b="0" dirty="0" smtClean="0"/>
              <a:t>What rationalization does the teacher make in this context?</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Why might the teacher have created this explanation?</a:t>
            </a:r>
          </a:p>
          <a:p>
            <a:pPr marL="571500" indent="-571500">
              <a:buFont typeface="Arial" panose="020B0604020202020204" pitchFamily="34" charset="0"/>
              <a:buChar char="•"/>
            </a:pPr>
            <a:endParaRPr lang="en-US" b="0" dirty="0"/>
          </a:p>
          <a:p>
            <a:pPr marL="571500" indent="-571500">
              <a:buFont typeface="Arial" panose="020B0604020202020204" pitchFamily="34" charset="0"/>
              <a:buChar char="•"/>
            </a:pPr>
            <a:r>
              <a:rPr lang="en-US" b="0" dirty="0" smtClean="0"/>
              <a:t>What were the consequences for the students in her class?  </a:t>
            </a:r>
            <a:endParaRPr lang="en-US" b="0" dirty="0"/>
          </a:p>
          <a:p>
            <a:pPr marL="571500" indent="-571500">
              <a:buFont typeface="Arial" panose="020B0604020202020204" pitchFamily="34" charset="0"/>
              <a:buChar char="•"/>
            </a:pPr>
            <a:endParaRPr lang="en-US" b="0" dirty="0" smtClean="0"/>
          </a:p>
          <a:p>
            <a:pPr marL="571500" indent="-571500">
              <a:buFont typeface="Arial" panose="020B0604020202020204" pitchFamily="34" charset="0"/>
              <a:buChar char="•"/>
            </a:pPr>
            <a:endParaRPr lang="en-US" b="0" dirty="0"/>
          </a:p>
        </p:txBody>
      </p:sp>
      <p:sp>
        <p:nvSpPr>
          <p:cNvPr id="4" name="Slide Number Placeholder 3"/>
          <p:cNvSpPr>
            <a:spLocks noGrp="1"/>
          </p:cNvSpPr>
          <p:nvPr>
            <p:ph type="sldNum" sz="quarter" idx="12"/>
          </p:nvPr>
        </p:nvSpPr>
        <p:spPr/>
        <p:txBody>
          <a:bodyPr/>
          <a:lstStyle/>
          <a:p>
            <a:fld id="{EE2A51E3-7E3F-4EFA-9E98-4236DA68B2CE}" type="slidenum">
              <a:rPr lang="en-US" smtClean="0"/>
              <a:pPr/>
              <a:t>8</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sp>
        <p:nvSpPr>
          <p:cNvPr id="6" name="Title 1"/>
          <p:cNvSpPr>
            <a:spLocks noGrp="1"/>
          </p:cNvSpPr>
          <p:nvPr>
            <p:ph type="ctrTitle"/>
          </p:nvPr>
        </p:nvSpPr>
        <p:spPr>
          <a:xfrm>
            <a:off x="228600" y="152400"/>
            <a:ext cx="8458200" cy="1066800"/>
          </a:xfrm>
        </p:spPr>
        <p:txBody>
          <a:bodyPr/>
          <a:lstStyle/>
          <a:p>
            <a:pPr>
              <a:lnSpc>
                <a:spcPts val="5700"/>
              </a:lnSpc>
            </a:pPr>
            <a:r>
              <a:rPr lang="en-US" dirty="0" smtClean="0">
                <a:solidFill>
                  <a:schemeClr val="accent6">
                    <a:lumMod val="75000"/>
                  </a:schemeClr>
                </a:solidFill>
              </a:rPr>
              <a:t>Questions</a:t>
            </a:r>
            <a:endParaRPr lang="en-US" dirty="0">
              <a:solidFill>
                <a:schemeClr val="accent6">
                  <a:lumMod val="75000"/>
                </a:schemeClr>
              </a:solidFill>
            </a:endParaRPr>
          </a:p>
        </p:txBody>
      </p:sp>
    </p:spTree>
    <p:extLst>
      <p:ext uri="{BB962C8B-B14F-4D97-AF65-F5344CB8AC3E}">
        <p14:creationId xmlns:p14="http://schemas.microsoft.com/office/powerpoint/2010/main" val="26789188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E2A51E3-7E3F-4EFA-9E98-4236DA68B2CE}" type="slidenum">
              <a:rPr lang="en-US" smtClean="0"/>
              <a:pPr/>
              <a:t>9</a:t>
            </a:fld>
            <a:endParaRPr lang="en-US" dirty="0"/>
          </a:p>
        </p:txBody>
      </p:sp>
      <p:sp>
        <p:nvSpPr>
          <p:cNvPr id="5" name="Footer Placeholder 4"/>
          <p:cNvSpPr>
            <a:spLocks noGrp="1"/>
          </p:cNvSpPr>
          <p:nvPr>
            <p:ph type="ftr" sz="quarter" idx="3"/>
          </p:nvPr>
        </p:nvSpPr>
        <p:spPr/>
        <p:txBody>
          <a:bodyPr/>
          <a:lstStyle/>
          <a:p>
            <a:r>
              <a:rPr lang="en-US" smtClean="0"/>
              <a:t>UNITED STATES HOLOCAUST MEMORIAL MUSEUM</a:t>
            </a:r>
            <a:endParaRPr lang="en-US" dirty="0"/>
          </a:p>
        </p:txBody>
      </p:sp>
      <p:pic>
        <p:nvPicPr>
          <p:cNvPr id="6" name="Neighbors_Wer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76200"/>
            <a:ext cx="7924800" cy="5943600"/>
          </a:xfrm>
          <a:prstGeom prst="rect">
            <a:avLst/>
          </a:prstGeom>
        </p:spPr>
      </p:pic>
    </p:spTree>
    <p:extLst>
      <p:ext uri="{BB962C8B-B14F-4D97-AF65-F5344CB8AC3E}">
        <p14:creationId xmlns:p14="http://schemas.microsoft.com/office/powerpoint/2010/main" val="7077076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53&quot;&gt;&lt;property id=&quot;20148&quot; value=&quot;5&quot;/&gt;&lt;property id=&quot;20300&quot; value=&quot;Slide 1&quot;/&gt;&lt;property id=&quot;20307&quot; value=&quot;257&quot;/&gt;&lt;/object&gt;&lt;object type=&quot;3&quot; unique_id=&quot;10054&quot;&gt;&lt;property id=&quot;20148&quot; value=&quot;5&quot;/&gt;&lt;property id=&quot;20300&quot; value=&quot;Slide 2 - &amp;quot;USHMM PowerPoint Presentations&amp;quot;&quot;/&gt;&lt;property id=&quot;20307&quot; value=&quot;265&quot;/&gt;&lt;/object&gt;&lt;object type=&quot;3&quot; unique_id=&quot;10055&quot;&gt;&lt;property id=&quot;20148&quot; value=&quot;5&quot;/&gt;&lt;property id=&quot;20300&quot; value=&quot;Slide 3 - &amp;quot;Agenda&amp;quot;&quot;/&gt;&lt;property id=&quot;20307&quot; value=&quot;258&quot;/&gt;&lt;/object&gt;&lt;object type=&quot;3&quot; unique_id=&quot;10056&quot;&gt;&lt;property id=&quot;20148&quot; value=&quot;5&quot;/&gt;&lt;property id=&quot;20300&quot; value=&quot;Slide 4 - &amp;quot;What is a Slide Master?&amp;quot;&quot;/&gt;&lt;property id=&quot;20307&quot; value=&quot;259&quot;/&gt;&lt;/object&gt;&lt;object type=&quot;3&quot; unique_id=&quot;10057&quot;&gt;&lt;property id=&quot;20148&quot; value=&quot;5&quot;/&gt;&lt;property id=&quot;20300&quot; value=&quot;Slide 5 - &amp;quot;What is a Theme?&amp;quot;&quot;/&gt;&lt;property id=&quot;20307&quot; value=&quot;260&quot;/&gt;&lt;/object&gt;&lt;object type=&quot;3&quot; unique_id=&quot;10058&quot;&gt;&lt;property id=&quot;20148&quot; value=&quot;5&quot;/&gt;&lt;property id=&quot;20300&quot; value=&quot;Slide 6 - &amp;quot;Apply a template&amp;quot;&quot;/&gt;&lt;property id=&quot;20307&quot; value=&quot;261&quot;/&gt;&lt;/object&gt;&lt;object type=&quot;3&quot; unique_id=&quot;10059&quot;&gt;&lt;property id=&quot;20148&quot; value=&quot;5&quot;/&gt;&lt;property id=&quot;20300&quot; value=&quot;Slide 7 - &amp;quot;Set Default Theme&amp;quot;&quot;/&gt;&lt;property id=&quot;20307&quot; value=&quot;266&quot;/&gt;&lt;/object&gt;&lt;object type=&quot;3&quot; unique_id=&quot;10060&quot;&gt;&lt;property id=&quot;20148&quot; value=&quot;5&quot;/&gt;&lt;property id=&quot;20300&quot; value=&quot;Slide 8 - &amp;quot;Two Content (comparison)&amp;quot;&quot;/&gt;&lt;property id=&quot;20307&quot; value=&quot;262&quot;/&gt;&lt;/object&gt;&lt;object type=&quot;3&quot; unique_id=&quot;10061&quot;&gt;&lt;property id=&quot;20148&quot; value=&quot;5&quot;/&gt;&lt;property id=&quot;20300&quot; value=&quot;Slide 9 - &amp;quot;Contact Information&amp;quot;&quot;/&gt;&lt;property id=&quot;20307&quot; value=&quot;263&quot;/&gt;&lt;/object&gt;&lt;object type=&quot;3&quot; unique_id=&quot;10062&quot;&gt;&lt;property id=&quot;20148&quot; value=&quot;5&quot;/&gt;&lt;property id=&quot;20300&quot; value=&quot;Slide 10&quot;/&gt;&lt;property id=&quot;20307&quot; value=&quot;264&quot;/&gt;&lt;/object&gt;&lt;/object&gt;&lt;/object&gt;&lt;/database&gt;"/>
  <p:tag name="SECTOMILLISECCONVERTED" val="1"/>
</p:tagLst>
</file>

<file path=ppt/theme/theme1.xml><?xml version="1.0" encoding="utf-8"?>
<a:theme xmlns:a="http://schemas.openxmlformats.org/drawingml/2006/main" name="USHMMPowerPoint_whitebkgd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MM Basic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704</TotalTime>
  <Words>2035</Words>
  <Application>Microsoft Macintosh PowerPoint</Application>
  <PresentationFormat>On-screen Show (4:3)</PresentationFormat>
  <Paragraphs>180</Paragraphs>
  <Slides>18</Slides>
  <Notes>18</Notes>
  <HiddenSlides>0</HiddenSlides>
  <MMClips>4</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USHMMPowerPoint_whitebkgd (1)</vt:lpstr>
      <vt:lpstr>1_USHMM Basic (black)</vt:lpstr>
      <vt:lpstr>PowerPoint Presentation</vt:lpstr>
      <vt:lpstr>ETHICAL LEADERSHIP</vt:lpstr>
      <vt:lpstr>   How can examining the human vulnerabilities that led so many ordinary people to play a role in the Holocaust illustrate the challenges leaders may confront today?  Can studying history prepare us to be more ethically conscious leaders?  </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Wasserman, JoAnna</dc:creator>
  <cp:lastModifiedBy>Kathryn Grunder</cp:lastModifiedBy>
  <cp:revision>23</cp:revision>
  <cp:lastPrinted>2015-07-08T20:02:36Z</cp:lastPrinted>
  <dcterms:created xsi:type="dcterms:W3CDTF">2015-07-08T15:39:15Z</dcterms:created>
  <dcterms:modified xsi:type="dcterms:W3CDTF">2015-11-19T20:36:40Z</dcterms:modified>
</cp:coreProperties>
</file>