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4" r:id="rId1"/>
  </p:sldMasterIdLst>
  <p:notesMasterIdLst>
    <p:notesMasterId r:id="rId16"/>
  </p:notesMasterIdLst>
  <p:sldIdLst>
    <p:sldId id="304" r:id="rId2"/>
    <p:sldId id="305" r:id="rId3"/>
    <p:sldId id="308" r:id="rId4"/>
    <p:sldId id="307" r:id="rId5"/>
    <p:sldId id="318" r:id="rId6"/>
    <p:sldId id="309" r:id="rId7"/>
    <p:sldId id="324" r:id="rId8"/>
    <p:sldId id="315" r:id="rId9"/>
    <p:sldId id="313" r:id="rId10"/>
    <p:sldId id="310" r:id="rId11"/>
    <p:sldId id="320" r:id="rId12"/>
    <p:sldId id="321" r:id="rId13"/>
    <p:sldId id="322" r:id="rId14"/>
    <p:sldId id="323" r:id="rId15"/>
  </p:sldIdLst>
  <p:sldSz cx="9144000" cy="5143500" type="screen16x9"/>
  <p:notesSz cx="6858000" cy="9144000"/>
  <p:embeddedFontLst>
    <p:embeddedFont>
      <p:font typeface="Arial Narrow" panose="020B0604020202020204" pitchFamily="3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5B89"/>
    <a:srgbClr val="E69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D03738-47EB-4852-AC3E-02DA4B0C0CB2}">
  <a:tblStyle styleId="{C7D03738-47EB-4852-AC3E-02DA4B0C0C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697"/>
    <p:restoredTop sz="92042" autoAdjust="0"/>
  </p:normalViewPr>
  <p:slideViewPr>
    <p:cSldViewPr snapToGrid="0" snapToObjects="1">
      <p:cViewPr varScale="1">
        <p:scale>
          <a:sx n="132" d="100"/>
          <a:sy n="132" d="100"/>
        </p:scale>
        <p:origin x="17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276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_1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/>
          <p:nvPr/>
        </p:nvSpPr>
        <p:spPr>
          <a:xfrm>
            <a:off x="125" y="4667025"/>
            <a:ext cx="9144000" cy="47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C5508-4D77-CF74-378F-45A49EAF3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3"/>
            <a:ext cx="8001000" cy="2249424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lang="en-US" sz="3500" b="1" i="0" u="none" strike="noStrike" cap="all" dirty="0" smtClean="0">
                <a:solidFill>
                  <a:srgbClr val="000000"/>
                </a:solidFill>
                <a:latin typeface="Arial Narrow" panose="020B0604020202020204" pitchFamily="34" charset="0"/>
                <a:ea typeface="Arial"/>
                <a:cs typeface="Arial Narrow" panose="020B0604020202020204" pitchFamily="34" charset="0"/>
                <a:sym typeface="Arial"/>
              </a:defRPr>
            </a:lvl1pPr>
            <a:lvl2pPr marL="56515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70B240-7F3A-D2CE-0FDA-FD2F99A42A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458" y="3565665"/>
            <a:ext cx="9154458" cy="120629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preserve="1" userDrawn="1">
  <p:cSld name="a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1700774" y="1371600"/>
            <a:ext cx="6871725" cy="284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SzPts val="1600"/>
              <a:buFont typeface="Arial Narrow"/>
              <a:buNone/>
              <a:defRPr sz="2300" b="0" i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 Narrow"/>
              </a:defRPr>
            </a:lvl1pPr>
            <a:lvl2pPr marL="914400" lvl="1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6pPr>
            <a:lvl7pPr marL="3200400" lvl="6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7pPr>
            <a:lvl8pPr marL="3657600" lvl="7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8pPr>
            <a:lvl9pPr marL="4114800" lvl="8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4103E96-2A0F-6B20-F736-F336094D4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2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767784A4-FAE6-7E73-98BC-A9CF519AD4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1213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>
          <p15:clr>
            <a:srgbClr val="FA7B17"/>
          </p15:clr>
        </p15:guide>
        <p15:guide id="2" pos="1071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preserve="1" userDrawn="1">
  <p:cSld name="video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65;p18">
            <a:extLst>
              <a:ext uri="{FF2B5EF4-FFF2-40B4-BE49-F238E27FC236}">
                <a16:creationId xmlns:a16="http://schemas.microsoft.com/office/drawing/2014/main" id="{DF3B4B3B-F90F-EC55-6E69-531CF70D46B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71063" y="3997415"/>
            <a:ext cx="3840600" cy="613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800" i="1"/>
            </a:lvl1pPr>
            <a:lvl2pPr marL="914400" lvl="1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769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userDrawn="1">
  <p:cSld name="Title with 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571499" y="1033488"/>
            <a:ext cx="8001025" cy="318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SzPts val="1900"/>
              <a:buNone/>
              <a:defRPr sz="2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ingle line with body" userDrawn="1">
  <p:cSld name="body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571500" y="815975"/>
            <a:ext cx="8001000" cy="3401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SzPts val="1900"/>
              <a:buNone/>
              <a:defRPr sz="3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2D03C409-4AA9-3EEA-5544-5FF913734A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and Answers" userDrawn="1">
  <p:cSld name="TITLE_1_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3B8097B0-2DC9-3C2C-CA30-88DE171A98F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DC4AC14-24B6-CABB-BE94-3AB4C136CB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747109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  <a:defRPr sz="28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932200"/>
            <a:ext cx="8001000" cy="30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" name="Google Shape;10;p1"/>
          <p:cNvCxnSpPr/>
          <p:nvPr/>
        </p:nvCxnSpPr>
        <p:spPr>
          <a:xfrm>
            <a:off x="10275" y="4757125"/>
            <a:ext cx="9135000" cy="0"/>
          </a:xfrm>
          <a:prstGeom prst="straightConnector1">
            <a:avLst/>
          </a:prstGeom>
          <a:noFill/>
          <a:ln w="19050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9;p1">
            <a:extLst>
              <a:ext uri="{FF2B5EF4-FFF2-40B4-BE49-F238E27FC236}">
                <a16:creationId xmlns:a16="http://schemas.microsoft.com/office/drawing/2014/main" id="{01F1D4AE-5F46-B3B3-1405-936ECD765FCF}"/>
              </a:ext>
            </a:extLst>
          </p:cNvPr>
          <p:cNvSpPr txBox="1"/>
          <p:nvPr userDrawn="1"/>
        </p:nvSpPr>
        <p:spPr>
          <a:xfrm>
            <a:off x="4732338" y="4766736"/>
            <a:ext cx="4335337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UNITED STATES HOLOCAUST MEMORIAL MUSEUM  |  </a:t>
            </a:r>
            <a:r>
              <a:rPr lang="en-US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US DEPARTMENT OF STATE</a:t>
            </a:r>
            <a:endParaRPr sz="850" dirty="0">
              <a:solidFill>
                <a:srgbClr val="99999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62" r:id="rId4"/>
    <p:sldLayoutId id="2147483652" r:id="rId5"/>
    <p:sldLayoutId id="2147483651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 Narrow" panose="020B0604020202020204" pitchFamily="34" charset="0"/>
          <a:ea typeface="Arial Narrow" panose="020B0604020202020204" pitchFamily="34" charset="0"/>
          <a:cs typeface="Arial Narrow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57">
          <p15:clr>
            <a:srgbClr val="EA4335"/>
          </p15:clr>
        </p15:guide>
        <p15:guide id="2" pos="360">
          <p15:clr>
            <a:srgbClr val="EA4335"/>
          </p15:clr>
        </p15:guide>
        <p15:guide id="3" pos="2981">
          <p15:clr>
            <a:srgbClr val="EA4335"/>
          </p15:clr>
        </p15:guide>
        <p15:guide id="4" pos="2779">
          <p15:clr>
            <a:srgbClr val="EA4335"/>
          </p15:clr>
        </p15:guide>
        <p15:guide id="5" pos="5400">
          <p15:clr>
            <a:srgbClr val="EA4335"/>
          </p15:clr>
        </p15:guide>
        <p15:guide id="6" orient="horz" pos="203">
          <p15:clr>
            <a:srgbClr val="EA4335"/>
          </p15:clr>
        </p15:guide>
        <p15:guide id="7" orient="horz" pos="514">
          <p15:clr>
            <a:srgbClr val="0000FF"/>
          </p15:clr>
        </p15:guide>
        <p15:guide id="8" orient="horz" pos="25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GqEF2gFWlSY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zqpAmJS2aN8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BA27F9-6003-D0F4-C986-573AE8D23F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500" dirty="0"/>
              <a:t>Prevention: Identifying Risk Factors, Warning Signs, and Triggers</a:t>
            </a:r>
            <a:endParaRPr lang="en-US" sz="3500" cap="none" dirty="0">
              <a:solidFill>
                <a:srgbClr val="E69138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300" cap="none" dirty="0">
                <a:solidFill>
                  <a:srgbClr val="E69138"/>
                </a:solidFill>
              </a:rPr>
              <a:t>Lessons in Leadership: Criminal Justice Approaches </a:t>
            </a:r>
            <a:br>
              <a:rPr lang="en-US" sz="2300" cap="none" dirty="0">
                <a:solidFill>
                  <a:srgbClr val="E69138"/>
                </a:solidFill>
              </a:rPr>
            </a:br>
            <a:r>
              <a:rPr lang="en-US" sz="2300" cap="none" dirty="0">
                <a:solidFill>
                  <a:srgbClr val="E69138"/>
                </a:solidFill>
              </a:rPr>
              <a:t>for Preventing Mass Atrocities</a:t>
            </a:r>
          </a:p>
        </p:txBody>
      </p:sp>
    </p:spTree>
    <p:extLst>
      <p:ext uri="{BB962C8B-B14F-4D97-AF65-F5344CB8AC3E}">
        <p14:creationId xmlns:p14="http://schemas.microsoft.com/office/powerpoint/2010/main" val="48560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968A94-57B1-7545-8BD0-178A2C4F65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are included for reference during </a:t>
            </a:r>
            <a:br>
              <a:rPr lang="en-US" dirty="0"/>
            </a:br>
            <a:r>
              <a:rPr lang="en-US" dirty="0"/>
              <a:t>discussions if needed.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46BB42-04B2-6000-0E44-EAA04EB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F283-35CA-BC11-C059-246EB1BB3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10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0985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0968A94-57B1-7545-8BD0-178A2C4F65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Risk Factors           Warning Signs             Triggers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6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		   +     	           +	</a:t>
            </a:r>
          </a:p>
          <a:p>
            <a:pPr>
              <a:lnSpc>
                <a:spcPct val="90000"/>
              </a:lnSpc>
              <a:spcBef>
                <a:spcPts val="7200"/>
              </a:spcBef>
              <a:spcAft>
                <a:spcPts val="0"/>
              </a:spcAft>
            </a:pPr>
            <a:r>
              <a:rPr lang="en-US" sz="6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 		     =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46BB42-04B2-6000-0E44-EAA04EB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Atrocity Risk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F283-35CA-BC11-C059-246EB1BB3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11</a:t>
            </a:fld>
            <a:endParaRPr lang="e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A752AE-26B5-E338-4922-DD800977DAA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2284" y="1568398"/>
            <a:ext cx="1232030" cy="1232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 descr="https://openclipart.org/image/2000px/215457">
            <a:extLst>
              <a:ext uri="{FF2B5EF4-FFF2-40B4-BE49-F238E27FC236}">
                <a16:creationId xmlns:a16="http://schemas.microsoft.com/office/drawing/2014/main" id="{8E7E2CA9-D26B-7485-7511-2490E17F1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7453" y="3304939"/>
            <a:ext cx="1130562" cy="1130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openclipart.org/image/2000px/170256">
            <a:extLst>
              <a:ext uri="{FF2B5EF4-FFF2-40B4-BE49-F238E27FC236}">
                <a16:creationId xmlns:a16="http://schemas.microsoft.com/office/drawing/2014/main" id="{B5630590-FDDD-E32C-7B36-EA537F784D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18429" y="1740465"/>
            <a:ext cx="1546669" cy="11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s://openclipart.org/image/800px/20280">
            <a:extLst>
              <a:ext uri="{FF2B5EF4-FFF2-40B4-BE49-F238E27FC236}">
                <a16:creationId xmlns:a16="http://schemas.microsoft.com/office/drawing/2014/main" id="{48F88045-B834-1FCD-5E31-6A18841D8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9980" y="1793766"/>
            <a:ext cx="1523128" cy="913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699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46BB42-04B2-6000-0E44-EAA04EB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Macro-Level Risk Factors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F283-35CA-BC11-C059-246EB1BB3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12</a:t>
            </a:fld>
            <a:endParaRPr lang="en"/>
          </a:p>
        </p:txBody>
      </p:sp>
      <p:pic>
        <p:nvPicPr>
          <p:cNvPr id="5" name="Picture 2" descr="https://openclipart.org/image/800px/20280">
            <a:extLst>
              <a:ext uri="{FF2B5EF4-FFF2-40B4-BE49-F238E27FC236}">
                <a16:creationId xmlns:a16="http://schemas.microsoft.com/office/drawing/2014/main" id="{8F5BAAB7-F04C-67A2-B7CD-E32F35A963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5176" y="239340"/>
            <a:ext cx="1227122" cy="736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CD30E6F-EF00-6186-04A5-6A2FBFF6B8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219478"/>
              </p:ext>
            </p:extLst>
          </p:nvPr>
        </p:nvGraphicFramePr>
        <p:xfrm>
          <a:off x="1028700" y="1451111"/>
          <a:ext cx="7086600" cy="2743200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4611756">
                  <a:extLst>
                    <a:ext uri="{9D8B030D-6E8A-4147-A177-3AD203B41FA5}">
                      <a16:colId xmlns:a16="http://schemas.microsoft.com/office/drawing/2014/main" val="3185061439"/>
                    </a:ext>
                  </a:extLst>
                </a:gridCol>
                <a:gridCol w="2474844">
                  <a:extLst>
                    <a:ext uri="{9D8B030D-6E8A-4147-A177-3AD203B41FA5}">
                      <a16:colId xmlns:a16="http://schemas.microsoft.com/office/drawing/2014/main" val="340870709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Common Findings</a:t>
                      </a:r>
                      <a:endParaRPr lang="en-US" sz="1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rgbClr val="375B8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Sometimes</a:t>
                      </a:r>
                      <a:endParaRPr lang="en-US" sz="14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rgbClr val="375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94916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Large-scale instability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Deep-seated hatreds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9182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Armed conflict and regime change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Government capacity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46077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Exclusionary, nationalist, or transformative ideology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Authoritarianism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679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Prior discrimination or unpunished violence against a particular group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Economic causes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05771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4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46BB42-04B2-6000-0E44-EAA04EB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Warning Signs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F283-35CA-BC11-C059-246EB1BB3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13</a:t>
            </a:fld>
            <a:endParaRPr lang="e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5FE40DD-8F9D-8364-5042-01FDF114C3BB}"/>
              </a:ext>
            </a:extLst>
          </p:cNvPr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348" y="101100"/>
            <a:ext cx="930167" cy="1028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A96E29-10D4-CEE9-3264-47351F47A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62037"/>
              </p:ext>
            </p:extLst>
          </p:nvPr>
        </p:nvGraphicFramePr>
        <p:xfrm>
          <a:off x="1485900" y="1129801"/>
          <a:ext cx="6172199" cy="2926080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6172199">
                  <a:extLst>
                    <a:ext uri="{9D8B030D-6E8A-4147-A177-3AD203B41FA5}">
                      <a16:colId xmlns:a16="http://schemas.microsoft.com/office/drawing/2014/main" val="324961588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Tension and polarization among groups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2824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Apocalyptic public rhetoric by leaders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45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Labeling civilian groups as the “enemy”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4598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Development and deployment of irregular armed forces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81407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Stockpiling weapons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8424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Cambria" panose="02040503050406030204" pitchFamily="18" charset="0"/>
                          <a:cs typeface="Arial Narrow" panose="020B0604020202020204" pitchFamily="34" charset="0"/>
                        </a:rPr>
                        <a:t>Emergency or discriminatory legislation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067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Cambria" panose="02040503050406030204" pitchFamily="18" charset="0"/>
                          <a:cs typeface="Arial Narrow" panose="020B0604020202020204" pitchFamily="34" charset="0"/>
                        </a:rPr>
                        <a:t>Removing moderates from leadership or public service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70678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ea typeface="Cambria" panose="02040503050406030204" pitchFamily="18" charset="0"/>
                          <a:cs typeface="Arial Narrow" panose="020B0604020202020204" pitchFamily="34" charset="0"/>
                        </a:rPr>
                        <a:t>Lack of punishment for past crimes</a:t>
                      </a: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49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6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A46BB42-04B2-6000-0E44-EAA04EB4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FF283-35CA-BC11-C059-246EB1BB3E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14</a:t>
            </a:fld>
            <a:endParaRPr lang="en"/>
          </a:p>
        </p:txBody>
      </p:sp>
      <p:pic>
        <p:nvPicPr>
          <p:cNvPr id="2" name="Picture 4" descr="https://openclipart.org/image/2000px/170256">
            <a:extLst>
              <a:ext uri="{FF2B5EF4-FFF2-40B4-BE49-F238E27FC236}">
                <a16:creationId xmlns:a16="http://schemas.microsoft.com/office/drawing/2014/main" id="{CAA054BB-4949-996B-2FBE-3F2A11848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0223" y="176960"/>
            <a:ext cx="1087108" cy="784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FF1629-E4C9-266B-8828-E5EEFBBE6B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10951"/>
              </p:ext>
            </p:extLst>
          </p:nvPr>
        </p:nvGraphicFramePr>
        <p:xfrm>
          <a:off x="1593286" y="1528663"/>
          <a:ext cx="5957428" cy="2286000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5957428">
                  <a:extLst>
                    <a:ext uri="{9D8B030D-6E8A-4147-A177-3AD203B41FA5}">
                      <a16:colId xmlns:a16="http://schemas.microsoft.com/office/drawing/2014/main" val="324961588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High-level assassinations</a:t>
                      </a:r>
                      <a:endParaRPr lang="en-US" sz="15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72824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Coups or attempted coups</a:t>
                      </a:r>
                      <a:endParaRPr lang="en-US" sz="15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245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Change in conflict dynamics</a:t>
                      </a:r>
                      <a:endParaRPr lang="en-US" sz="15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44598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Crackdowns on civilian protests</a:t>
                      </a:r>
                      <a:endParaRPr lang="en-US" sz="15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381407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500" b="0" i="0" dirty="0">
                          <a:solidFill>
                            <a:schemeClr val="tx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Symbolically significant attacks against individuals or physical sites</a:t>
                      </a:r>
                      <a:endParaRPr lang="en-US" sz="1500" b="0" i="0" dirty="0">
                        <a:solidFill>
                          <a:schemeClr val="tx1"/>
                        </a:solidFill>
                        <a:effectLst/>
                        <a:latin typeface="Arial Narrow" panose="020B0604020202020204" pitchFamily="34" charset="0"/>
                        <a:ea typeface="Cambria" panose="02040503050406030204" pitchFamily="18" charset="0"/>
                        <a:cs typeface="Arial Narrow" panose="020B0604020202020204" pitchFamily="34" charset="0"/>
                      </a:endParaRPr>
                    </a:p>
                  </a:txBody>
                  <a:tcPr marL="68580" marR="68580" marT="54610" marB="5461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8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50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175048-2A1B-EB6C-F9C1-A4466577D9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is </a:t>
            </a:r>
            <a:r>
              <a:rPr lang="en-US" i="1" dirty="0"/>
              <a:t>Prevention</a:t>
            </a:r>
            <a:r>
              <a:rPr lang="en-US" dirty="0"/>
              <a:t> and why do 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Discuss and apply risk factors, warning signs, </a:t>
            </a:r>
            <a:br>
              <a:rPr lang="en-US" dirty="0"/>
            </a:br>
            <a:r>
              <a:rPr lang="en-US" dirty="0"/>
              <a:t>and triggers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F925A-552A-9188-887E-CA9EB6A9CF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1E6CD-CA86-304A-6112-37D20C68AE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5193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6C349F-F7CC-FF54-E704-FD4DE40921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3000" b="1" dirty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1948: </a:t>
            </a:r>
            <a:r>
              <a:rPr lang="en-US" sz="3000" dirty="0"/>
              <a:t>Genocide Convention adopted by </a:t>
            </a:r>
            <a:br>
              <a:rPr lang="en-US" sz="3000" dirty="0"/>
            </a:br>
            <a:r>
              <a:rPr lang="en-US" sz="3000" dirty="0"/>
              <a:t>UN General Assembly</a:t>
            </a:r>
          </a:p>
          <a:p>
            <a:r>
              <a:rPr lang="en-US" sz="3000" b="1" dirty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2005: </a:t>
            </a:r>
            <a:r>
              <a:rPr lang="en-US" sz="3000" dirty="0"/>
              <a:t>UN member states unanimously endorse principle of Responsibility to Protect (R2P)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1E231B-A3C5-60C3-1C92-48F23C722E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7538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260E44-A538-AB53-A885-D726D6BAB9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Ideal Prevention Is EARLY and LOCAL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Maximize potential for prevention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Spend less money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Preserve local autonomy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Build overall resilience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Save more lives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B2A2C17-F937-A419-1036-3A000C77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Atrocity Prevention—Key Points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8CF96-3420-0BD0-C6A0-349F14ABAE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4238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1B998-27C4-131B-ED23-0801836D0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Factors, Warning Signs, and Triggers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39D32F-579C-7992-AF44-F73D3643C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2ABCE-6357-3C5E-9842-1DC7DFF42D9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024487" y="3559533"/>
            <a:ext cx="3840600" cy="613800"/>
          </a:xfrm>
        </p:spPr>
        <p:txBody>
          <a:bodyPr/>
          <a:lstStyle/>
          <a:p>
            <a:r>
              <a:rPr lang="en-US" dirty="0"/>
              <a:t>US Holocaust Memorial Museum</a:t>
            </a:r>
          </a:p>
        </p:txBody>
      </p:sp>
      <p:pic>
        <p:nvPicPr>
          <p:cNvPr id="7" name="Online Media 6">
            <a:hlinkClick r:id="" action="ppaction://media"/>
            <a:extLst>
              <a:ext uri="{FF2B5EF4-FFF2-40B4-BE49-F238E27FC236}">
                <a16:creationId xmlns:a16="http://schemas.microsoft.com/office/drawing/2014/main" id="{3537734F-F005-477A-BC28-F9C3C4CD113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24487" y="1138774"/>
            <a:ext cx="5095026" cy="2865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7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stood out to you as you learned about the risk factors, warning signs, and triggers for mass atrocities?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Have you observed any of these risk factors, warning signs, </a:t>
            </a:r>
            <a:br>
              <a:rPr lang="en-US" dirty="0"/>
            </a:br>
            <a:r>
              <a:rPr lang="en-US" dirty="0"/>
              <a:t>and triggers in your own context? Do you think naming them </a:t>
            </a:r>
            <a:br>
              <a:rPr lang="en-US" dirty="0"/>
            </a:br>
            <a:r>
              <a:rPr lang="en-US" dirty="0"/>
              <a:t>is helpful for atrocity prevention? Why or why not?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Factors, Warning Signs, and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556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E8A0F-D2E0-E619-65BF-FCAB831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Risk Factors, Warning Signs, and Triggers: </a:t>
            </a:r>
            <a:r>
              <a:rPr lang="en-US" i="1" dirty="0"/>
              <a:t>The Path to Nazi Genocide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42F74D-79EC-B76C-F112-36C78B113D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13080-34C6-DECB-E770-B4FE9A8EB3C0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112887" y="4412201"/>
            <a:ext cx="3840600" cy="199013"/>
          </a:xfrm>
        </p:spPr>
        <p:txBody>
          <a:bodyPr/>
          <a:lstStyle/>
          <a:p>
            <a:r>
              <a:rPr lang="en-US" dirty="0"/>
              <a:t>US Holocaust Memorial Museum</a:t>
            </a:r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E29C3832-1D98-A77C-FF07-9D4376961A9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12887" y="1459753"/>
            <a:ext cx="4918226" cy="2998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4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1553592"/>
            <a:ext cx="8001025" cy="266439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risk factors, warning signs, and triggers did you observe </a:t>
            </a:r>
            <a:br>
              <a:rPr lang="en-US" dirty="0"/>
            </a:br>
            <a:r>
              <a:rPr lang="en-US" dirty="0"/>
              <a:t>in the film?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What did these factors look like in action in this particular situation?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Risk Factors, Warning Signs, and Triggers: </a:t>
            </a:r>
            <a:r>
              <a:rPr lang="en-US" i="1" dirty="0"/>
              <a:t>The Path to Nazi Genocide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27023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3C9F26-C453-587D-7F18-5501535832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9</a:t>
            </a:fld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6E6B6-980D-BD9E-AFC3-F0B855FB65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7393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399</Words>
  <Application>Microsoft Macintosh PowerPoint</Application>
  <PresentationFormat>On-screen Show (16:9)</PresentationFormat>
  <Paragraphs>70</Paragraphs>
  <Slides>14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Arial Narrow</vt:lpstr>
      <vt:lpstr>Simple Light</vt:lpstr>
      <vt:lpstr>PowerPoint Presentation</vt:lpstr>
      <vt:lpstr>PowerPoint Presentation</vt:lpstr>
      <vt:lpstr>PowerPoint Presentation</vt:lpstr>
      <vt:lpstr>Mass Atrocity Prevention—Key Points</vt:lpstr>
      <vt:lpstr>Risk Factors, Warning Signs, and Triggers</vt:lpstr>
      <vt:lpstr>Risk Factors, Warning Signs, and Triggers</vt:lpstr>
      <vt:lpstr>Identifying Risk Factors, Warning Signs, and Triggers: The Path to Nazi Genocide</vt:lpstr>
      <vt:lpstr>Identifying Risk Factors, Warning Signs, and Triggers: The Path to Nazi Genocide </vt:lpstr>
      <vt:lpstr>PowerPoint Presentation</vt:lpstr>
      <vt:lpstr>Additional Slides</vt:lpstr>
      <vt:lpstr>Understanding Atrocity Risk</vt:lpstr>
      <vt:lpstr>               Macro-Level Risk Factors</vt:lpstr>
      <vt:lpstr>          Warning Signs</vt:lpstr>
      <vt:lpstr>             Triggers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 Presentation</dc:title>
  <dc:subject/>
  <dc:creator>US Holocaust Memorial Museum</dc:creator>
  <cp:keywords/>
  <dc:description/>
  <cp:lastModifiedBy>Mara Kurlandsky</cp:lastModifiedBy>
  <cp:revision>45</cp:revision>
  <dcterms:modified xsi:type="dcterms:W3CDTF">2023-06-26T20:39:30Z</dcterms:modified>
  <cp:category/>
</cp:coreProperties>
</file>