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4" r:id="rId1"/>
  </p:sldMasterIdLst>
  <p:notesMasterIdLst>
    <p:notesMasterId r:id="rId21"/>
  </p:notesMasterIdLst>
  <p:sldIdLst>
    <p:sldId id="304" r:id="rId2"/>
    <p:sldId id="324" r:id="rId3"/>
    <p:sldId id="306" r:id="rId4"/>
    <p:sldId id="318" r:id="rId5"/>
    <p:sldId id="309" r:id="rId6"/>
    <p:sldId id="337" r:id="rId7"/>
    <p:sldId id="339" r:id="rId8"/>
    <p:sldId id="326" r:id="rId9"/>
    <p:sldId id="327" r:id="rId10"/>
    <p:sldId id="328" r:id="rId11"/>
    <p:sldId id="329" r:id="rId12"/>
    <p:sldId id="330" r:id="rId13"/>
    <p:sldId id="331" r:id="rId14"/>
    <p:sldId id="340" r:id="rId15"/>
    <p:sldId id="333" r:id="rId16"/>
    <p:sldId id="334" r:id="rId17"/>
    <p:sldId id="335" r:id="rId18"/>
    <p:sldId id="336" r:id="rId19"/>
    <p:sldId id="313" r:id="rId20"/>
  </p:sldIdLst>
  <p:sldSz cx="9144000" cy="5143500" type="screen16x9"/>
  <p:notesSz cx="6858000" cy="9144000"/>
  <p:embeddedFontLst>
    <p:embeddedFont>
      <p:font typeface="Arial Narrow" panose="020B0604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69138"/>
    <a:srgbClr val="375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D03738-47EB-4852-AC3E-02DA4B0C0CB2}">
  <a:tblStyle styleId="{C7D03738-47EB-4852-AC3E-02DA4B0C0C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94"/>
    <p:restoredTop sz="93690" autoAdjust="0"/>
  </p:normalViewPr>
  <p:slideViewPr>
    <p:cSldViewPr snapToGrid="0" snapToObjects="1">
      <p:cViewPr varScale="1">
        <p:scale>
          <a:sx n="131" d="100"/>
          <a:sy n="131" d="100"/>
        </p:scale>
        <p:origin x="17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hmm.org/information/exhibitions/online-exhibitions/special-focus/kristallnacht/synagogues/how-was-kristallnacht-carried-out/map-synagogues-destroyed-during-kristallnach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USHMM Photo Archives #: 31104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1840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USHMM Photo Archives #: </a:t>
            </a:r>
            <a:r>
              <a:rPr lang="en-US" sz="1000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47431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1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/>
              <a:t>USHMM Photo Archives #: 17878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7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USHMM Photo Archives #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85339A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49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USHMM Photo Archives #11937 (before Kristallnacht), #13005 (Kristallnacht destruction)</a:t>
            </a:r>
          </a:p>
        </p:txBody>
      </p:sp>
    </p:spTree>
    <p:extLst>
      <p:ext uri="{BB962C8B-B14F-4D97-AF65-F5344CB8AC3E}">
        <p14:creationId xmlns:p14="http://schemas.microsoft.com/office/powerpoint/2010/main" val="190190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Source of statistics: </a:t>
            </a:r>
            <a:r>
              <a:rPr lang="de-D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Martin Weinmann, ed. </a:t>
            </a:r>
            <a:r>
              <a:rPr lang="de-D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Das Nationalsozialistische Lagersystem.</a:t>
            </a:r>
            <a:r>
              <a:rPr lang="de-D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 Frankfurt am Main: Zweitausendeins, 1990, pp. XCI-CXXXI.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0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USHMM Photo Archives 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#75777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9995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Source: </a:t>
            </a:r>
            <a:r>
              <a:rPr lang="en-US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https://www.ushmm.org/information/exhibitions/online-exhibitions/special-focus/kristallnacht/synagogues/how-was-kristallnacht-carried-out/map-synagogues-destroyed-during-kristallnacht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3358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(Left) Neue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Synagoge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(New Synagogue) on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Oranienburger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Strasse (1933): USHMM Photo Archives #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85948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(Right) Wilhelm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Kruetzfeld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Staatsbibliothek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zu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Berlin)</a:t>
            </a:r>
          </a:p>
        </p:txBody>
      </p:sp>
    </p:spTree>
    <p:extLst>
      <p:ext uri="{BB962C8B-B14F-4D97-AF65-F5344CB8AC3E}">
        <p14:creationId xmlns:p14="http://schemas.microsoft.com/office/powerpoint/2010/main" val="3999674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USHMM Photo Archives #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06046</a:t>
            </a:r>
          </a:p>
        </p:txBody>
      </p:sp>
    </p:spTree>
    <p:extLst>
      <p:ext uri="{BB962C8B-B14F-4D97-AF65-F5344CB8AC3E}">
        <p14:creationId xmlns:p14="http://schemas.microsoft.com/office/powerpoint/2010/main" val="2248429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/>
              <a:t>USHMM Photo Archives #: 46207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0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/>
          <p:nvPr/>
        </p:nvSpPr>
        <p:spPr>
          <a:xfrm>
            <a:off x="125" y="4667025"/>
            <a:ext cx="9144000" cy="47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C5508-4D77-CF74-378F-45A49EAF3C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322263"/>
            <a:ext cx="8001000" cy="2249424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lang="en-US" sz="3500" b="1" i="0" u="none" strike="noStrike" cap="all" dirty="0" smtClean="0">
                <a:solidFill>
                  <a:srgbClr val="000000"/>
                </a:solidFill>
                <a:latin typeface="Arial Narrow" panose="020B0604020202020204" pitchFamily="34" charset="0"/>
                <a:ea typeface="Arial"/>
                <a:cs typeface="Arial Narrow" panose="020B0604020202020204" pitchFamily="34" charset="0"/>
                <a:sym typeface="Arial"/>
              </a:defRPr>
            </a:lvl1pPr>
            <a:lvl2pPr marL="5651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70B240-7F3A-D2CE-0FDA-FD2F99A42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58" y="3565665"/>
            <a:ext cx="9154458" cy="120629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Overview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1700774" y="1371600"/>
            <a:ext cx="6871725" cy="28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lnSpc>
                <a:spcPct val="113000"/>
              </a:lnSpc>
              <a:spcBef>
                <a:spcPts val="0"/>
              </a:spcBef>
              <a:spcAft>
                <a:spcPts val="1200"/>
              </a:spcAft>
              <a:buSzPts val="1600"/>
              <a:buFont typeface="Arial Narrow"/>
              <a:buNone/>
              <a:defRPr sz="2300" b="0" i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 Narrow"/>
              </a:defRPr>
            </a:lvl1pPr>
            <a:lvl2pPr marL="914400" lvl="1" indent="-330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 Narrow"/>
              <a:buChar char="○"/>
              <a:defRPr sz="1600" b="1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30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 Narrow"/>
              <a:buChar char="■"/>
              <a:defRPr sz="1600" b="1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30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 Narrow"/>
              <a:buChar char="●"/>
              <a:defRPr sz="1600" b="1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30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 Narrow"/>
              <a:buChar char="○"/>
              <a:defRPr sz="1600" b="1"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30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 Narrow"/>
              <a:buChar char="■"/>
              <a:defRPr sz="1600" b="1"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lvl="6" indent="-330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 Narrow"/>
              <a:buChar char="●"/>
              <a:defRPr sz="1600" b="1"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lvl="7" indent="-330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 Narrow"/>
              <a:buChar char="○"/>
              <a:defRPr sz="1600" b="1"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lvl="8" indent="-330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 Narrow"/>
              <a:buChar char="■"/>
              <a:defRPr sz="1600" b="1"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4103E96-2A0F-6B20-F736-F336094D4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322262"/>
            <a:ext cx="8001000" cy="813816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lang="en-US" sz="4700" b="1" i="0" u="none" strike="noStrike" cap="none" baseline="0" dirty="0" smtClean="0">
                <a:solidFill>
                  <a:schemeClr val="dk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  <a:sym typeface="Arial"/>
              </a:defRPr>
            </a:lvl1pPr>
            <a:lvl2pPr indent="0">
              <a:lnSpc>
                <a:spcPct val="114000"/>
              </a:lnSpc>
              <a:buNone/>
              <a:defRPr sz="47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indent="0">
              <a:lnSpc>
                <a:spcPct val="114000"/>
              </a:lnSpc>
              <a:buNone/>
              <a:defRPr sz="47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indent="0">
              <a:lnSpc>
                <a:spcPct val="114000"/>
              </a:lnSpc>
              <a:buNone/>
              <a:defRPr sz="47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indent="0">
              <a:lnSpc>
                <a:spcPct val="114000"/>
              </a:lnSpc>
              <a:buNone/>
              <a:defRPr sz="47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767784A4-FAE6-7E73-98BC-A9CF519AD4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173" y="4718304"/>
            <a:ext cx="71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 sz="1000">
                <a:solidFill>
                  <a:srgbClr val="999999"/>
                </a:solidFill>
              </a:defRPr>
            </a:lvl1pPr>
            <a:lvl2pPr lvl="1" rtl="0">
              <a:buNone/>
              <a:defRPr sz="1000">
                <a:solidFill>
                  <a:srgbClr val="999999"/>
                </a:solidFill>
              </a:defRPr>
            </a:lvl2pPr>
            <a:lvl3pPr lvl="2" rtl="0">
              <a:buNone/>
              <a:defRPr sz="1000">
                <a:solidFill>
                  <a:srgbClr val="999999"/>
                </a:solidFill>
              </a:defRPr>
            </a:lvl3pPr>
            <a:lvl4pPr lvl="3" rtl="0">
              <a:buNone/>
              <a:defRPr sz="1000">
                <a:solidFill>
                  <a:srgbClr val="999999"/>
                </a:solidFill>
              </a:defRPr>
            </a:lvl4pPr>
            <a:lvl5pPr lvl="4" rtl="0">
              <a:buNone/>
              <a:defRPr sz="1000">
                <a:solidFill>
                  <a:srgbClr val="999999"/>
                </a:solidFill>
              </a:defRPr>
            </a:lvl5pPr>
            <a:lvl6pPr lvl="5" rtl="0">
              <a:buNone/>
              <a:defRPr sz="1000">
                <a:solidFill>
                  <a:srgbClr val="999999"/>
                </a:solidFill>
              </a:defRPr>
            </a:lvl6pPr>
            <a:lvl7pPr lvl="6" rtl="0">
              <a:buNone/>
              <a:defRPr sz="1000">
                <a:solidFill>
                  <a:srgbClr val="999999"/>
                </a:solidFill>
              </a:defRPr>
            </a:lvl7pPr>
            <a:lvl8pPr lvl="7" rtl="0">
              <a:buNone/>
              <a:defRPr sz="1000">
                <a:solidFill>
                  <a:srgbClr val="999999"/>
                </a:solidFill>
              </a:defRPr>
            </a:lvl8pPr>
            <a:lvl9pPr lvl="8" rtl="0">
              <a:buNone/>
              <a:defRPr sz="1000">
                <a:solidFill>
                  <a:srgbClr val="99999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1213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A7B17"/>
          </p15:clr>
        </p15:guide>
        <p15:guide id="2" pos="1071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Bulleted: single column" preserve="1" userDrawn="1">
  <p:cSld name="video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;p18">
            <a:extLst>
              <a:ext uri="{FF2B5EF4-FFF2-40B4-BE49-F238E27FC236}">
                <a16:creationId xmlns:a16="http://schemas.microsoft.com/office/drawing/2014/main" id="{7B2908EA-E474-13F0-270F-1290A3E21A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322325"/>
            <a:ext cx="8001000" cy="4936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  <a:defRPr sz="3000" b="1" i="0">
                <a:solidFill>
                  <a:srgbClr val="E691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4F5ABA3F-DCD5-912D-BED7-40DC5EB59C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173" y="4718304"/>
            <a:ext cx="71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 sz="1000">
                <a:solidFill>
                  <a:srgbClr val="999999"/>
                </a:solidFill>
              </a:defRPr>
            </a:lvl1pPr>
            <a:lvl2pPr lvl="1" rtl="0">
              <a:buNone/>
              <a:defRPr sz="1000">
                <a:solidFill>
                  <a:srgbClr val="999999"/>
                </a:solidFill>
              </a:defRPr>
            </a:lvl2pPr>
            <a:lvl3pPr lvl="2" rtl="0">
              <a:buNone/>
              <a:defRPr sz="1000">
                <a:solidFill>
                  <a:srgbClr val="999999"/>
                </a:solidFill>
              </a:defRPr>
            </a:lvl3pPr>
            <a:lvl4pPr lvl="3" rtl="0">
              <a:buNone/>
              <a:defRPr sz="1000">
                <a:solidFill>
                  <a:srgbClr val="999999"/>
                </a:solidFill>
              </a:defRPr>
            </a:lvl4pPr>
            <a:lvl5pPr lvl="4" rtl="0">
              <a:buNone/>
              <a:defRPr sz="1000">
                <a:solidFill>
                  <a:srgbClr val="999999"/>
                </a:solidFill>
              </a:defRPr>
            </a:lvl5pPr>
            <a:lvl6pPr lvl="5" rtl="0">
              <a:buNone/>
              <a:defRPr sz="1000">
                <a:solidFill>
                  <a:srgbClr val="999999"/>
                </a:solidFill>
              </a:defRPr>
            </a:lvl6pPr>
            <a:lvl7pPr lvl="6" rtl="0">
              <a:buNone/>
              <a:defRPr sz="1000">
                <a:solidFill>
                  <a:srgbClr val="999999"/>
                </a:solidFill>
              </a:defRPr>
            </a:lvl7pPr>
            <a:lvl8pPr lvl="7" rtl="0">
              <a:buNone/>
              <a:defRPr sz="1000">
                <a:solidFill>
                  <a:srgbClr val="999999"/>
                </a:solidFill>
              </a:defRPr>
            </a:lvl8pPr>
            <a:lvl9pPr lvl="8" rtl="0">
              <a:buNone/>
              <a:defRPr sz="1000">
                <a:solidFill>
                  <a:srgbClr val="99999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65;p18">
            <a:extLst>
              <a:ext uri="{FF2B5EF4-FFF2-40B4-BE49-F238E27FC236}">
                <a16:creationId xmlns:a16="http://schemas.microsoft.com/office/drawing/2014/main" id="{DF3B4B3B-F90F-EC55-6E69-531CF70D46B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1063" y="3997415"/>
            <a:ext cx="3840600" cy="61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800" i="1"/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769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Bulleted: single column" userDrawn="1">
  <p:cSld name="Title with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571499" y="1033488"/>
            <a:ext cx="8001025" cy="318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1900"/>
              <a:buNone/>
              <a:defRPr sz="2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lvl="1" indent="-3492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 dirty="0"/>
          </a:p>
        </p:txBody>
      </p:sp>
      <p:sp>
        <p:nvSpPr>
          <p:cNvPr id="2" name="Google Shape;63;p18">
            <a:extLst>
              <a:ext uri="{FF2B5EF4-FFF2-40B4-BE49-F238E27FC236}">
                <a16:creationId xmlns:a16="http://schemas.microsoft.com/office/drawing/2014/main" id="{7B2908EA-E474-13F0-270F-1290A3E21A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322325"/>
            <a:ext cx="8001000" cy="4936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  <a:defRPr sz="3000" b="1" i="0">
                <a:solidFill>
                  <a:srgbClr val="E691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4F5ABA3F-DCD5-912D-BED7-40DC5EB59C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173" y="4718304"/>
            <a:ext cx="71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 sz="1000">
                <a:solidFill>
                  <a:srgbClr val="999999"/>
                </a:solidFill>
              </a:defRPr>
            </a:lvl1pPr>
            <a:lvl2pPr lvl="1" rtl="0">
              <a:buNone/>
              <a:defRPr sz="1000">
                <a:solidFill>
                  <a:srgbClr val="999999"/>
                </a:solidFill>
              </a:defRPr>
            </a:lvl2pPr>
            <a:lvl3pPr lvl="2" rtl="0">
              <a:buNone/>
              <a:defRPr sz="1000">
                <a:solidFill>
                  <a:srgbClr val="999999"/>
                </a:solidFill>
              </a:defRPr>
            </a:lvl3pPr>
            <a:lvl4pPr lvl="3" rtl="0">
              <a:buNone/>
              <a:defRPr sz="1000">
                <a:solidFill>
                  <a:srgbClr val="999999"/>
                </a:solidFill>
              </a:defRPr>
            </a:lvl4pPr>
            <a:lvl5pPr lvl="4" rtl="0">
              <a:buNone/>
              <a:defRPr sz="1000">
                <a:solidFill>
                  <a:srgbClr val="999999"/>
                </a:solidFill>
              </a:defRPr>
            </a:lvl5pPr>
            <a:lvl6pPr lvl="5" rtl="0">
              <a:buNone/>
              <a:defRPr sz="1000">
                <a:solidFill>
                  <a:srgbClr val="999999"/>
                </a:solidFill>
              </a:defRPr>
            </a:lvl6pPr>
            <a:lvl7pPr lvl="6" rtl="0">
              <a:buNone/>
              <a:defRPr sz="1000">
                <a:solidFill>
                  <a:srgbClr val="999999"/>
                </a:solidFill>
              </a:defRPr>
            </a:lvl7pPr>
            <a:lvl8pPr lvl="7" rtl="0">
              <a:buNone/>
              <a:defRPr sz="1000">
                <a:solidFill>
                  <a:srgbClr val="999999"/>
                </a:solidFill>
              </a:defRPr>
            </a:lvl8pPr>
            <a:lvl9pPr lvl="8" rtl="0">
              <a:buNone/>
              <a:defRPr sz="1000">
                <a:solidFill>
                  <a:srgbClr val="99999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ingle line with body" preserve="1" userDrawn="1">
  <p:cSld name="1_Heading, single line with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571500" y="577516"/>
            <a:ext cx="8001000" cy="36401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1900"/>
              <a:buNone/>
              <a:defRPr sz="3000" b="1" i="0">
                <a:solidFill>
                  <a:srgbClr val="E691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2D03C409-4AA9-3EEA-5544-5FF913734A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173" y="4718304"/>
            <a:ext cx="71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 sz="1000">
                <a:solidFill>
                  <a:srgbClr val="999999"/>
                </a:solidFill>
              </a:defRPr>
            </a:lvl1pPr>
            <a:lvl2pPr lvl="1" rtl="0">
              <a:buNone/>
              <a:defRPr sz="1000">
                <a:solidFill>
                  <a:srgbClr val="999999"/>
                </a:solidFill>
              </a:defRPr>
            </a:lvl2pPr>
            <a:lvl3pPr lvl="2" rtl="0">
              <a:buNone/>
              <a:defRPr sz="1000">
                <a:solidFill>
                  <a:srgbClr val="999999"/>
                </a:solidFill>
              </a:defRPr>
            </a:lvl3pPr>
            <a:lvl4pPr lvl="3" rtl="0">
              <a:buNone/>
              <a:defRPr sz="1000">
                <a:solidFill>
                  <a:srgbClr val="999999"/>
                </a:solidFill>
              </a:defRPr>
            </a:lvl4pPr>
            <a:lvl5pPr lvl="4" rtl="0">
              <a:buNone/>
              <a:defRPr sz="1000">
                <a:solidFill>
                  <a:srgbClr val="999999"/>
                </a:solidFill>
              </a:defRPr>
            </a:lvl5pPr>
            <a:lvl6pPr lvl="5" rtl="0">
              <a:buNone/>
              <a:defRPr sz="1000">
                <a:solidFill>
                  <a:srgbClr val="999999"/>
                </a:solidFill>
              </a:defRPr>
            </a:lvl6pPr>
            <a:lvl7pPr lvl="6" rtl="0">
              <a:buNone/>
              <a:defRPr sz="1000">
                <a:solidFill>
                  <a:srgbClr val="999999"/>
                </a:solidFill>
              </a:defRPr>
            </a:lvl7pPr>
            <a:lvl8pPr lvl="7" rtl="0">
              <a:buNone/>
              <a:defRPr sz="1000">
                <a:solidFill>
                  <a:srgbClr val="999999"/>
                </a:solidFill>
              </a:defRPr>
            </a:lvl8pPr>
            <a:lvl9pPr lvl="8" rtl="0">
              <a:buNone/>
              <a:defRPr sz="1000">
                <a:solidFill>
                  <a:srgbClr val="99999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77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and Answers" userDrawn="1">
  <p:cSld name="TITLE_1_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>
            <a:extLst>
              <a:ext uri="{FF2B5EF4-FFF2-40B4-BE49-F238E27FC236}">
                <a16:creationId xmlns:a16="http://schemas.microsoft.com/office/drawing/2014/main" id="{3B8097B0-2DC9-3C2C-CA30-88DE171A98F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173" y="4718304"/>
            <a:ext cx="71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 sz="1000">
                <a:solidFill>
                  <a:srgbClr val="999999"/>
                </a:solidFill>
              </a:defRPr>
            </a:lvl1pPr>
            <a:lvl2pPr lvl="1" rtl="0">
              <a:buNone/>
              <a:defRPr sz="1000">
                <a:solidFill>
                  <a:srgbClr val="999999"/>
                </a:solidFill>
              </a:defRPr>
            </a:lvl2pPr>
            <a:lvl3pPr lvl="2" rtl="0">
              <a:buNone/>
              <a:defRPr sz="1000">
                <a:solidFill>
                  <a:srgbClr val="999999"/>
                </a:solidFill>
              </a:defRPr>
            </a:lvl3pPr>
            <a:lvl4pPr lvl="3" rtl="0">
              <a:buNone/>
              <a:defRPr sz="1000">
                <a:solidFill>
                  <a:srgbClr val="999999"/>
                </a:solidFill>
              </a:defRPr>
            </a:lvl4pPr>
            <a:lvl5pPr lvl="4" rtl="0">
              <a:buNone/>
              <a:defRPr sz="1000">
                <a:solidFill>
                  <a:srgbClr val="999999"/>
                </a:solidFill>
              </a:defRPr>
            </a:lvl5pPr>
            <a:lvl6pPr lvl="5" rtl="0">
              <a:buNone/>
              <a:defRPr sz="1000">
                <a:solidFill>
                  <a:srgbClr val="999999"/>
                </a:solidFill>
              </a:defRPr>
            </a:lvl6pPr>
            <a:lvl7pPr lvl="6" rtl="0">
              <a:buNone/>
              <a:defRPr sz="1000">
                <a:solidFill>
                  <a:srgbClr val="999999"/>
                </a:solidFill>
              </a:defRPr>
            </a:lvl7pPr>
            <a:lvl8pPr lvl="7" rtl="0">
              <a:buNone/>
              <a:defRPr sz="1000">
                <a:solidFill>
                  <a:srgbClr val="999999"/>
                </a:solidFill>
              </a:defRPr>
            </a:lvl8pPr>
            <a:lvl9pPr lvl="8" rtl="0">
              <a:buNone/>
              <a:defRPr sz="1000">
                <a:solidFill>
                  <a:srgbClr val="99999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DC4AC14-24B6-CABB-BE94-3AB4C136C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747109"/>
            <a:ext cx="8001000" cy="813816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lang="en-US" sz="4700" b="1" i="0" u="none" strike="noStrike" cap="none" baseline="0" dirty="0" smtClean="0">
                <a:solidFill>
                  <a:schemeClr val="dk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  <a:sym typeface="Arial"/>
              </a:defRPr>
            </a:lvl1pPr>
            <a:lvl2pPr indent="0">
              <a:lnSpc>
                <a:spcPct val="114000"/>
              </a:lnSpc>
              <a:buNone/>
              <a:defRPr sz="47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indent="0">
              <a:lnSpc>
                <a:spcPct val="114000"/>
              </a:lnSpc>
              <a:buNone/>
              <a:defRPr sz="47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indent="0">
              <a:lnSpc>
                <a:spcPct val="114000"/>
              </a:lnSpc>
              <a:buNone/>
              <a:defRPr sz="47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indent="0">
              <a:lnSpc>
                <a:spcPct val="114000"/>
              </a:lnSpc>
              <a:buNone/>
              <a:defRPr sz="47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body" userDrawn="1">
  <p:cSld name="Photo with 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571500" y="322325"/>
            <a:ext cx="8001000" cy="4936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  <a:defRPr sz="3000">
                <a:solidFill>
                  <a:srgbClr val="E691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4731850" y="817899"/>
            <a:ext cx="3840600" cy="27859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Times New Roman"/>
              <a:buNone/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/>
              </a:defRPr>
            </a:lvl1pPr>
            <a:lvl2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■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■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■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2"/>
          </p:nvPr>
        </p:nvSpPr>
        <p:spPr>
          <a:xfrm>
            <a:off x="571063" y="3603875"/>
            <a:ext cx="3840600" cy="61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800" i="1"/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 dirty="0"/>
          </a:p>
        </p:txBody>
      </p:sp>
      <p:sp>
        <p:nvSpPr>
          <p:cNvPr id="2" name="Google Shape;65;p18">
            <a:extLst>
              <a:ext uri="{FF2B5EF4-FFF2-40B4-BE49-F238E27FC236}">
                <a16:creationId xmlns:a16="http://schemas.microsoft.com/office/drawing/2014/main" id="{03CB63AE-C995-2F04-04BA-5ADDC9F30435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731413" y="3603874"/>
            <a:ext cx="3840600" cy="61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800" i="1"/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 dirty="0"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AD835C24-113C-4428-2DAE-1C8D672D551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173" y="4718304"/>
            <a:ext cx="71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 sz="1000">
                <a:solidFill>
                  <a:srgbClr val="999999"/>
                </a:solidFill>
              </a:defRPr>
            </a:lvl1pPr>
            <a:lvl2pPr lvl="1" rtl="0">
              <a:buNone/>
              <a:defRPr sz="1000">
                <a:solidFill>
                  <a:srgbClr val="999999"/>
                </a:solidFill>
              </a:defRPr>
            </a:lvl2pPr>
            <a:lvl3pPr lvl="2" rtl="0">
              <a:buNone/>
              <a:defRPr sz="1000">
                <a:solidFill>
                  <a:srgbClr val="999999"/>
                </a:solidFill>
              </a:defRPr>
            </a:lvl3pPr>
            <a:lvl4pPr lvl="3" rtl="0">
              <a:buNone/>
              <a:defRPr sz="1000">
                <a:solidFill>
                  <a:srgbClr val="999999"/>
                </a:solidFill>
              </a:defRPr>
            </a:lvl4pPr>
            <a:lvl5pPr lvl="4" rtl="0">
              <a:buNone/>
              <a:defRPr sz="1000">
                <a:solidFill>
                  <a:srgbClr val="999999"/>
                </a:solidFill>
              </a:defRPr>
            </a:lvl5pPr>
            <a:lvl6pPr lvl="5" rtl="0">
              <a:buNone/>
              <a:defRPr sz="1000">
                <a:solidFill>
                  <a:srgbClr val="999999"/>
                </a:solidFill>
              </a:defRPr>
            </a:lvl6pPr>
            <a:lvl7pPr lvl="6" rtl="0">
              <a:buNone/>
              <a:defRPr sz="1000">
                <a:solidFill>
                  <a:srgbClr val="999999"/>
                </a:solidFill>
              </a:defRPr>
            </a:lvl7pPr>
            <a:lvl8pPr lvl="7" rtl="0">
              <a:buNone/>
              <a:defRPr sz="1000">
                <a:solidFill>
                  <a:srgbClr val="999999"/>
                </a:solidFill>
              </a:defRPr>
            </a:lvl8pPr>
            <a:lvl9pPr lvl="8" rtl="0">
              <a:buNone/>
              <a:defRPr sz="1000">
                <a:solidFill>
                  <a:srgbClr val="99999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456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1500" y="322325"/>
            <a:ext cx="80010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  <a:defRPr sz="2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71500" y="932200"/>
            <a:ext cx="8001000" cy="30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●"/>
              <a:defRPr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○"/>
              <a:defRPr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34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■"/>
              <a:defRPr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34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●"/>
              <a:defRPr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34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○"/>
              <a:defRPr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4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■"/>
              <a:defRPr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34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●"/>
              <a:defRPr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34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○"/>
              <a:defRPr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34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■"/>
              <a:defRPr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7173" y="4718304"/>
            <a:ext cx="71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 sz="1000">
                <a:solidFill>
                  <a:srgbClr val="999999"/>
                </a:solidFill>
              </a:defRPr>
            </a:lvl1pPr>
            <a:lvl2pPr lvl="1" rtl="0">
              <a:buNone/>
              <a:defRPr sz="1000">
                <a:solidFill>
                  <a:srgbClr val="999999"/>
                </a:solidFill>
              </a:defRPr>
            </a:lvl2pPr>
            <a:lvl3pPr lvl="2" rtl="0">
              <a:buNone/>
              <a:defRPr sz="1000">
                <a:solidFill>
                  <a:srgbClr val="999999"/>
                </a:solidFill>
              </a:defRPr>
            </a:lvl3pPr>
            <a:lvl4pPr lvl="3" rtl="0">
              <a:buNone/>
              <a:defRPr sz="1000">
                <a:solidFill>
                  <a:srgbClr val="999999"/>
                </a:solidFill>
              </a:defRPr>
            </a:lvl4pPr>
            <a:lvl5pPr lvl="4" rtl="0">
              <a:buNone/>
              <a:defRPr sz="1000">
                <a:solidFill>
                  <a:srgbClr val="999999"/>
                </a:solidFill>
              </a:defRPr>
            </a:lvl5pPr>
            <a:lvl6pPr lvl="5" rtl="0">
              <a:buNone/>
              <a:defRPr sz="1000">
                <a:solidFill>
                  <a:srgbClr val="999999"/>
                </a:solidFill>
              </a:defRPr>
            </a:lvl6pPr>
            <a:lvl7pPr lvl="6" rtl="0">
              <a:buNone/>
              <a:defRPr sz="1000">
                <a:solidFill>
                  <a:srgbClr val="999999"/>
                </a:solidFill>
              </a:defRPr>
            </a:lvl7pPr>
            <a:lvl8pPr lvl="7" rtl="0">
              <a:buNone/>
              <a:defRPr sz="1000">
                <a:solidFill>
                  <a:srgbClr val="999999"/>
                </a:solidFill>
              </a:defRPr>
            </a:lvl8pPr>
            <a:lvl9pPr lvl="8" rtl="0">
              <a:buNone/>
              <a:defRPr sz="1000">
                <a:solidFill>
                  <a:srgbClr val="99999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" name="Google Shape;10;p1"/>
          <p:cNvCxnSpPr/>
          <p:nvPr/>
        </p:nvCxnSpPr>
        <p:spPr>
          <a:xfrm>
            <a:off x="10275" y="4757125"/>
            <a:ext cx="9135000" cy="0"/>
          </a:xfrm>
          <a:prstGeom prst="straightConnector1">
            <a:avLst/>
          </a:prstGeom>
          <a:noFill/>
          <a:ln w="19050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9;p1">
            <a:extLst>
              <a:ext uri="{FF2B5EF4-FFF2-40B4-BE49-F238E27FC236}">
                <a16:creationId xmlns:a16="http://schemas.microsoft.com/office/drawing/2014/main" id="{E367519E-6324-B217-4FC5-E69ED48EE37A}"/>
              </a:ext>
            </a:extLst>
          </p:cNvPr>
          <p:cNvSpPr txBox="1"/>
          <p:nvPr userDrawn="1"/>
        </p:nvSpPr>
        <p:spPr>
          <a:xfrm>
            <a:off x="4732338" y="4766736"/>
            <a:ext cx="4335337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dirty="0">
                <a:solidFill>
                  <a:srgbClr val="999999"/>
                </a:solidFill>
                <a:latin typeface="Arial Narrow"/>
                <a:ea typeface="Arial Narrow"/>
                <a:cs typeface="Arial Narrow"/>
                <a:sym typeface="Arial Narrow"/>
              </a:rPr>
              <a:t>UNITED STATES HOLOCAUST MEMORIAL MUSEUM  |  </a:t>
            </a:r>
            <a:r>
              <a:rPr lang="en-US" sz="850" dirty="0">
                <a:solidFill>
                  <a:srgbClr val="999999"/>
                </a:solidFill>
                <a:latin typeface="Arial Narrow"/>
                <a:ea typeface="Arial Narrow"/>
                <a:cs typeface="Arial Narrow"/>
                <a:sym typeface="Arial Narrow"/>
              </a:rPr>
              <a:t>US DEPARTMENT OF STATE</a:t>
            </a:r>
            <a:endParaRPr sz="850" dirty="0">
              <a:solidFill>
                <a:srgbClr val="99999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62" r:id="rId4"/>
    <p:sldLayoutId id="2147483677" r:id="rId5"/>
    <p:sldLayoutId id="2147483651" r:id="rId6"/>
    <p:sldLayoutId id="214748367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 Narrow" panose="020B0604020202020204" pitchFamily="34" charset="0"/>
          <a:ea typeface="Arial Narrow" panose="020B0604020202020204" pitchFamily="34" charset="0"/>
          <a:cs typeface="Arial Narrow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57">
          <p15:clr>
            <a:srgbClr val="EA4335"/>
          </p15:clr>
        </p15:guide>
        <p15:guide id="2" pos="360">
          <p15:clr>
            <a:srgbClr val="EA4335"/>
          </p15:clr>
        </p15:guide>
        <p15:guide id="3" pos="2981">
          <p15:clr>
            <a:srgbClr val="EA4335"/>
          </p15:clr>
        </p15:guide>
        <p15:guide id="4" pos="2779">
          <p15:clr>
            <a:srgbClr val="EA4335"/>
          </p15:clr>
        </p15:guide>
        <p15:guide id="5" pos="5400">
          <p15:clr>
            <a:srgbClr val="EA4335"/>
          </p15:clr>
        </p15:guide>
        <p15:guide id="6" orient="horz" pos="203">
          <p15:clr>
            <a:srgbClr val="EA4335"/>
          </p15:clr>
        </p15:guide>
        <p15:guide id="7" orient="horz" pos="514">
          <p15:clr>
            <a:srgbClr val="0000FF"/>
          </p15:clr>
        </p15:guide>
        <p15:guide id="8" orient="horz" pos="25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5loJQ2jK3F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BA27F9-6003-D0F4-C986-573AE8D23F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500" dirty="0"/>
              <a:t>Case Study: Criminal Justice Professionals and the Holocaust</a:t>
            </a:r>
            <a:endParaRPr lang="en-US" sz="3500" cap="none" dirty="0">
              <a:solidFill>
                <a:srgbClr val="E69138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300" cap="none" dirty="0">
                <a:solidFill>
                  <a:srgbClr val="E69138"/>
                </a:solidFill>
              </a:rPr>
              <a:t>Lessons in Leadership: Criminal Justice Approaches </a:t>
            </a:r>
            <a:br>
              <a:rPr lang="en-US" sz="2300" cap="none" dirty="0">
                <a:solidFill>
                  <a:srgbClr val="E69138"/>
                </a:solidFill>
              </a:rPr>
            </a:br>
            <a:r>
              <a:rPr lang="en-US" sz="2300" cap="none" dirty="0">
                <a:solidFill>
                  <a:srgbClr val="E69138"/>
                </a:solidFill>
              </a:rPr>
              <a:t>for Preventing Mass Atrocities</a:t>
            </a:r>
          </a:p>
        </p:txBody>
      </p:sp>
    </p:spTree>
    <p:extLst>
      <p:ext uri="{BB962C8B-B14F-4D97-AF65-F5344CB8AC3E}">
        <p14:creationId xmlns:p14="http://schemas.microsoft.com/office/powerpoint/2010/main" val="4856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18B8D5-6172-C100-9119-EE0BCB2C31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870834-D4AA-6A1F-0E37-4DE26544DF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421" y="410024"/>
            <a:ext cx="5269158" cy="382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60383-3397-D586-AEE1-348483D1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2338" y="1033899"/>
            <a:ext cx="3840600" cy="2785975"/>
          </a:xfrm>
        </p:spPr>
        <p:txBody>
          <a:bodyPr/>
          <a:lstStyle/>
          <a:p>
            <a:r>
              <a:rPr lang="en-US" dirty="0" err="1"/>
              <a:t>Tager</a:t>
            </a:r>
            <a:r>
              <a:rPr lang="en-US" dirty="0"/>
              <a:t> family portrait circa 1935</a:t>
            </a:r>
          </a:p>
          <a:p>
            <a:r>
              <a:rPr lang="en-US" dirty="0"/>
              <a:t>Hanover, Germany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84A00-4494-2037-E123-AD8B98937AF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61423" y="4431087"/>
            <a:ext cx="3840600" cy="161176"/>
          </a:xfrm>
        </p:spPr>
        <p:txBody>
          <a:bodyPr/>
          <a:lstStyle/>
          <a:p>
            <a:r>
              <a:rPr lang="en-US" dirty="0"/>
              <a:t>US Holocaust Memorial Museum, courtesy of Alan Edelman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5137C-56B0-0122-183A-198CDBF594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2" name="Google Shape;285;p51">
            <a:extLst>
              <a:ext uri="{FF2B5EF4-FFF2-40B4-BE49-F238E27FC236}">
                <a16:creationId xmlns:a16="http://schemas.microsoft.com/office/drawing/2014/main" id="{3C076D1E-2BB7-F1DF-103E-C7287D6EDA4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61423" y="273530"/>
            <a:ext cx="2650240" cy="4133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92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18B8D5-6172-C100-9119-EE0BCB2C31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2" name="Google Shape;292;p52">
            <a:extLst>
              <a:ext uri="{FF2B5EF4-FFF2-40B4-BE49-F238E27FC236}">
                <a16:creationId xmlns:a16="http://schemas.microsoft.com/office/drawing/2014/main" id="{B632E33F-FA28-3AB9-5A33-31306145779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2475" y="352988"/>
            <a:ext cx="6398340" cy="419891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496346A-814D-3047-F8F1-E00890AD4AB7}"/>
              </a:ext>
            </a:extLst>
          </p:cNvPr>
          <p:cNvSpPr txBox="1">
            <a:spLocks/>
          </p:cNvSpPr>
          <p:nvPr/>
        </p:nvSpPr>
        <p:spPr>
          <a:xfrm>
            <a:off x="7315887" y="4180604"/>
            <a:ext cx="1394480" cy="390151"/>
          </a:xfrm>
          <a:prstGeom prst="rect">
            <a:avLst/>
          </a:prstGeom>
        </p:spPr>
        <p:txBody>
          <a:bodyPr lIns="0" tIns="0" rIns="0" bIns="0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i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Holocaust Memorial Museum</a:t>
            </a:r>
          </a:p>
        </p:txBody>
      </p:sp>
    </p:spTree>
    <p:extLst>
      <p:ext uri="{BB962C8B-B14F-4D97-AF65-F5344CB8AC3E}">
        <p14:creationId xmlns:p14="http://schemas.microsoft.com/office/powerpoint/2010/main" val="61761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84A00-4494-2037-E123-AD8B98937AF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12593" y="4396362"/>
            <a:ext cx="2648164" cy="161176"/>
          </a:xfrm>
        </p:spPr>
        <p:txBody>
          <a:bodyPr/>
          <a:lstStyle/>
          <a:p>
            <a:r>
              <a:rPr lang="en-US" dirty="0" err="1"/>
              <a:t>Lebrecht</a:t>
            </a:r>
            <a:r>
              <a:rPr lang="en-US" dirty="0"/>
              <a:t> Music &amp; Arts/</a:t>
            </a:r>
            <a:r>
              <a:rPr lang="en-US" dirty="0" err="1"/>
              <a:t>Alamy</a:t>
            </a:r>
            <a:r>
              <a:rPr lang="en-US" dirty="0"/>
              <a:t> Stock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5137C-56B0-0122-183A-198CDBF594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8" name="Google Shape;300;p53">
            <a:extLst>
              <a:ext uri="{FF2B5EF4-FFF2-40B4-BE49-F238E27FC236}">
                <a16:creationId xmlns:a16="http://schemas.microsoft.com/office/drawing/2014/main" id="{91B8D4A9-EC34-37FF-288E-0CC26B606F2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240" y="287538"/>
            <a:ext cx="3144177" cy="4096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02;p53">
            <a:extLst>
              <a:ext uri="{FF2B5EF4-FFF2-40B4-BE49-F238E27FC236}">
                <a16:creationId xmlns:a16="http://schemas.microsoft.com/office/drawing/2014/main" id="{E1F83867-AB91-F839-48A4-EE486F51701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72510" y="259257"/>
            <a:ext cx="2741149" cy="41371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590BE35-000D-ADEB-5506-2B6315DD2AD8}"/>
              </a:ext>
            </a:extLst>
          </p:cNvPr>
          <p:cNvSpPr txBox="1">
            <a:spLocks/>
          </p:cNvSpPr>
          <p:nvPr/>
        </p:nvSpPr>
        <p:spPr>
          <a:xfrm>
            <a:off x="4493050" y="4412331"/>
            <a:ext cx="3840600" cy="26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8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Char char="○"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Char char="■"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Char char="●"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Char char="○"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Char char="■"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Char char="●"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Char char="○"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Char char="■"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dirty="0" err="1"/>
              <a:t>Staatsbibliothek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Berlin—</a:t>
            </a:r>
            <a:r>
              <a:rPr lang="en-US" dirty="0" err="1"/>
              <a:t>Preußischer</a:t>
            </a:r>
            <a:r>
              <a:rPr lang="en-US" dirty="0"/>
              <a:t> </a:t>
            </a:r>
            <a:r>
              <a:rPr lang="en-US" dirty="0" err="1"/>
              <a:t>Kulturbesitz</a:t>
            </a:r>
            <a:r>
              <a:rPr lang="en-US" dirty="0"/>
              <a:t>, </a:t>
            </a:r>
            <a:r>
              <a:rPr lang="en-US" dirty="0" err="1"/>
              <a:t>Handschriften</a:t>
            </a:r>
            <a:r>
              <a:rPr lang="en-US" dirty="0"/>
              <a:t> </a:t>
            </a:r>
            <a:r>
              <a:rPr lang="en-US" dirty="0" err="1"/>
              <a:t>Abteilung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Nachlass</a:t>
            </a:r>
            <a:r>
              <a:rPr lang="en-US" dirty="0"/>
              <a:t> 353 (Heinz Knobloch)</a:t>
            </a:r>
          </a:p>
        </p:txBody>
      </p:sp>
    </p:spTree>
    <p:extLst>
      <p:ext uri="{BB962C8B-B14F-4D97-AF65-F5344CB8AC3E}">
        <p14:creationId xmlns:p14="http://schemas.microsoft.com/office/powerpoint/2010/main" val="19857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3C9F26-C453-587D-7F18-5501535832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6E6B6-980D-BD9E-AFC3-F0B855FB65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What, if anything, is surprising to you </a:t>
            </a:r>
            <a:b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this case study?</a:t>
            </a:r>
          </a:p>
        </p:txBody>
      </p:sp>
    </p:spTree>
    <p:extLst>
      <p:ext uri="{BB962C8B-B14F-4D97-AF65-F5344CB8AC3E}">
        <p14:creationId xmlns:p14="http://schemas.microsoft.com/office/powerpoint/2010/main" val="401115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84A00-4494-2037-E123-AD8B98937AF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1063" y="4431087"/>
            <a:ext cx="3840600" cy="161176"/>
          </a:xfrm>
        </p:spPr>
        <p:txBody>
          <a:bodyPr/>
          <a:lstStyle/>
          <a:p>
            <a:r>
              <a:rPr lang="en-US" dirty="0"/>
              <a:t>US Holocaust Memorial Museum, courtesy of Jerzy Tomaszewski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5137C-56B0-0122-183A-198CDBF594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5" name="Google Shape;315;p55">
            <a:extLst>
              <a:ext uri="{FF2B5EF4-FFF2-40B4-BE49-F238E27FC236}">
                <a16:creationId xmlns:a16="http://schemas.microsoft.com/office/drawing/2014/main" id="{BB9D6F59-F526-48AC-79C7-9269093AC37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515828"/>
            <a:ext cx="5539951" cy="39013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EA5D79-44A2-B47B-4332-10A40BAF0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1638" y="1005538"/>
            <a:ext cx="2140862" cy="2785975"/>
          </a:xfrm>
        </p:spPr>
        <p:txBody>
          <a:bodyPr/>
          <a:lstStyle/>
          <a:p>
            <a:r>
              <a:rPr lang="en-US" dirty="0"/>
              <a:t>German troops </a:t>
            </a:r>
            <a:br>
              <a:rPr lang="en-US" dirty="0"/>
            </a:br>
            <a:r>
              <a:rPr lang="en-US" dirty="0"/>
              <a:t>march through </a:t>
            </a:r>
            <a:br>
              <a:rPr lang="en-US" dirty="0"/>
            </a:br>
            <a:r>
              <a:rPr lang="en-US" dirty="0"/>
              <a:t>a town in Poland</a:t>
            </a:r>
          </a:p>
          <a:p>
            <a:r>
              <a:rPr lang="en-US" dirty="0"/>
              <a:t>September 1939</a:t>
            </a:r>
          </a:p>
        </p:txBody>
      </p:sp>
    </p:spTree>
    <p:extLst>
      <p:ext uri="{BB962C8B-B14F-4D97-AF65-F5344CB8AC3E}">
        <p14:creationId xmlns:p14="http://schemas.microsoft.com/office/powerpoint/2010/main" val="36220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84A00-4494-2037-E123-AD8B98937AF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1062" y="4405627"/>
            <a:ext cx="5539951" cy="186636"/>
          </a:xfrm>
        </p:spPr>
        <p:txBody>
          <a:bodyPr/>
          <a:lstStyle/>
          <a:p>
            <a:r>
              <a:rPr lang="en-US" dirty="0"/>
              <a:t>National Archives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5137C-56B0-0122-183A-198CDBF594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EA5D79-44A2-B47B-4332-10A40BAF0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1638" y="1005538"/>
            <a:ext cx="2140862" cy="2785975"/>
          </a:xfrm>
        </p:spPr>
        <p:txBody>
          <a:bodyPr/>
          <a:lstStyle/>
          <a:p>
            <a:r>
              <a:rPr lang="en-US" dirty="0"/>
              <a:t>Deportation of </a:t>
            </a:r>
            <a:br>
              <a:rPr lang="en-US" dirty="0"/>
            </a:br>
            <a:r>
              <a:rPr lang="en-US" dirty="0"/>
              <a:t>Jews from </a:t>
            </a:r>
            <a:br>
              <a:rPr lang="en-US" dirty="0"/>
            </a:br>
            <a:r>
              <a:rPr lang="en-US" dirty="0"/>
              <a:t>Würzburg, Germany</a:t>
            </a:r>
          </a:p>
          <a:p>
            <a:r>
              <a:rPr lang="en-US" dirty="0"/>
              <a:t>April 25, 1942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77F92-BD6A-BD40-3BDA-AE564403B0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1500" y="574852"/>
            <a:ext cx="5539513" cy="38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7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60383-3397-D586-AEE1-348483D1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2338" y="1033899"/>
            <a:ext cx="3840600" cy="2785975"/>
          </a:xfrm>
        </p:spPr>
        <p:txBody>
          <a:bodyPr/>
          <a:lstStyle/>
          <a:p>
            <a:r>
              <a:rPr lang="en-US" dirty="0"/>
              <a:t>A member of police battalion 101 poses in front of the </a:t>
            </a:r>
            <a:r>
              <a:rPr lang="en-US" dirty="0" err="1"/>
              <a:t>Łódź</a:t>
            </a:r>
            <a:r>
              <a:rPr lang="en-US" dirty="0"/>
              <a:t> ghetto, German-occupied Poland, 1940–1941.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84A00-4494-2037-E123-AD8B98937AF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97140" y="4431087"/>
            <a:ext cx="3840600" cy="161176"/>
          </a:xfrm>
        </p:spPr>
        <p:txBody>
          <a:bodyPr/>
          <a:lstStyle/>
          <a:p>
            <a:r>
              <a:rPr lang="en-US" dirty="0"/>
              <a:t>US Holocaust Memorial Museum, courtesy of Michael O’Hara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5137C-56B0-0122-183A-198CDBF594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7" name="Google Shape;334;p57">
            <a:extLst>
              <a:ext uri="{FF2B5EF4-FFF2-40B4-BE49-F238E27FC236}">
                <a16:creationId xmlns:a16="http://schemas.microsoft.com/office/drawing/2014/main" id="{DABF0A95-0461-1AE3-5895-BA8E5CB7016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7140" y="333838"/>
            <a:ext cx="2814524" cy="4086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66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84A00-4494-2037-E123-AD8B98937AF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1063" y="4091244"/>
            <a:ext cx="3840600" cy="161176"/>
          </a:xfrm>
        </p:spPr>
        <p:txBody>
          <a:bodyPr/>
          <a:lstStyle/>
          <a:p>
            <a:r>
              <a:rPr lang="en-US" dirty="0"/>
              <a:t>US Holocaust Memorial Museum, courtesy of </a:t>
            </a:r>
            <a:r>
              <a:rPr lang="en-US" dirty="0" err="1"/>
              <a:t>Instytut</a:t>
            </a:r>
            <a:r>
              <a:rPr lang="en-US" dirty="0"/>
              <a:t> </a:t>
            </a:r>
            <a:r>
              <a:rPr lang="en-US" dirty="0" err="1"/>
              <a:t>Pamieci</a:t>
            </a:r>
            <a:r>
              <a:rPr lang="en-US" dirty="0"/>
              <a:t> </a:t>
            </a:r>
            <a:r>
              <a:rPr lang="en-US" dirty="0" err="1"/>
              <a:t>Narodowej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5137C-56B0-0122-183A-198CDBF594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EA5D79-44A2-B47B-4332-10A40BAF0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451" y="663771"/>
            <a:ext cx="2461049" cy="3402013"/>
          </a:xfrm>
        </p:spPr>
        <p:txBody>
          <a:bodyPr/>
          <a:lstStyle/>
          <a:p>
            <a:r>
              <a:rPr lang="en-US" dirty="0"/>
              <a:t>A German police officer shoots wounded Jewish women and children following the mass shooting of Jewish civilians outside the </a:t>
            </a:r>
            <a:r>
              <a:rPr lang="en-US" dirty="0" err="1"/>
              <a:t>Mizocz</a:t>
            </a:r>
            <a:r>
              <a:rPr lang="en-US" dirty="0"/>
              <a:t> ghetto. </a:t>
            </a:r>
          </a:p>
          <a:p>
            <a:r>
              <a:rPr lang="en-US" dirty="0"/>
              <a:t>German-occupied Poland (today: Ukraine), October 1942.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52005-96C4-AA64-C389-C39C01F25D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063" y="708680"/>
            <a:ext cx="5230135" cy="33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3C9F26-C453-587D-7F18-5501535832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6E6B6-980D-BD9E-AFC3-F0B855FB65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739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D04664-FFF3-32A3-4F65-9E6A115F1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571500" indent="-571500"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 Video and Discussion: Criminal Justice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Professionals and the Holocaust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Kristallnacht</a:t>
            </a:r>
            <a:r>
              <a:rPr lang="en-US" dirty="0">
                <a:solidFill>
                  <a:schemeClr val="tx1"/>
                </a:solidFill>
              </a:rPr>
              <a:t> Case Study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 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E55806-3428-3EF8-B84F-D1862D4A23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100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60383-3397-D586-AEE1-348483D1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2338" y="1033899"/>
            <a:ext cx="3840600" cy="2785975"/>
          </a:xfrm>
        </p:spPr>
        <p:txBody>
          <a:bodyPr/>
          <a:lstStyle/>
          <a:p>
            <a:r>
              <a:rPr lang="en-US" dirty="0"/>
              <a:t>A Berlin police officer and </a:t>
            </a:r>
            <a:br>
              <a:rPr lang="en-US" dirty="0"/>
            </a:br>
            <a:r>
              <a:rPr lang="en-US" dirty="0"/>
              <a:t>a member of the SS on patrol.</a:t>
            </a:r>
          </a:p>
          <a:p>
            <a:r>
              <a:rPr lang="en-US" dirty="0"/>
              <a:t>Germany, March 5, 1933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84A00-4494-2037-E123-AD8B98937AF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369829" y="4386862"/>
            <a:ext cx="3840600" cy="161176"/>
          </a:xfrm>
        </p:spPr>
        <p:txBody>
          <a:bodyPr/>
          <a:lstStyle/>
          <a:p>
            <a:r>
              <a:rPr lang="en-US" dirty="0" err="1"/>
              <a:t>Bundesarchiv</a:t>
            </a:r>
            <a:r>
              <a:rPr lang="en-US" dirty="0"/>
              <a:t> Bild 102/14381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5137C-56B0-0122-183A-198CDBF594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9" name="Google Shape;225;p43">
            <a:extLst>
              <a:ext uri="{FF2B5EF4-FFF2-40B4-BE49-F238E27FC236}">
                <a16:creationId xmlns:a16="http://schemas.microsoft.com/office/drawing/2014/main" id="{E2CDE43B-2BE0-E55F-0E16-6BE6F7E718D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9829" y="345412"/>
            <a:ext cx="3042322" cy="404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65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1B998-27C4-131B-ED23-0801836D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 Justice Professionals During the Holocaust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39D32F-579C-7992-AF44-F73D3643CF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ABCE-6357-3C5E-9842-1DC7DFF42D9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07974" y="3639000"/>
            <a:ext cx="3840600" cy="613800"/>
          </a:xfrm>
        </p:spPr>
        <p:txBody>
          <a:bodyPr/>
          <a:lstStyle/>
          <a:p>
            <a:r>
              <a:rPr lang="en-US" dirty="0"/>
              <a:t>US Holocaust Memorial Museum</a:t>
            </a:r>
          </a:p>
        </p:txBody>
      </p:sp>
      <p:pic>
        <p:nvPicPr>
          <p:cNvPr id="7" name="Online Media 6">
            <a:hlinkClick r:id="" action="ppaction://media"/>
            <a:extLst>
              <a:ext uri="{FF2B5EF4-FFF2-40B4-BE49-F238E27FC236}">
                <a16:creationId xmlns:a16="http://schemas.microsoft.com/office/drawing/2014/main" id="{3F221024-C636-454F-842D-55A9F499B4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07974" y="1050925"/>
            <a:ext cx="5407378" cy="30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3A4A52-1029-FA41-A995-DA79D6DFC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422400"/>
            <a:ext cx="8001025" cy="27955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might German criminal justice professionals have supported the Nazi regime in its early years?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 their actions intersect with the early warning signs </a:t>
            </a:r>
            <a:br>
              <a:rPr lang="en-US" dirty="0"/>
            </a:br>
            <a:r>
              <a:rPr lang="en-US" dirty="0"/>
              <a:t>we have discussed?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3F35A6-B559-CB95-5384-FAFBDEAA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 Justice Professionals During the Holocaust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62FE4-102D-EEA7-895A-88F85290BD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56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3C9F26-C453-587D-7F18-5501535832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6E6B6-980D-BD9E-AFC3-F0B855FB65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300" i="1" dirty="0"/>
              <a:t>Kristallnacht</a:t>
            </a:r>
            <a:r>
              <a:rPr lang="en-US" sz="3300" dirty="0"/>
              <a:t> and the Criminal Justice System</a:t>
            </a:r>
          </a:p>
          <a:p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9–10, 1938</a:t>
            </a:r>
          </a:p>
        </p:txBody>
      </p:sp>
    </p:spTree>
    <p:extLst>
      <p:ext uri="{BB962C8B-B14F-4D97-AF65-F5344CB8AC3E}">
        <p14:creationId xmlns:p14="http://schemas.microsoft.com/office/powerpoint/2010/main" val="13606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3C9F26-C453-587D-7F18-5501535832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6E6B6-980D-BD9E-AFC3-F0B855FB65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300" dirty="0"/>
              <a:t>Police Report, Hanover, December 1938</a:t>
            </a:r>
          </a:p>
          <a:p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questions does this report raise for you?</a:t>
            </a:r>
          </a:p>
        </p:txBody>
      </p:sp>
    </p:spTree>
    <p:extLst>
      <p:ext uri="{BB962C8B-B14F-4D97-AF65-F5344CB8AC3E}">
        <p14:creationId xmlns:p14="http://schemas.microsoft.com/office/powerpoint/2010/main" val="218006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60383-3397-D586-AEE1-348483D1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2498" y="1033899"/>
            <a:ext cx="2560002" cy="2785975"/>
          </a:xfrm>
        </p:spPr>
        <p:txBody>
          <a:bodyPr/>
          <a:lstStyle/>
          <a:p>
            <a:r>
              <a:rPr lang="en-US" dirty="0"/>
              <a:t>Joseph Goebbels</a:t>
            </a:r>
            <a:br>
              <a:rPr lang="en-US" dirty="0"/>
            </a:br>
            <a:r>
              <a:rPr lang="en-US" dirty="0"/>
              <a:t>Minister of Propaganda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84A00-4494-2037-E123-AD8B98937AF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47023" y="4318598"/>
            <a:ext cx="5107973" cy="206290"/>
          </a:xfrm>
        </p:spPr>
        <p:txBody>
          <a:bodyPr/>
          <a:lstStyle/>
          <a:p>
            <a:r>
              <a:rPr lang="en-US" dirty="0"/>
              <a:t>National Archives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5137C-56B0-0122-183A-198CDBF594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8" name="Google Shape;263;p48">
            <a:extLst>
              <a:ext uri="{FF2B5EF4-FFF2-40B4-BE49-F238E27FC236}">
                <a16:creationId xmlns:a16="http://schemas.microsoft.com/office/drawing/2014/main" id="{21CB72C0-999C-0CC6-0644-47DFAAD7BCA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5010" y="513860"/>
            <a:ext cx="4828826" cy="3837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85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60383-3397-D586-AEE1-348483D1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4351" y="3176335"/>
            <a:ext cx="3840600" cy="1089777"/>
          </a:xfrm>
        </p:spPr>
        <p:txBody>
          <a:bodyPr anchor="t"/>
          <a:lstStyle/>
          <a:p>
            <a:r>
              <a:rPr lang="en-US" dirty="0"/>
              <a:t>Views of the Hanover synagogue before and after </a:t>
            </a:r>
            <a:r>
              <a:rPr lang="en-US" i="1" dirty="0"/>
              <a:t>Kristallnacht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84A00-4494-2037-E123-AD8B98937AF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86262" y="4411837"/>
            <a:ext cx="4597834" cy="161176"/>
          </a:xfrm>
        </p:spPr>
        <p:txBody>
          <a:bodyPr/>
          <a:lstStyle/>
          <a:p>
            <a:r>
              <a:rPr lang="en-US" dirty="0"/>
              <a:t>US Holocaust Memorial Museum, courtesy of Yad Vashem Photo and Film Archives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5137C-56B0-0122-183A-198CDBF594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2" name="Google Shape;270;p49">
            <a:extLst>
              <a:ext uri="{FF2B5EF4-FFF2-40B4-BE49-F238E27FC236}">
                <a16:creationId xmlns:a16="http://schemas.microsoft.com/office/drawing/2014/main" id="{8567FB7C-8688-45B0-13F0-4E7FB934ACA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60194" y="380026"/>
            <a:ext cx="3828037" cy="261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71;p49">
            <a:extLst>
              <a:ext uri="{FF2B5EF4-FFF2-40B4-BE49-F238E27FC236}">
                <a16:creationId xmlns:a16="http://schemas.microsoft.com/office/drawing/2014/main" id="{7944F941-1ACE-3C78-DD33-42C4892E6A1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261" y="381962"/>
            <a:ext cx="3047415" cy="4002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48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482</Words>
  <Application>Microsoft Macintosh PowerPoint</Application>
  <PresentationFormat>On-screen Show (16:9)</PresentationFormat>
  <Paragraphs>70</Paragraphs>
  <Slides>19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Arial Narrow</vt:lpstr>
      <vt:lpstr>Simple Light</vt:lpstr>
      <vt:lpstr>PowerPoint Presentation</vt:lpstr>
      <vt:lpstr>PowerPoint Presentation</vt:lpstr>
      <vt:lpstr>PowerPoint Presentation</vt:lpstr>
      <vt:lpstr>Criminal Justice Professionals During the Holocaust</vt:lpstr>
      <vt:lpstr>Criminal Justice Professionals During the Holocaust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 Presentation</dc:title>
  <dc:subject/>
  <dc:creator>US Holocaust Memorial Museum</dc:creator>
  <cp:keywords/>
  <dc:description/>
  <cp:lastModifiedBy>Mara Kurlandsky</cp:lastModifiedBy>
  <cp:revision>76</cp:revision>
  <dcterms:modified xsi:type="dcterms:W3CDTF">2023-06-26T23:39:08Z</dcterms:modified>
  <cp:category/>
</cp:coreProperties>
</file>