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4" r:id="rId1"/>
  </p:sldMasterIdLst>
  <p:notesMasterIdLst>
    <p:notesMasterId r:id="rId8"/>
  </p:notesMasterIdLst>
  <p:sldIdLst>
    <p:sldId id="304" r:id="rId2"/>
    <p:sldId id="305" r:id="rId3"/>
    <p:sldId id="370" r:id="rId4"/>
    <p:sldId id="371" r:id="rId5"/>
    <p:sldId id="309" r:id="rId6"/>
    <p:sldId id="313" r:id="rId7"/>
  </p:sldIdLst>
  <p:sldSz cx="9144000" cy="5143500" type="screen16x9"/>
  <p:notesSz cx="6858000" cy="9144000"/>
  <p:embeddedFontLst>
    <p:embeddedFont>
      <p:font typeface="Arial Narrow" panose="020B0604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B89"/>
    <a:srgbClr val="E69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D03738-47EB-4852-AC3E-02DA4B0C0CB2}">
  <a:tblStyle styleId="{C7D03738-47EB-4852-AC3E-02DA4B0C0C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70"/>
    <p:restoredTop sz="94789"/>
  </p:normalViewPr>
  <p:slideViewPr>
    <p:cSldViewPr snapToGrid="0" snapToObjects="1">
      <p:cViewPr varScale="1">
        <p:scale>
          <a:sx n="133" d="100"/>
          <a:sy n="133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_1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/>
          <p:nvPr/>
        </p:nvSpPr>
        <p:spPr>
          <a:xfrm>
            <a:off x="125" y="4667025"/>
            <a:ext cx="9144000" cy="47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C5508-4D77-CF74-378F-45A49EAF3C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322263"/>
            <a:ext cx="8001000" cy="2249424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buNone/>
              <a:defRPr lang="en-US" sz="3500" b="1" i="0" u="none" strike="noStrike" cap="all" dirty="0" smtClean="0">
                <a:solidFill>
                  <a:srgbClr val="000000"/>
                </a:solidFill>
                <a:latin typeface="Arial Narrow" panose="020B0604020202020204" pitchFamily="34" charset="0"/>
                <a:ea typeface="Arial"/>
                <a:cs typeface="Arial Narrow" panose="020B0604020202020204" pitchFamily="34" charset="0"/>
                <a:sym typeface="Arial"/>
              </a:defRPr>
            </a:lvl1pPr>
            <a:lvl2pPr marL="56515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70B240-7F3A-D2CE-0FDA-FD2F99A42A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458" y="3565665"/>
            <a:ext cx="9154458" cy="120629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preserve="1" userDrawn="1">
  <p:cSld name="a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1700774" y="1371600"/>
            <a:ext cx="6871725" cy="28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 rtl="0">
              <a:lnSpc>
                <a:spcPct val="113000"/>
              </a:lnSpc>
              <a:spcBef>
                <a:spcPts val="0"/>
              </a:spcBef>
              <a:spcAft>
                <a:spcPts val="1200"/>
              </a:spcAft>
              <a:buSzPts val="1600"/>
              <a:buFont typeface="Arial Narrow"/>
              <a:buNone/>
              <a:defRPr sz="2300" b="0" i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 Narrow"/>
              </a:defRPr>
            </a:lvl1pPr>
            <a:lvl2pPr marL="914400" lvl="1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●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lvl="6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●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lvl="7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○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lvl="8" indent="-330200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 Narrow"/>
              <a:buChar char="■"/>
              <a:defRPr sz="1600" b="1"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4103E96-2A0F-6B20-F736-F336094D47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322262"/>
            <a:ext cx="8001000" cy="813816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lang="en-US" sz="4700" b="1" i="0" u="none" strike="noStrike" cap="none" baseline="0" dirty="0" smtClean="0">
                <a:solidFill>
                  <a:schemeClr val="dk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767784A4-FAE6-7E73-98BC-A9CF519AD47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1213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>
          <p15:clr>
            <a:srgbClr val="FA7B17"/>
          </p15:clr>
        </p15:guide>
        <p15:guide id="2" pos="1071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Bulleted: single column" preserve="1" userDrawn="1">
  <p:cSld name="video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3;p18">
            <a:extLst>
              <a:ext uri="{FF2B5EF4-FFF2-40B4-BE49-F238E27FC236}">
                <a16:creationId xmlns:a16="http://schemas.microsoft.com/office/drawing/2014/main" id="{7B2908EA-E474-13F0-270F-1290A3E21A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36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2800"/>
              <a:buNone/>
              <a:defRPr sz="3000" b="1" i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3" name="Google Shape;8;p1">
            <a:extLst>
              <a:ext uri="{FF2B5EF4-FFF2-40B4-BE49-F238E27FC236}">
                <a16:creationId xmlns:a16="http://schemas.microsoft.com/office/drawing/2014/main" id="{4F5ABA3F-DCD5-912D-BED7-40DC5EB59C4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65;p18">
            <a:extLst>
              <a:ext uri="{FF2B5EF4-FFF2-40B4-BE49-F238E27FC236}">
                <a16:creationId xmlns:a16="http://schemas.microsoft.com/office/drawing/2014/main" id="{DF3B4B3B-F90F-EC55-6E69-531CF70D46B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71063" y="3997415"/>
            <a:ext cx="3840600" cy="613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800" i="1"/>
            </a:lvl1pPr>
            <a:lvl2pPr marL="914400" lvl="1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769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st Bulleted: single column" userDrawn="1">
  <p:cSld name="Title with 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571499" y="1033488"/>
            <a:ext cx="8001025" cy="318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lvl="0" indent="0" rtl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SzPts val="1900"/>
              <a:buNone/>
              <a:defRPr sz="2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lvl="1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 dirty="0"/>
          </a:p>
        </p:txBody>
      </p:sp>
      <p:sp>
        <p:nvSpPr>
          <p:cNvPr id="2" name="Google Shape;63;p18">
            <a:extLst>
              <a:ext uri="{FF2B5EF4-FFF2-40B4-BE49-F238E27FC236}">
                <a16:creationId xmlns:a16="http://schemas.microsoft.com/office/drawing/2014/main" id="{7B2908EA-E474-13F0-270F-1290A3E21A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36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2800"/>
              <a:buNone/>
              <a:defRPr sz="3000" b="1" i="0">
                <a:solidFill>
                  <a:srgbClr val="E69138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3" name="Google Shape;8;p1">
            <a:extLst>
              <a:ext uri="{FF2B5EF4-FFF2-40B4-BE49-F238E27FC236}">
                <a16:creationId xmlns:a16="http://schemas.microsoft.com/office/drawing/2014/main" id="{4F5ABA3F-DCD5-912D-BED7-40DC5EB59C4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and Answers" userDrawn="1">
  <p:cSld name="TITLE_1_2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>
            <a:extLst>
              <a:ext uri="{FF2B5EF4-FFF2-40B4-BE49-F238E27FC236}">
                <a16:creationId xmlns:a16="http://schemas.microsoft.com/office/drawing/2014/main" id="{3B8097B0-2DC9-3C2C-CA30-88DE171A98F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DC4AC14-24B6-CABB-BE94-3AB4C136C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747109"/>
            <a:ext cx="8001000" cy="813816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lang="en-US" sz="4700" b="1" i="0" u="none" strike="noStrike" cap="none" baseline="0" dirty="0" smtClean="0">
                <a:solidFill>
                  <a:schemeClr val="dk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indent="0">
              <a:lnSpc>
                <a:spcPct val="114000"/>
              </a:lnSpc>
              <a:buNone/>
              <a:defRPr sz="4700" b="1" i="0" cap="all" baseline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1500" y="322325"/>
            <a:ext cx="8001000" cy="4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  <a:defRPr sz="28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1500" y="932200"/>
            <a:ext cx="8001000" cy="30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●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○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492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Times New Roman"/>
              <a:buChar char="■"/>
              <a:defRPr sz="1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173" y="4718304"/>
            <a:ext cx="714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 sz="1000">
                <a:solidFill>
                  <a:srgbClr val="999999"/>
                </a:solidFill>
              </a:defRPr>
            </a:lvl1pPr>
            <a:lvl2pPr lvl="1" rtl="0">
              <a:buNone/>
              <a:defRPr sz="1000">
                <a:solidFill>
                  <a:srgbClr val="999999"/>
                </a:solidFill>
              </a:defRPr>
            </a:lvl2pPr>
            <a:lvl3pPr lvl="2" rtl="0">
              <a:buNone/>
              <a:defRPr sz="1000">
                <a:solidFill>
                  <a:srgbClr val="999999"/>
                </a:solidFill>
              </a:defRPr>
            </a:lvl3pPr>
            <a:lvl4pPr lvl="3" rtl="0">
              <a:buNone/>
              <a:defRPr sz="1000">
                <a:solidFill>
                  <a:srgbClr val="999999"/>
                </a:solidFill>
              </a:defRPr>
            </a:lvl4pPr>
            <a:lvl5pPr lvl="4" rtl="0">
              <a:buNone/>
              <a:defRPr sz="1000">
                <a:solidFill>
                  <a:srgbClr val="999999"/>
                </a:solidFill>
              </a:defRPr>
            </a:lvl5pPr>
            <a:lvl6pPr lvl="5" rtl="0">
              <a:buNone/>
              <a:defRPr sz="1000">
                <a:solidFill>
                  <a:srgbClr val="999999"/>
                </a:solidFill>
              </a:defRPr>
            </a:lvl6pPr>
            <a:lvl7pPr lvl="6" rtl="0">
              <a:buNone/>
              <a:defRPr sz="1000">
                <a:solidFill>
                  <a:srgbClr val="999999"/>
                </a:solidFill>
              </a:defRPr>
            </a:lvl7pPr>
            <a:lvl8pPr lvl="7" rtl="0">
              <a:buNone/>
              <a:defRPr sz="1000">
                <a:solidFill>
                  <a:srgbClr val="999999"/>
                </a:solidFill>
              </a:defRPr>
            </a:lvl8pPr>
            <a:lvl9pPr lvl="8" rtl="0">
              <a:buNone/>
              <a:defRPr sz="1000">
                <a:solidFill>
                  <a:srgbClr val="999999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" name="Google Shape;10;p1"/>
          <p:cNvCxnSpPr/>
          <p:nvPr/>
        </p:nvCxnSpPr>
        <p:spPr>
          <a:xfrm>
            <a:off x="10275" y="4757125"/>
            <a:ext cx="9135000" cy="0"/>
          </a:xfrm>
          <a:prstGeom prst="straightConnector1">
            <a:avLst/>
          </a:prstGeom>
          <a:noFill/>
          <a:ln w="19050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9;p1">
            <a:extLst>
              <a:ext uri="{FF2B5EF4-FFF2-40B4-BE49-F238E27FC236}">
                <a16:creationId xmlns:a16="http://schemas.microsoft.com/office/drawing/2014/main" id="{01F1D4AE-5F46-B3B3-1405-936ECD765FCF}"/>
              </a:ext>
            </a:extLst>
          </p:cNvPr>
          <p:cNvSpPr txBox="1"/>
          <p:nvPr userDrawn="1"/>
        </p:nvSpPr>
        <p:spPr>
          <a:xfrm>
            <a:off x="4732338" y="4766736"/>
            <a:ext cx="4335337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 dirty="0">
                <a:solidFill>
                  <a:srgbClr val="999999"/>
                </a:solidFill>
                <a:latin typeface="Arial Narrow"/>
                <a:ea typeface="Arial Narrow"/>
                <a:cs typeface="Arial Narrow"/>
                <a:sym typeface="Arial Narrow"/>
              </a:rPr>
              <a:t>UNITED STATES HOLOCAUST MEMORIAL MUSEUM  |  </a:t>
            </a:r>
            <a:r>
              <a:rPr lang="en-US" sz="850" dirty="0">
                <a:solidFill>
                  <a:srgbClr val="999999"/>
                </a:solidFill>
                <a:latin typeface="Arial Narrow"/>
                <a:ea typeface="Arial Narrow"/>
                <a:cs typeface="Arial Narrow"/>
                <a:sym typeface="Arial Narrow"/>
              </a:rPr>
              <a:t>US DEPARTMENT OF STATE</a:t>
            </a:r>
            <a:endParaRPr sz="850" dirty="0">
              <a:solidFill>
                <a:srgbClr val="999999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62" r:id="rId4"/>
    <p:sldLayoutId id="2147483651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 Narrow" panose="020B0604020202020204" pitchFamily="34" charset="0"/>
          <a:ea typeface="Arial Narrow" panose="020B0604020202020204" pitchFamily="34" charset="0"/>
          <a:cs typeface="Arial Narrow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57">
          <p15:clr>
            <a:srgbClr val="EA4335"/>
          </p15:clr>
        </p15:guide>
        <p15:guide id="2" pos="360">
          <p15:clr>
            <a:srgbClr val="EA4335"/>
          </p15:clr>
        </p15:guide>
        <p15:guide id="3" pos="2981">
          <p15:clr>
            <a:srgbClr val="EA4335"/>
          </p15:clr>
        </p15:guide>
        <p15:guide id="4" pos="2779">
          <p15:clr>
            <a:srgbClr val="EA4335"/>
          </p15:clr>
        </p15:guide>
        <p15:guide id="5" pos="5400">
          <p15:clr>
            <a:srgbClr val="EA4335"/>
          </p15:clr>
        </p15:guide>
        <p15:guide id="6" orient="horz" pos="203">
          <p15:clr>
            <a:srgbClr val="EA4335"/>
          </p15:clr>
        </p15:guide>
        <p15:guide id="7" orient="horz" pos="514">
          <p15:clr>
            <a:srgbClr val="0000FF"/>
          </p15:clr>
        </p15:guide>
        <p15:guide id="8" orient="horz" pos="25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BA27F9-6003-D0F4-C986-573AE8D23F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500" dirty="0"/>
              <a:t>Before Mass Atrocities: Criminal Justice Tools for Prevention</a:t>
            </a:r>
          </a:p>
          <a:p>
            <a:r>
              <a:rPr lang="en-US" sz="2300" cap="none" dirty="0">
                <a:solidFill>
                  <a:srgbClr val="E69138"/>
                </a:solidFill>
              </a:rPr>
              <a:t>Lessons in Leadership: Criminal Justice Approaches </a:t>
            </a:r>
            <a:br>
              <a:rPr lang="en-US" sz="2300" cap="none" dirty="0">
                <a:solidFill>
                  <a:srgbClr val="E69138"/>
                </a:solidFill>
              </a:rPr>
            </a:br>
            <a:r>
              <a:rPr lang="en-US" sz="2300" cap="none" dirty="0">
                <a:solidFill>
                  <a:srgbClr val="E69138"/>
                </a:solidFill>
              </a:rPr>
              <a:t>for Preventing Mass Atrocities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F225BC-12F0-B09E-BD6E-0967CDFBD9B8}"/>
              </a:ext>
            </a:extLst>
          </p:cNvPr>
          <p:cNvSpPr txBox="1"/>
          <p:nvPr/>
        </p:nvSpPr>
        <p:spPr>
          <a:xfrm>
            <a:off x="6015789" y="421586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0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175048-2A1B-EB6C-F9C1-A4466577D9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Discuss the relevance of early warning signs, risk factors, and triggers for criminal justice professionals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Explore criminal justice tools for mass atrocity prevention and recognize potential sources of </a:t>
            </a:r>
            <a:br>
              <a:rPr lang="en-US" dirty="0"/>
            </a:br>
            <a:r>
              <a:rPr lang="en-US" dirty="0"/>
              <a:t>resilience within your domestic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F925A-552A-9188-887E-CA9EB6A9CF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1E6CD-CA86-304A-6112-37D20C68AE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5193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Criminal Justice Tools for Prevention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B6205A-2174-3381-E636-B58F2DD58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673110"/>
              </p:ext>
            </p:extLst>
          </p:nvPr>
        </p:nvGraphicFramePr>
        <p:xfrm>
          <a:off x="833903" y="1192056"/>
          <a:ext cx="7476194" cy="2972171"/>
        </p:xfrm>
        <a:graphic>
          <a:graphicData uri="http://schemas.openxmlformats.org/drawingml/2006/table">
            <a:tbl>
              <a:tblPr firstRow="1" firstCol="1" bandRow="1">
                <a:tableStyleId>{C7D03738-47EB-4852-AC3E-02DA4B0C0CB2}</a:tableStyleId>
              </a:tblPr>
              <a:tblGrid>
                <a:gridCol w="2152238">
                  <a:extLst>
                    <a:ext uri="{9D8B030D-6E8A-4147-A177-3AD203B41FA5}">
                      <a16:colId xmlns:a16="http://schemas.microsoft.com/office/drawing/2014/main" val="1340440780"/>
                    </a:ext>
                  </a:extLst>
                </a:gridCol>
                <a:gridCol w="2152238">
                  <a:extLst>
                    <a:ext uri="{9D8B030D-6E8A-4147-A177-3AD203B41FA5}">
                      <a16:colId xmlns:a16="http://schemas.microsoft.com/office/drawing/2014/main" val="1754401378"/>
                    </a:ext>
                  </a:extLst>
                </a:gridCol>
                <a:gridCol w="3171718">
                  <a:extLst>
                    <a:ext uri="{9D8B030D-6E8A-4147-A177-3AD203B41FA5}">
                      <a16:colId xmlns:a16="http://schemas.microsoft.com/office/drawing/2014/main" val="99967084"/>
                    </a:ext>
                  </a:extLst>
                </a:gridCol>
              </a:tblGrid>
              <a:tr h="3404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Risk Factors</a:t>
                      </a:r>
                      <a:endParaRPr lang="en-US" sz="13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84904" marR="84904" marT="67608" marB="67608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Prevention Measures</a:t>
                      </a:r>
                      <a:endParaRPr lang="en-US" sz="13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84904" marR="84904" marT="67608" marB="67608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cap="all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Criminal Justice Prevention Tools</a:t>
                      </a:r>
                      <a:endParaRPr lang="en-US" sz="1300" b="1" i="0" cap="all" spc="1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84904" marR="84904" marT="67608" marB="67608">
                    <a:solidFill>
                      <a:srgbClr val="375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8255"/>
                  </a:ext>
                </a:extLst>
              </a:tr>
              <a:tr h="2631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Armed Conflict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Instability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Prior Violence or Discrimination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Transformative, </a:t>
                      </a:r>
                      <a:b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</a:b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Exclusionary Ideology</a:t>
                      </a:r>
                      <a:endParaRPr lang="en-US" sz="1300" b="0" i="0" dirty="0">
                        <a:solidFill>
                          <a:srgbClr val="59595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84904" marR="84904" marT="67608" marB="6760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Prevent Conflict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Promote Stability, Rule of Law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End Impunity; Promote Equality and Rule of Law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Promote Pluralism, Tolerance, and Inclusion</a:t>
                      </a:r>
                      <a:endParaRPr lang="en-US" sz="1300" b="0" i="0" dirty="0">
                        <a:solidFill>
                          <a:srgbClr val="59595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84904" marR="84904" marT="67608" marB="6760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Provide training on mass atrocity prevention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Conduct early warning analysis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Engage in community outreach or dialogues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Strengthen awareness of dangerous speech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Respond to hate crimes; prosecute past violence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Support restorative justice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Plan for emergencies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Peacefully manage public protest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Promote rule of law (criminal justice reform, professional ethics, anti-corruption, efficiency, human rights)</a:t>
                      </a:r>
                      <a:endParaRPr lang="en-US" sz="1300" b="0" i="0" dirty="0">
                        <a:solidFill>
                          <a:srgbClr val="595959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84904" marR="84904" marT="67608" marB="67608"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8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5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F4F2-B225-72DA-07D1-59E3B09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Handout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8EF427-4401-392F-6354-7689A5F98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EEEA2F-5041-4915-940E-3FB8AFEBE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66" t="17481" r="24584" b="8267"/>
          <a:stretch/>
        </p:blipFill>
        <p:spPr>
          <a:xfrm>
            <a:off x="2316480" y="807720"/>
            <a:ext cx="4914900" cy="381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A4A52-1029-FA41-A995-DA79D6DFC7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tools are you already using? Are they effective?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of these tools could be most useful to you in reducing atrocity risk?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Are there other examples or tools you would add to the criminal justice column?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F35A6-B559-CB95-5384-FAFBDEAA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Justice Tools for Atrocity Prevention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62FE4-102D-EEA7-895A-88F85290B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556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3C9F26-C453-587D-7F18-5501535832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6E6B6-980D-BD9E-AFC3-F0B855FB6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7393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222</Words>
  <Application>Microsoft Macintosh PowerPoint</Application>
  <PresentationFormat>On-screen Show (16:9)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Arial Narrow</vt:lpstr>
      <vt:lpstr>Simple Light</vt:lpstr>
      <vt:lpstr>PowerPoint Presentation</vt:lpstr>
      <vt:lpstr>PowerPoint Presentation</vt:lpstr>
      <vt:lpstr>Some Criminal Justice Tools for Prevention</vt:lpstr>
      <vt:lpstr>Exercise: Handout</vt:lpstr>
      <vt:lpstr>Criminal Justice Tools for Atrocity Prevention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 Presentation</dc:title>
  <dc:subject/>
  <dc:creator>US Holocaust Memorial Museum</dc:creator>
  <cp:keywords/>
  <dc:description/>
  <cp:lastModifiedBy>Mara Kurlandsky</cp:lastModifiedBy>
  <cp:revision>38</cp:revision>
  <dcterms:modified xsi:type="dcterms:W3CDTF">2023-06-26T18:15:00Z</dcterms:modified>
  <cp:category/>
</cp:coreProperties>
</file>