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74" r:id="rId1"/>
  </p:sldMasterIdLst>
  <p:notesMasterIdLst>
    <p:notesMasterId r:id="rId8"/>
  </p:notesMasterIdLst>
  <p:sldIdLst>
    <p:sldId id="304" r:id="rId2"/>
    <p:sldId id="305" r:id="rId3"/>
    <p:sldId id="370" r:id="rId4"/>
    <p:sldId id="371" r:id="rId5"/>
    <p:sldId id="309" r:id="rId6"/>
    <p:sldId id="313" r:id="rId7"/>
  </p:sldIdLst>
  <p:sldSz cx="9144000" cy="5143500" type="screen16x9"/>
  <p:notesSz cx="6858000" cy="9144000"/>
  <p:embeddedFontLst>
    <p:embeddedFont>
      <p:font typeface="Arial Narrow" panose="020B0604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B89"/>
    <a:srgbClr val="E691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D03738-47EB-4852-AC3E-02DA4B0C0CB2}">
  <a:tblStyle styleId="{C7D03738-47EB-4852-AC3E-02DA4B0C0CB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070"/>
    <p:restoredTop sz="94789"/>
  </p:normalViewPr>
  <p:slideViewPr>
    <p:cSldViewPr snapToGrid="0" snapToObjects="1">
      <p:cViewPr varScale="1">
        <p:scale>
          <a:sx n="133" d="100"/>
          <a:sy n="133" d="100"/>
        </p:scale>
        <p:origin x="208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_1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7"/>
          <p:cNvSpPr/>
          <p:nvPr/>
        </p:nvSpPr>
        <p:spPr>
          <a:xfrm>
            <a:off x="125" y="4667025"/>
            <a:ext cx="9144000" cy="476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3C5508-4D77-CF74-378F-45A49EAF3CC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322263"/>
            <a:ext cx="8001000" cy="2249424"/>
          </a:xfrm>
        </p:spPr>
        <p:txBody>
          <a:bodyPr anchor="b" anchorCtr="0"/>
          <a:lstStyle>
            <a:lvl1pPr marL="0" indent="0">
              <a:lnSpc>
                <a:spcPct val="90000"/>
              </a:lnSpc>
              <a:buNone/>
              <a:defRPr lang="en-US" sz="3500" b="1" i="0" u="none" strike="noStrike" cap="all" dirty="0" smtClean="0">
                <a:solidFill>
                  <a:srgbClr val="000000"/>
                </a:solidFill>
                <a:latin typeface="Arial Narrow" panose="020B0604020202020204" pitchFamily="34" charset="0"/>
                <a:ea typeface="Arial"/>
                <a:cs typeface="Arial Narrow" panose="020B0604020202020204" pitchFamily="34" charset="0"/>
                <a:sym typeface="Arial"/>
              </a:defRPr>
            </a:lvl1pPr>
            <a:lvl2pPr marL="565150" indent="0">
              <a:buNone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70B240-7F3A-D2CE-0FDA-FD2F99A42A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0458" y="3565665"/>
            <a:ext cx="9154458" cy="1206291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preserve="1" userDrawn="1">
  <p:cSld name="a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"/>
          <p:cNvSpPr txBox="1">
            <a:spLocks noGrp="1"/>
          </p:cNvSpPr>
          <p:nvPr>
            <p:ph type="body" idx="1"/>
          </p:nvPr>
        </p:nvSpPr>
        <p:spPr>
          <a:xfrm>
            <a:off x="1700774" y="1371600"/>
            <a:ext cx="6871725" cy="28461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 rtl="0">
              <a:lnSpc>
                <a:spcPct val="113000"/>
              </a:lnSpc>
              <a:spcBef>
                <a:spcPts val="0"/>
              </a:spcBef>
              <a:spcAft>
                <a:spcPts val="1200"/>
              </a:spcAft>
              <a:buSzPts val="1600"/>
              <a:buFont typeface="Arial Narrow"/>
              <a:buNone/>
              <a:defRPr sz="2300" b="0" i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Arial Narrow"/>
              </a:defRPr>
            </a:lvl1pPr>
            <a:lvl2pPr marL="914400" lvl="1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●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6pPr>
            <a:lvl7pPr marL="3200400" lvl="6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●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7pPr>
            <a:lvl8pPr marL="3657600" lvl="7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○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8pPr>
            <a:lvl9pPr marL="4114800" lvl="8" indent="-330200" rtl="0">
              <a:lnSpc>
                <a:spcPct val="1750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 Narrow"/>
              <a:buChar char="■"/>
              <a:defRPr sz="1600" b="1"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>
            <a:endParaRPr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4103E96-2A0F-6B20-F736-F336094D47E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322262"/>
            <a:ext cx="8001000" cy="813816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lang="en-US" sz="4700" b="1" i="0" u="none" strike="noStrike" cap="none" baseline="0" dirty="0" smtClean="0">
                <a:solidFill>
                  <a:schemeClr val="dk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Google Shape;8;p1">
            <a:extLst>
              <a:ext uri="{FF2B5EF4-FFF2-40B4-BE49-F238E27FC236}">
                <a16:creationId xmlns:a16="http://schemas.microsoft.com/office/drawing/2014/main" id="{767784A4-FAE6-7E73-98BC-A9CF519AD47C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912130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4">
          <p15:clr>
            <a:srgbClr val="FA7B17"/>
          </p15:clr>
        </p15:guide>
        <p15:guide id="2" pos="1071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Bulleted: single column" preserve="1" userDrawn="1">
  <p:cSld name="video 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63;p18">
            <a:extLst>
              <a:ext uri="{FF2B5EF4-FFF2-40B4-BE49-F238E27FC236}">
                <a16:creationId xmlns:a16="http://schemas.microsoft.com/office/drawing/2014/main" id="{7B2908EA-E474-13F0-270F-1290A3E21A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36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2800"/>
              <a:buNone/>
              <a:defRPr sz="3000" b="1" i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3" name="Google Shape;8;p1">
            <a:extLst>
              <a:ext uri="{FF2B5EF4-FFF2-40B4-BE49-F238E27FC236}">
                <a16:creationId xmlns:a16="http://schemas.microsoft.com/office/drawing/2014/main" id="{4F5ABA3F-DCD5-912D-BED7-40DC5EB59C4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" name="Google Shape;65;p18">
            <a:extLst>
              <a:ext uri="{FF2B5EF4-FFF2-40B4-BE49-F238E27FC236}">
                <a16:creationId xmlns:a16="http://schemas.microsoft.com/office/drawing/2014/main" id="{DF3B4B3B-F90F-EC55-6E69-531CF70D46B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571063" y="3997415"/>
            <a:ext cx="3840600" cy="613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marL="0" lv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  <a:defRPr sz="800" i="1"/>
            </a:lvl1pPr>
            <a:lvl2pPr marL="914400" lvl="1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2pPr>
            <a:lvl3pPr marL="1371600" lvl="2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3pPr>
            <a:lvl4pPr marL="1828800" lvl="3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4pPr>
            <a:lvl5pPr marL="2286000" lvl="4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5pPr>
            <a:lvl6pPr marL="2743200" lvl="5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6pPr>
            <a:lvl7pPr marL="3200400" lvl="6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●"/>
              <a:defRPr sz="1000"/>
            </a:lvl7pPr>
            <a:lvl8pPr marL="3657600" lvl="7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○"/>
              <a:defRPr sz="1000"/>
            </a:lvl8pPr>
            <a:lvl9pPr marL="4114800" lvl="8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■"/>
              <a:defRPr sz="10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17699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ist Bulleted: single column" userDrawn="1">
  <p:cSld name="Title with bod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6"/>
          <p:cNvSpPr txBox="1">
            <a:spLocks noGrp="1"/>
          </p:cNvSpPr>
          <p:nvPr>
            <p:ph type="body" idx="1"/>
          </p:nvPr>
        </p:nvSpPr>
        <p:spPr>
          <a:xfrm>
            <a:off x="571499" y="1033488"/>
            <a:ext cx="8001025" cy="3184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0" lvl="0" indent="0" rtl="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SzPts val="1900"/>
              <a:buNone/>
              <a:defRPr sz="23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914400" lvl="1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371600" lvl="2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828800" lvl="3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2286000" lvl="4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743200" lvl="5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3200400" lvl="6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3657600" lvl="7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4114800" lvl="8" indent="-34925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 dirty="0"/>
          </a:p>
        </p:txBody>
      </p:sp>
      <p:sp>
        <p:nvSpPr>
          <p:cNvPr id="2" name="Google Shape;63;p18">
            <a:extLst>
              <a:ext uri="{FF2B5EF4-FFF2-40B4-BE49-F238E27FC236}">
                <a16:creationId xmlns:a16="http://schemas.microsoft.com/office/drawing/2014/main" id="{7B2908EA-E474-13F0-270F-1290A3E21A8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365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E69138"/>
              </a:buClr>
              <a:buSzPts val="2800"/>
              <a:buNone/>
              <a:defRPr sz="3000" b="1" i="0">
                <a:solidFill>
                  <a:srgbClr val="E69138"/>
                </a:solidFill>
                <a:latin typeface="Arial Narrow" panose="020B0604020202020204" pitchFamily="34" charset="0"/>
                <a:cs typeface="Arial Narrow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3" name="Google Shape;8;p1">
            <a:extLst>
              <a:ext uri="{FF2B5EF4-FFF2-40B4-BE49-F238E27FC236}">
                <a16:creationId xmlns:a16="http://schemas.microsoft.com/office/drawing/2014/main" id="{4F5ABA3F-DCD5-912D-BED7-40DC5EB59C4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estions and Answers" userDrawn="1">
  <p:cSld name="TITLE_1_2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;p1">
            <a:extLst>
              <a:ext uri="{FF2B5EF4-FFF2-40B4-BE49-F238E27FC236}">
                <a16:creationId xmlns:a16="http://schemas.microsoft.com/office/drawing/2014/main" id="{3B8097B0-2DC9-3C2C-CA30-88DE171A98F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8DC4AC14-24B6-CABB-BE94-3AB4C136CB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747109"/>
            <a:ext cx="8001000" cy="813816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lang="en-US" sz="4700" b="1" i="0" u="none" strike="noStrike" cap="none" baseline="0" dirty="0" smtClean="0">
                <a:solidFill>
                  <a:schemeClr val="dk1"/>
                </a:solidFill>
                <a:latin typeface="Arial Narrow" panose="020B0604020202020204" pitchFamily="34" charset="0"/>
                <a:ea typeface="Arial Narrow" panose="020B0604020202020204" pitchFamily="34" charset="0"/>
                <a:cs typeface="Arial Narrow" panose="020B0604020202020204" pitchFamily="34" charset="0"/>
                <a:sym typeface="Arial"/>
              </a:defRPr>
            </a:lvl1pPr>
            <a:lvl2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2pPr>
            <a:lvl3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3pPr>
            <a:lvl4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4pPr>
            <a:lvl5pPr indent="0">
              <a:lnSpc>
                <a:spcPct val="114000"/>
              </a:lnSpc>
              <a:buNone/>
              <a:defRPr sz="4700" b="1" i="0" cap="all" baseline="0">
                <a:latin typeface="Arial Narrow" panose="020B0604020202020204" pitchFamily="34" charset="0"/>
                <a:cs typeface="Arial Narrow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71500" y="322325"/>
            <a:ext cx="8001000" cy="4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 Narrow"/>
              <a:buNone/>
              <a:defRPr sz="2800" b="1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71500" y="932200"/>
            <a:ext cx="8001000" cy="306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lvl="6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●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lvl="7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○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lvl="8" indent="-3492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900"/>
              <a:buFont typeface="Times New Roman"/>
              <a:buChar char="■"/>
              <a:defRPr sz="19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 dirty="0"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7173" y="4718304"/>
            <a:ext cx="7146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buNone/>
              <a:defRPr sz="1000">
                <a:solidFill>
                  <a:srgbClr val="999999"/>
                </a:solidFill>
              </a:defRPr>
            </a:lvl1pPr>
            <a:lvl2pPr lvl="1" rtl="0">
              <a:buNone/>
              <a:defRPr sz="1000">
                <a:solidFill>
                  <a:srgbClr val="999999"/>
                </a:solidFill>
              </a:defRPr>
            </a:lvl2pPr>
            <a:lvl3pPr lvl="2" rtl="0">
              <a:buNone/>
              <a:defRPr sz="1000">
                <a:solidFill>
                  <a:srgbClr val="999999"/>
                </a:solidFill>
              </a:defRPr>
            </a:lvl3pPr>
            <a:lvl4pPr lvl="3" rtl="0">
              <a:buNone/>
              <a:defRPr sz="1000">
                <a:solidFill>
                  <a:srgbClr val="999999"/>
                </a:solidFill>
              </a:defRPr>
            </a:lvl4pPr>
            <a:lvl5pPr lvl="4" rtl="0">
              <a:buNone/>
              <a:defRPr sz="1000">
                <a:solidFill>
                  <a:srgbClr val="999999"/>
                </a:solidFill>
              </a:defRPr>
            </a:lvl5pPr>
            <a:lvl6pPr lvl="5" rtl="0">
              <a:buNone/>
              <a:defRPr sz="1000">
                <a:solidFill>
                  <a:srgbClr val="999999"/>
                </a:solidFill>
              </a:defRPr>
            </a:lvl6pPr>
            <a:lvl7pPr lvl="6" rtl="0">
              <a:buNone/>
              <a:defRPr sz="1000">
                <a:solidFill>
                  <a:srgbClr val="999999"/>
                </a:solidFill>
              </a:defRPr>
            </a:lvl7pPr>
            <a:lvl8pPr lvl="7" rtl="0">
              <a:buNone/>
              <a:defRPr sz="1000">
                <a:solidFill>
                  <a:srgbClr val="999999"/>
                </a:solidFill>
              </a:defRPr>
            </a:lvl8pPr>
            <a:lvl9pPr lvl="8" rtl="0">
              <a:buNone/>
              <a:defRPr sz="1000">
                <a:solidFill>
                  <a:srgbClr val="999999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10" name="Google Shape;10;p1"/>
          <p:cNvCxnSpPr/>
          <p:nvPr/>
        </p:nvCxnSpPr>
        <p:spPr>
          <a:xfrm>
            <a:off x="10275" y="4757125"/>
            <a:ext cx="9135000" cy="0"/>
          </a:xfrm>
          <a:prstGeom prst="straightConnector1">
            <a:avLst/>
          </a:prstGeom>
          <a:noFill/>
          <a:ln w="19050" cap="flat" cmpd="sng">
            <a:solidFill>
              <a:srgbClr val="EFEFEF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" name="Google Shape;9;p1">
            <a:extLst>
              <a:ext uri="{FF2B5EF4-FFF2-40B4-BE49-F238E27FC236}">
                <a16:creationId xmlns:a16="http://schemas.microsoft.com/office/drawing/2014/main" id="{01F1D4AE-5F46-B3B3-1405-936ECD765FCF}"/>
              </a:ext>
            </a:extLst>
          </p:cNvPr>
          <p:cNvSpPr txBox="1"/>
          <p:nvPr userDrawn="1"/>
        </p:nvSpPr>
        <p:spPr>
          <a:xfrm>
            <a:off x="4732338" y="4766736"/>
            <a:ext cx="4335337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50" dirty="0">
                <a:solidFill>
                  <a:srgbClr val="999999"/>
                </a:solidFill>
                <a:latin typeface="Arial Narrow"/>
                <a:ea typeface="Arial Narrow"/>
                <a:cs typeface="Arial Narrow"/>
                <a:sym typeface="Arial Narrow"/>
              </a:rPr>
              <a:t>UNITED STATES HOLOCAUST MEMORIAL MUSEUM  |  </a:t>
            </a:r>
            <a:r>
              <a:rPr lang="en-US" sz="850" dirty="0">
                <a:solidFill>
                  <a:srgbClr val="999999"/>
                </a:solidFill>
                <a:latin typeface="Arial Narrow"/>
                <a:ea typeface="Arial Narrow"/>
                <a:cs typeface="Arial Narrow"/>
                <a:sym typeface="Arial Narrow"/>
              </a:rPr>
              <a:t>US DEPARTMENT OF STATE</a:t>
            </a:r>
            <a:endParaRPr sz="850" dirty="0">
              <a:solidFill>
                <a:srgbClr val="999999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6" r:id="rId3"/>
    <p:sldLayoutId id="2147483662" r:id="rId4"/>
    <p:sldLayoutId id="2147483651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1" i="0" u="none" strike="noStrike" cap="none">
          <a:solidFill>
            <a:srgbClr val="000000"/>
          </a:solidFill>
          <a:latin typeface="Arial Narrow" panose="020B0604020202020204" pitchFamily="34" charset="0"/>
          <a:ea typeface="Arial Narrow" panose="020B0604020202020204" pitchFamily="34" charset="0"/>
          <a:cs typeface="Arial Narrow" panose="020B060402020202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657">
          <p15:clr>
            <a:srgbClr val="EA4335"/>
          </p15:clr>
        </p15:guide>
        <p15:guide id="2" pos="360">
          <p15:clr>
            <a:srgbClr val="EA4335"/>
          </p15:clr>
        </p15:guide>
        <p15:guide id="3" pos="2981">
          <p15:clr>
            <a:srgbClr val="EA4335"/>
          </p15:clr>
        </p15:guide>
        <p15:guide id="4" pos="2779">
          <p15:clr>
            <a:srgbClr val="EA4335"/>
          </p15:clr>
        </p15:guide>
        <p15:guide id="5" pos="5400">
          <p15:clr>
            <a:srgbClr val="EA4335"/>
          </p15:clr>
        </p15:guide>
        <p15:guide id="6" orient="horz" pos="203">
          <p15:clr>
            <a:srgbClr val="EA4335"/>
          </p15:clr>
        </p15:guide>
        <p15:guide id="7" orient="horz" pos="514">
          <p15:clr>
            <a:srgbClr val="0000FF"/>
          </p15:clr>
        </p15:guide>
        <p15:guide id="8" orient="horz" pos="2520">
          <p15:clr>
            <a:srgbClr val="EA4335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BBA27F9-6003-D0F4-C986-573AE8D23F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z="3500" dirty="0"/>
              <a:t>Before Mass Atrocities: Criminal Justice Tools for Prevention</a:t>
            </a:r>
          </a:p>
          <a:p>
            <a:r>
              <a:rPr lang="en-US" sz="2300" cap="none" dirty="0">
                <a:solidFill>
                  <a:srgbClr val="E69138"/>
                </a:solidFill>
              </a:rPr>
              <a:t>Lessons in Leadership: Criminal Justice Approaches </a:t>
            </a:r>
            <a:br>
              <a:rPr lang="en-US" sz="2300" cap="none" dirty="0">
                <a:solidFill>
                  <a:srgbClr val="E69138"/>
                </a:solidFill>
              </a:rPr>
            </a:br>
            <a:r>
              <a:rPr lang="en-US" sz="2300" cap="none" dirty="0">
                <a:solidFill>
                  <a:srgbClr val="E69138"/>
                </a:solidFill>
              </a:rPr>
              <a:t>for Preventing Mass Atrocities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F225BC-12F0-B09E-BD6E-0967CDFBD9B8}"/>
              </a:ext>
            </a:extLst>
          </p:cNvPr>
          <p:cNvSpPr txBox="1"/>
          <p:nvPr/>
        </p:nvSpPr>
        <p:spPr>
          <a:xfrm>
            <a:off x="6015789" y="4215865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0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9175048-2A1B-EB6C-F9C1-A4466577D9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Discuss the relevance of early warning signs, risk factors, and triggers for criminal justice professionals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Explore criminal justice tools for mass atrocity prevention and recognize potential sources of </a:t>
            </a:r>
            <a:br>
              <a:rPr lang="en-US" dirty="0"/>
            </a:br>
            <a:r>
              <a:rPr lang="en-US" dirty="0"/>
              <a:t>resilience within your domestic context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2F925A-552A-9188-887E-CA9EB6A9CF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71E6CD-CA86-304A-6112-37D20C68AE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51931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Criminal Justice Tools for Prevention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3</a:t>
            </a:fld>
            <a:endParaRPr lang="en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EB6205A-2174-3381-E636-B58F2DD58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673110"/>
              </p:ext>
            </p:extLst>
          </p:nvPr>
        </p:nvGraphicFramePr>
        <p:xfrm>
          <a:off x="833903" y="1192056"/>
          <a:ext cx="7476194" cy="2972171"/>
        </p:xfrm>
        <a:graphic>
          <a:graphicData uri="http://schemas.openxmlformats.org/drawingml/2006/table">
            <a:tbl>
              <a:tblPr firstRow="1" firstCol="1" bandRow="1">
                <a:tableStyleId>{C7D03738-47EB-4852-AC3E-02DA4B0C0CB2}</a:tableStyleId>
              </a:tblPr>
              <a:tblGrid>
                <a:gridCol w="2152238">
                  <a:extLst>
                    <a:ext uri="{9D8B030D-6E8A-4147-A177-3AD203B41FA5}">
                      <a16:colId xmlns:a16="http://schemas.microsoft.com/office/drawing/2014/main" val="1340440780"/>
                    </a:ext>
                  </a:extLst>
                </a:gridCol>
                <a:gridCol w="2152238">
                  <a:extLst>
                    <a:ext uri="{9D8B030D-6E8A-4147-A177-3AD203B41FA5}">
                      <a16:colId xmlns:a16="http://schemas.microsoft.com/office/drawing/2014/main" val="1754401378"/>
                    </a:ext>
                  </a:extLst>
                </a:gridCol>
                <a:gridCol w="3171718">
                  <a:extLst>
                    <a:ext uri="{9D8B030D-6E8A-4147-A177-3AD203B41FA5}">
                      <a16:colId xmlns:a16="http://schemas.microsoft.com/office/drawing/2014/main" val="99967084"/>
                    </a:ext>
                  </a:extLst>
                </a:gridCol>
              </a:tblGrid>
              <a:tr h="34047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Risk Factors</a:t>
                      </a:r>
                      <a:endParaRPr lang="en-US" sz="13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84904" marR="84904" marT="67608" marB="67608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Prevention Measures</a:t>
                      </a:r>
                      <a:endParaRPr lang="en-US" sz="13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84904" marR="84904" marT="67608" marB="67608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i="0" cap="all" spc="10" dirty="0">
                          <a:solidFill>
                            <a:schemeClr val="bg1"/>
                          </a:solidFill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Criminal Justice Prevention Tools</a:t>
                      </a:r>
                      <a:endParaRPr lang="en-US" sz="1300" b="1" i="0" cap="all" spc="10" dirty="0">
                        <a:solidFill>
                          <a:schemeClr val="bg1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84904" marR="84904" marT="67608" marB="67608">
                    <a:solidFill>
                      <a:srgbClr val="375B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68255"/>
                  </a:ext>
                </a:extLst>
              </a:tr>
              <a:tr h="263169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Armed Conflict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Instability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Prior Violence or Discrimination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Transformative, </a:t>
                      </a:r>
                      <a:b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</a:b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Exclusionary Ideology</a:t>
                      </a:r>
                      <a:endParaRPr lang="en-US" sz="1300" b="0" i="0" dirty="0">
                        <a:solidFill>
                          <a:srgbClr val="59595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84904" marR="84904" marT="67608" marB="67608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Prevent Conflict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Promote Stability, Rule of Law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End Impunity; Promote Equality and Rule of Law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Promote Pluralism, Tolerance, and Inclusion</a:t>
                      </a:r>
                      <a:endParaRPr lang="en-US" sz="1300" b="0" i="0" dirty="0">
                        <a:solidFill>
                          <a:srgbClr val="59595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84904" marR="84904" marT="67608" marB="67608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Provide training on mass atrocity prevention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Conduct early warning analysis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Engage in community outreach or dialogues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Strengthen awareness of dangerous speech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Respond to hate crimes; prosecute past violence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Support restorative justice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Plan for emergencies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Peacefully manage public protest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300" b="0" i="0" dirty="0">
                          <a:effectLst/>
                          <a:latin typeface="Arial Narrow" panose="020B0604020202020204" pitchFamily="34" charset="0"/>
                          <a:cs typeface="Arial Narrow" panose="020B0604020202020204" pitchFamily="34" charset="0"/>
                        </a:rPr>
                        <a:t>Promote rule of law (criminal justice reform, professional ethics, anti-corruption, efficiency, human rights)</a:t>
                      </a:r>
                      <a:endParaRPr lang="en-US" sz="1300" b="0" i="0" dirty="0">
                        <a:solidFill>
                          <a:srgbClr val="595959"/>
                        </a:solidFill>
                        <a:effectLst/>
                        <a:latin typeface="Arial Narrow" panose="020B0604020202020204" pitchFamily="34" charset="0"/>
                        <a:ea typeface="Calibri" panose="020F0502020204030204" pitchFamily="34" charset="0"/>
                        <a:cs typeface="Arial Narrow" panose="020B0604020202020204" pitchFamily="34" charset="0"/>
                      </a:endParaRPr>
                    </a:p>
                  </a:txBody>
                  <a:tcPr marL="84904" marR="84904" marT="67608" marB="67608"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2887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555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6BF4F2-B225-72DA-07D1-59E3B0963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Exercise: Handout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8EF427-4401-392F-6354-7689A5F98A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4</a:t>
            </a:fld>
            <a:endParaRPr lang="e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EEEA2F-5041-4915-940E-3FB8AFEBE51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666" t="17481" r="24584" b="8267"/>
          <a:stretch/>
        </p:blipFill>
        <p:spPr>
          <a:xfrm>
            <a:off x="2316480" y="807720"/>
            <a:ext cx="4914900" cy="3819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70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13A4A52-1029-FA41-A995-DA79D6DFC74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tools are you already using? Are they effective?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Which of these tools could be most useful to you in reducing atrocity risk?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Are there other examples or tools you would add to the criminal justice column?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3F35A6-B559-CB95-5384-FAFBDEAA2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Criminal Justice Tools for Atrocity Prevention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62FE4-102D-EEA7-895A-88F85290BD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55698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23C9F26-C453-587D-7F18-5501535832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6</a:t>
            </a:fld>
            <a:endParaRPr lang="e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6E6B6-980D-BD9E-AFC3-F0B855FB65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47393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222</Words>
  <Application>Microsoft Macintosh PowerPoint</Application>
  <PresentationFormat>On-screen Show (16:9)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Arial Narrow</vt:lpstr>
      <vt:lpstr>Simple Light</vt:lpstr>
      <vt:lpstr>PowerPoint Presentation</vt:lpstr>
      <vt:lpstr>PowerPoint Presentation</vt:lpstr>
      <vt:lpstr>Some Criminal Justice Tools for Prevention</vt:lpstr>
      <vt:lpstr>Exercise: Handout</vt:lpstr>
      <vt:lpstr>Criminal Justice Tools for Atrocity Prevention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 Presentation</dc:title>
  <dc:subject/>
  <dc:creator>US Holocaust Memorial Museum</dc:creator>
  <cp:keywords/>
  <dc:description/>
  <cp:lastModifiedBy>Mara Kurlandsky</cp:lastModifiedBy>
  <cp:revision>38</cp:revision>
  <dcterms:modified xsi:type="dcterms:W3CDTF">2023-06-26T18:15:00Z</dcterms:modified>
  <cp:category/>
</cp:coreProperties>
</file>