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4" r:id="rId1"/>
  </p:sldMasterIdLst>
  <p:notesMasterIdLst>
    <p:notesMasterId r:id="rId19"/>
  </p:notesMasterIdLst>
  <p:sldIdLst>
    <p:sldId id="304" r:id="rId2"/>
    <p:sldId id="305" r:id="rId3"/>
    <p:sldId id="339" r:id="rId4"/>
    <p:sldId id="308" r:id="rId5"/>
    <p:sldId id="340" r:id="rId6"/>
    <p:sldId id="327" r:id="rId7"/>
    <p:sldId id="309" r:id="rId8"/>
    <p:sldId id="341" r:id="rId9"/>
    <p:sldId id="342" r:id="rId10"/>
    <p:sldId id="343" r:id="rId11"/>
    <p:sldId id="344" r:id="rId12"/>
    <p:sldId id="345" r:id="rId13"/>
    <p:sldId id="347" r:id="rId14"/>
    <p:sldId id="349" r:id="rId15"/>
    <p:sldId id="350" r:id="rId16"/>
    <p:sldId id="351" r:id="rId17"/>
    <p:sldId id="313" r:id="rId18"/>
  </p:sldIdLst>
  <p:sldSz cx="9144000" cy="5143500" type="screen16x9"/>
  <p:notesSz cx="6858000" cy="9144000"/>
  <p:embeddedFontLst>
    <p:embeddedFont>
      <p:font typeface="Arial Narrow" panose="020B0604020202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E691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7D03738-47EB-4852-AC3E-02DA4B0C0CB2}">
  <a:tblStyle styleId="{C7D03738-47EB-4852-AC3E-02DA4B0C0CB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9"/>
    <p:restoredTop sz="74742" autoAdjust="0"/>
  </p:normalViewPr>
  <p:slideViewPr>
    <p:cSldViewPr snapToGrid="0" snapToObjects="1">
      <p:cViewPr varScale="1">
        <p:scale>
          <a:sx n="115" d="100"/>
          <a:sy n="115" d="100"/>
        </p:scale>
        <p:origin x="656"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9"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arlywarningproject.ushmm.org/reports/state-of-the-world-mass-killing-in-2019"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i="1" dirty="0">
                <a:solidFill>
                  <a:srgbClr val="595959"/>
                </a:solidFill>
                <a:latin typeface="Times New Roman" panose="02020603050405020304" pitchFamily="18" charset="0"/>
                <a:cs typeface="Times New Roman" panose="02020603050405020304" pitchFamily="18" charset="0"/>
              </a:rPr>
              <a:t>United Nations Strategy and Plan of Action on Hate Speech, </a:t>
            </a:r>
            <a:r>
              <a:rPr lang="en-US" sz="1100" dirty="0">
                <a:solidFill>
                  <a:srgbClr val="595959"/>
                </a:solidFill>
                <a:latin typeface="Times New Roman" panose="02020603050405020304" pitchFamily="18" charset="0"/>
                <a:cs typeface="Times New Roman" panose="02020603050405020304" pitchFamily="18" charset="0"/>
              </a:rPr>
              <a:t>May 2019, page 2. https://www.un.org/en/genocideprevention/documents/advising-and-mobilizing/Action_plan_on_hate_speech_EN.pdf</a:t>
            </a:r>
          </a:p>
        </p:txBody>
      </p:sp>
    </p:spTree>
    <p:extLst>
      <p:ext uri="{BB962C8B-B14F-4D97-AF65-F5344CB8AC3E}">
        <p14:creationId xmlns:p14="http://schemas.microsoft.com/office/powerpoint/2010/main" val="2399004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916253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412731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endParaRPr lang="en-US" dirty="0"/>
          </a:p>
        </p:txBody>
      </p:sp>
    </p:spTree>
    <p:extLst>
      <p:ext uri="{BB962C8B-B14F-4D97-AF65-F5344CB8AC3E}">
        <p14:creationId xmlns:p14="http://schemas.microsoft.com/office/powerpoint/2010/main" val="4161117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sz="1100" u="sng" dirty="0">
                <a:solidFill>
                  <a:schemeClr val="hlink"/>
                </a:solidFill>
                <a:latin typeface="Arial"/>
                <a:ea typeface="Arial"/>
                <a:cs typeface="Arial"/>
                <a:sym typeface="Arial"/>
                <a:hlinkClick r:id="rId3"/>
              </a:rPr>
              <a:t>https://earlywarningproject.ushmm.org/reports/state-of-the-world-mass-killing-in-2019</a:t>
            </a:r>
            <a:endParaRPr lang="en-US" dirty="0"/>
          </a:p>
        </p:txBody>
      </p:sp>
    </p:spTree>
    <p:extLst>
      <p:ext uri="{BB962C8B-B14F-4D97-AF65-F5344CB8AC3E}">
        <p14:creationId xmlns:p14="http://schemas.microsoft.com/office/powerpoint/2010/main" val="25418698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_1">
    <p:spTree>
      <p:nvGrpSpPr>
        <p:cNvPr id="1" name="Shape 92"/>
        <p:cNvGrpSpPr/>
        <p:nvPr/>
      </p:nvGrpSpPr>
      <p:grpSpPr>
        <a:xfrm>
          <a:off x="0" y="0"/>
          <a:ext cx="0" cy="0"/>
          <a:chOff x="0" y="0"/>
          <a:chExt cx="0" cy="0"/>
        </a:xfrm>
      </p:grpSpPr>
      <p:sp>
        <p:nvSpPr>
          <p:cNvPr id="93" name="Google Shape;93;p27"/>
          <p:cNvSpPr/>
          <p:nvPr/>
        </p:nvSpPr>
        <p:spPr>
          <a:xfrm>
            <a:off x="125" y="4667025"/>
            <a:ext cx="9144000" cy="476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Text Placeholder 3">
            <a:extLst>
              <a:ext uri="{FF2B5EF4-FFF2-40B4-BE49-F238E27FC236}">
                <a16:creationId xmlns:a16="http://schemas.microsoft.com/office/drawing/2014/main" id="{843C5508-4D77-CF74-378F-45A49EAF3CCB}"/>
              </a:ext>
            </a:extLst>
          </p:cNvPr>
          <p:cNvSpPr>
            <a:spLocks noGrp="1"/>
          </p:cNvSpPr>
          <p:nvPr>
            <p:ph type="body" sz="quarter" idx="10"/>
          </p:nvPr>
        </p:nvSpPr>
        <p:spPr>
          <a:xfrm>
            <a:off x="571500" y="322263"/>
            <a:ext cx="8001000" cy="2249424"/>
          </a:xfrm>
        </p:spPr>
        <p:txBody>
          <a:bodyPr anchor="b" anchorCtr="0"/>
          <a:lstStyle>
            <a:lvl1pPr marL="0" indent="0">
              <a:lnSpc>
                <a:spcPct val="90000"/>
              </a:lnSpc>
              <a:buNone/>
              <a:defRPr lang="en-US" sz="3500" b="1" i="0" u="none" strike="noStrike" cap="all" dirty="0" smtClean="0">
                <a:solidFill>
                  <a:srgbClr val="000000"/>
                </a:solidFill>
                <a:latin typeface="Arial Narrow" panose="020B0604020202020204" pitchFamily="34" charset="0"/>
                <a:ea typeface="Arial"/>
                <a:cs typeface="Arial Narrow" panose="020B0604020202020204" pitchFamily="34" charset="0"/>
                <a:sym typeface="Arial"/>
              </a:defRPr>
            </a:lvl1pPr>
            <a:lvl2pPr marL="565150" indent="0">
              <a:buNone/>
              <a:defRPr/>
            </a:lvl2pPr>
          </a:lstStyle>
          <a:p>
            <a:pPr lvl="0"/>
            <a:r>
              <a:rPr lang="en-US" dirty="0"/>
              <a:t>Click to edit Master text styles</a:t>
            </a:r>
          </a:p>
        </p:txBody>
      </p:sp>
      <p:pic>
        <p:nvPicPr>
          <p:cNvPr id="10" name="Picture 9">
            <a:extLst>
              <a:ext uri="{FF2B5EF4-FFF2-40B4-BE49-F238E27FC236}">
                <a16:creationId xmlns:a16="http://schemas.microsoft.com/office/drawing/2014/main" id="{3C70B240-7F3A-D2CE-0FDA-FD2F99A42A72}"/>
              </a:ext>
            </a:extLst>
          </p:cNvPr>
          <p:cNvPicPr>
            <a:picLocks noChangeAspect="1"/>
          </p:cNvPicPr>
          <p:nvPr userDrawn="1"/>
        </p:nvPicPr>
        <p:blipFill>
          <a:blip r:embed="rId2"/>
          <a:stretch>
            <a:fillRect/>
          </a:stretch>
        </p:blipFill>
        <p:spPr>
          <a:xfrm>
            <a:off x="-10458" y="3565665"/>
            <a:ext cx="9154458" cy="1206291"/>
          </a:xfrm>
          <a:prstGeom prst="rect">
            <a:avLst/>
          </a:prstGeom>
        </p:spPr>
      </p:pic>
    </p:spTree>
  </p:cSld>
  <p:clrMapOvr>
    <a:masterClrMapping/>
  </p:clrMapOvr>
  <p:extLst>
    <p:ext uri="{DCECCB84-F9BA-43D5-87BE-67443E8EF086}">
      <p15:sldGuideLst xmlns:p15="http://schemas.microsoft.com/office/powerpoint/2012/main">
        <p15:guide id="1" orient="horz" pos="16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preserve="1" userDrawn="1">
  <p:cSld name="a">
    <p:spTree>
      <p:nvGrpSpPr>
        <p:cNvPr id="1" name="Shape 39"/>
        <p:cNvGrpSpPr/>
        <p:nvPr/>
      </p:nvGrpSpPr>
      <p:grpSpPr>
        <a:xfrm>
          <a:off x="0" y="0"/>
          <a:ext cx="0" cy="0"/>
          <a:chOff x="0" y="0"/>
          <a:chExt cx="0" cy="0"/>
        </a:xfrm>
      </p:grpSpPr>
      <p:sp>
        <p:nvSpPr>
          <p:cNvPr id="41" name="Google Shape;41;p10"/>
          <p:cNvSpPr txBox="1">
            <a:spLocks noGrp="1"/>
          </p:cNvSpPr>
          <p:nvPr>
            <p:ph type="body" idx="1"/>
          </p:nvPr>
        </p:nvSpPr>
        <p:spPr>
          <a:xfrm>
            <a:off x="1700774" y="1371600"/>
            <a:ext cx="6871725" cy="2846100"/>
          </a:xfrm>
          <a:prstGeom prst="rect">
            <a:avLst/>
          </a:prstGeom>
        </p:spPr>
        <p:txBody>
          <a:bodyPr spcFirstLastPara="1" wrap="square" lIns="0" tIns="0" rIns="0" bIns="0" anchor="t" anchorCtr="0">
            <a:noAutofit/>
          </a:bodyPr>
          <a:lstStyle>
            <a:lvl1pPr marL="0" lvl="0" indent="0" rtl="0">
              <a:lnSpc>
                <a:spcPct val="113000"/>
              </a:lnSpc>
              <a:spcBef>
                <a:spcPts val="0"/>
              </a:spcBef>
              <a:spcAft>
                <a:spcPts val="1200"/>
              </a:spcAft>
              <a:buSzPts val="1600"/>
              <a:buFont typeface="Arial Narrow"/>
              <a:buNone/>
              <a:defRPr sz="23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Arial Narrow"/>
              </a:defRPr>
            </a:lvl1pPr>
            <a:lvl2pPr marL="914400" lvl="1"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2pPr>
            <a:lvl3pPr marL="1371600" lvl="2"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3pPr>
            <a:lvl4pPr marL="1828800" lvl="3"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4pPr>
            <a:lvl5pPr marL="2286000" lvl="4"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5pPr>
            <a:lvl6pPr marL="2743200" lvl="5"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6pPr>
            <a:lvl7pPr marL="3200400" lvl="6"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7pPr>
            <a:lvl8pPr marL="3657600" lvl="7"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8pPr>
            <a:lvl9pPr marL="4114800" lvl="8"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9pPr>
          </a:lstStyle>
          <a:p>
            <a:endParaRPr dirty="0"/>
          </a:p>
        </p:txBody>
      </p:sp>
      <p:sp>
        <p:nvSpPr>
          <p:cNvPr id="5" name="Text Placeholder 3">
            <a:extLst>
              <a:ext uri="{FF2B5EF4-FFF2-40B4-BE49-F238E27FC236}">
                <a16:creationId xmlns:a16="http://schemas.microsoft.com/office/drawing/2014/main" id="{34103E96-2A0F-6B20-F736-F336094D47E0}"/>
              </a:ext>
            </a:extLst>
          </p:cNvPr>
          <p:cNvSpPr>
            <a:spLocks noGrp="1"/>
          </p:cNvSpPr>
          <p:nvPr>
            <p:ph type="body" sz="quarter" idx="10"/>
          </p:nvPr>
        </p:nvSpPr>
        <p:spPr>
          <a:xfrm>
            <a:off x="571500" y="322262"/>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
        <p:nvSpPr>
          <p:cNvPr id="2" name="Google Shape;8;p1">
            <a:extLst>
              <a:ext uri="{FF2B5EF4-FFF2-40B4-BE49-F238E27FC236}">
                <a16:creationId xmlns:a16="http://schemas.microsoft.com/office/drawing/2014/main" id="{767784A4-FAE6-7E73-98BC-A9CF519AD4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791213070"/>
      </p:ext>
    </p:extLst>
  </p:cSld>
  <p:clrMapOvr>
    <a:masterClrMapping/>
  </p:clrMapOvr>
  <p:extLst>
    <p:ext uri="{DCECCB84-F9BA-43D5-87BE-67443E8EF086}">
      <p15:sldGuideLst xmlns:p15="http://schemas.microsoft.com/office/powerpoint/2012/main">
        <p15:guide id="1" orient="horz" pos="864">
          <p15:clr>
            <a:srgbClr val="FA7B17"/>
          </p15:clr>
        </p15:guide>
        <p15:guide id="2" pos="1071">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with body" userDrawn="1">
  <p:cSld name="b">
    <p:spTree>
      <p:nvGrpSpPr>
        <p:cNvPr id="1" name="Shape 62"/>
        <p:cNvGrpSpPr/>
        <p:nvPr/>
      </p:nvGrpSpPr>
      <p:grpSpPr>
        <a:xfrm>
          <a:off x="0" y="0"/>
          <a:ext cx="0" cy="0"/>
          <a:chOff x="0" y="0"/>
          <a:chExt cx="0" cy="0"/>
        </a:xfrm>
      </p:grpSpPr>
      <p:sp>
        <p:nvSpPr>
          <p:cNvPr id="63" name="Google Shape;63;p18"/>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a:solidFill>
                  <a:srgbClr val="E69138"/>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64" name="Google Shape;64;p18"/>
          <p:cNvSpPr txBox="1">
            <a:spLocks noGrp="1"/>
          </p:cNvSpPr>
          <p:nvPr>
            <p:ph type="body" idx="1"/>
          </p:nvPr>
        </p:nvSpPr>
        <p:spPr>
          <a:xfrm>
            <a:off x="4731850" y="817899"/>
            <a:ext cx="3840600" cy="2785975"/>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800"/>
              <a:buFont typeface="Times New Roman"/>
              <a:buNone/>
              <a:defRPr sz="19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a:defRPr>
            </a:lvl1pPr>
            <a:lvl2pPr marL="914400" lvl="1"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2pPr>
            <a:lvl3pPr marL="1371600" lvl="2"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3pPr>
            <a:lvl4pPr marL="1828800" lvl="3"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4pPr>
            <a:lvl5pPr marL="2286000" lvl="4"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5pPr>
            <a:lvl6pPr marL="2743200" lvl="5"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6pPr>
            <a:lvl7pPr marL="3200400" lvl="6"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7pPr>
            <a:lvl8pPr marL="3657600" lvl="7"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8pPr>
            <a:lvl9pPr marL="4114800" lvl="8"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9pPr>
          </a:lstStyle>
          <a:p>
            <a:endParaRPr dirty="0"/>
          </a:p>
        </p:txBody>
      </p:sp>
      <p:sp>
        <p:nvSpPr>
          <p:cNvPr id="65" name="Google Shape;65;p18"/>
          <p:cNvSpPr txBox="1">
            <a:spLocks noGrp="1"/>
          </p:cNvSpPr>
          <p:nvPr>
            <p:ph type="body" idx="2"/>
          </p:nvPr>
        </p:nvSpPr>
        <p:spPr>
          <a:xfrm>
            <a:off x="571063" y="360387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
        <p:nvSpPr>
          <p:cNvPr id="2" name="Google Shape;65;p18">
            <a:extLst>
              <a:ext uri="{FF2B5EF4-FFF2-40B4-BE49-F238E27FC236}">
                <a16:creationId xmlns:a16="http://schemas.microsoft.com/office/drawing/2014/main" id="{03CB63AE-C995-2F04-04BA-5ADDC9F30435}"/>
              </a:ext>
            </a:extLst>
          </p:cNvPr>
          <p:cNvSpPr txBox="1">
            <a:spLocks noGrp="1"/>
          </p:cNvSpPr>
          <p:nvPr>
            <p:ph type="body" idx="10"/>
          </p:nvPr>
        </p:nvSpPr>
        <p:spPr>
          <a:xfrm>
            <a:off x="4731413" y="3603874"/>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
        <p:nvSpPr>
          <p:cNvPr id="3" name="Google Shape;8;p1">
            <a:extLst>
              <a:ext uri="{FF2B5EF4-FFF2-40B4-BE49-F238E27FC236}">
                <a16:creationId xmlns:a16="http://schemas.microsoft.com/office/drawing/2014/main" id="{AD835C24-113C-4428-2DAE-1C8D672D551D}"/>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ist Bulleted: single column" preserve="1" userDrawn="1">
  <p:cSld name="1_List Bulleted: single column">
    <p:spTree>
      <p:nvGrpSpPr>
        <p:cNvPr id="1" name="Shape 56"/>
        <p:cNvGrpSpPr/>
        <p:nvPr/>
      </p:nvGrpSpPr>
      <p:grpSpPr>
        <a:xfrm>
          <a:off x="0" y="0"/>
          <a:ext cx="0" cy="0"/>
          <a:chOff x="0" y="0"/>
          <a:chExt cx="0" cy="0"/>
        </a:xfrm>
      </p:grpSpPr>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4" name="Google Shape;65;p18">
            <a:extLst>
              <a:ext uri="{FF2B5EF4-FFF2-40B4-BE49-F238E27FC236}">
                <a16:creationId xmlns:a16="http://schemas.microsoft.com/office/drawing/2014/main" id="{699D9B5A-AC23-65E3-837B-98AC436602C8}"/>
              </a:ext>
            </a:extLst>
          </p:cNvPr>
          <p:cNvSpPr txBox="1">
            <a:spLocks noGrp="1"/>
          </p:cNvSpPr>
          <p:nvPr>
            <p:ph type="body" idx="2"/>
          </p:nvPr>
        </p:nvSpPr>
        <p:spPr>
          <a:xfrm>
            <a:off x="571063" y="399741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Tree>
    <p:extLst>
      <p:ext uri="{BB962C8B-B14F-4D97-AF65-F5344CB8AC3E}">
        <p14:creationId xmlns:p14="http://schemas.microsoft.com/office/powerpoint/2010/main" val="152012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ist Bulleted: single column" userDrawn="1">
  <p:cSld name="Title with body">
    <p:spTree>
      <p:nvGrpSpPr>
        <p:cNvPr id="1" name="Shape 56"/>
        <p:cNvGrpSpPr/>
        <p:nvPr/>
      </p:nvGrpSpPr>
      <p:grpSpPr>
        <a:xfrm>
          <a:off x="0" y="0"/>
          <a:ext cx="0" cy="0"/>
          <a:chOff x="0" y="0"/>
          <a:chExt cx="0" cy="0"/>
        </a:xfrm>
      </p:grpSpPr>
      <p:sp>
        <p:nvSpPr>
          <p:cNvPr id="58" name="Google Shape;58;p16"/>
          <p:cNvSpPr txBox="1">
            <a:spLocks noGrp="1"/>
          </p:cNvSpPr>
          <p:nvPr>
            <p:ph type="body" idx="1"/>
          </p:nvPr>
        </p:nvSpPr>
        <p:spPr>
          <a:xfrm>
            <a:off x="571499" y="1033488"/>
            <a:ext cx="8001025" cy="3184500"/>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900"/>
              <a:buNone/>
              <a:defRPr sz="2300">
                <a:solidFill>
                  <a:schemeClr val="tx1">
                    <a:lumMod val="65000"/>
                    <a:lumOff val="35000"/>
                  </a:schemeClr>
                </a:solidFill>
              </a:defRPr>
            </a:lvl1pPr>
            <a:lvl2pPr marL="914400" lvl="1" indent="-349250" rtl="0">
              <a:lnSpc>
                <a:spcPct val="150000"/>
              </a:lnSpc>
              <a:spcBef>
                <a:spcPts val="0"/>
              </a:spcBef>
              <a:spcAft>
                <a:spcPts val="0"/>
              </a:spcAft>
              <a:buSzPts val="1900"/>
              <a:buChar char="○"/>
              <a:defRPr/>
            </a:lvl2pPr>
            <a:lvl3pPr marL="1371600" lvl="2" indent="-349250" rtl="0">
              <a:lnSpc>
                <a:spcPct val="150000"/>
              </a:lnSpc>
              <a:spcBef>
                <a:spcPts val="0"/>
              </a:spcBef>
              <a:spcAft>
                <a:spcPts val="0"/>
              </a:spcAft>
              <a:buSzPts val="1900"/>
              <a:buChar char="■"/>
              <a:defRPr/>
            </a:lvl3pPr>
            <a:lvl4pPr marL="1828800" lvl="3" indent="-349250" rtl="0">
              <a:lnSpc>
                <a:spcPct val="150000"/>
              </a:lnSpc>
              <a:spcBef>
                <a:spcPts val="0"/>
              </a:spcBef>
              <a:spcAft>
                <a:spcPts val="0"/>
              </a:spcAft>
              <a:buSzPts val="1900"/>
              <a:buChar char="●"/>
              <a:defRPr/>
            </a:lvl4pPr>
            <a:lvl5pPr marL="2286000" lvl="4" indent="-349250" rtl="0">
              <a:lnSpc>
                <a:spcPct val="150000"/>
              </a:lnSpc>
              <a:spcBef>
                <a:spcPts val="0"/>
              </a:spcBef>
              <a:spcAft>
                <a:spcPts val="0"/>
              </a:spcAft>
              <a:buSzPts val="1900"/>
              <a:buChar char="○"/>
              <a:defRPr/>
            </a:lvl5pPr>
            <a:lvl6pPr marL="2743200" lvl="5" indent="-349250" rtl="0">
              <a:lnSpc>
                <a:spcPct val="150000"/>
              </a:lnSpc>
              <a:spcBef>
                <a:spcPts val="0"/>
              </a:spcBef>
              <a:spcAft>
                <a:spcPts val="0"/>
              </a:spcAft>
              <a:buSzPts val="1900"/>
              <a:buChar char="■"/>
              <a:defRPr/>
            </a:lvl6pPr>
            <a:lvl7pPr marL="3200400" lvl="6" indent="-349250" rtl="0">
              <a:lnSpc>
                <a:spcPct val="150000"/>
              </a:lnSpc>
              <a:spcBef>
                <a:spcPts val="0"/>
              </a:spcBef>
              <a:spcAft>
                <a:spcPts val="0"/>
              </a:spcAft>
              <a:buSzPts val="1900"/>
              <a:buChar char="●"/>
              <a:defRPr/>
            </a:lvl7pPr>
            <a:lvl8pPr marL="3657600" lvl="7" indent="-349250" rtl="0">
              <a:lnSpc>
                <a:spcPct val="150000"/>
              </a:lnSpc>
              <a:spcBef>
                <a:spcPts val="0"/>
              </a:spcBef>
              <a:spcAft>
                <a:spcPts val="0"/>
              </a:spcAft>
              <a:buSzPts val="1900"/>
              <a:buChar char="○"/>
              <a:defRPr/>
            </a:lvl8pPr>
            <a:lvl9pPr marL="4114800" lvl="8" indent="-349250" rtl="0">
              <a:lnSpc>
                <a:spcPct val="150000"/>
              </a:lnSpc>
              <a:spcBef>
                <a:spcPts val="0"/>
              </a:spcBef>
              <a:spcAft>
                <a:spcPts val="0"/>
              </a:spcAft>
              <a:buSzPts val="1900"/>
              <a:buChar char="■"/>
              <a:defRPr/>
            </a:lvl9pPr>
          </a:lstStyle>
          <a:p>
            <a:endParaRPr dirty="0"/>
          </a:p>
        </p:txBody>
      </p:sp>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Heading, single line with body" userDrawn="1">
  <p:cSld name="body only">
    <p:spTree>
      <p:nvGrpSpPr>
        <p:cNvPr id="1" name="Shape 23"/>
        <p:cNvGrpSpPr/>
        <p:nvPr/>
      </p:nvGrpSpPr>
      <p:grpSpPr>
        <a:xfrm>
          <a:off x="0" y="0"/>
          <a:ext cx="0" cy="0"/>
          <a:chOff x="0" y="0"/>
          <a:chExt cx="0" cy="0"/>
        </a:xfrm>
      </p:grpSpPr>
      <p:sp>
        <p:nvSpPr>
          <p:cNvPr id="25" name="Google Shape;25;p6"/>
          <p:cNvSpPr txBox="1">
            <a:spLocks noGrp="1"/>
          </p:cNvSpPr>
          <p:nvPr>
            <p:ph type="body" idx="1"/>
          </p:nvPr>
        </p:nvSpPr>
        <p:spPr>
          <a:xfrm>
            <a:off x="571500" y="815975"/>
            <a:ext cx="8001000" cy="3401700"/>
          </a:xfrm>
          <a:prstGeom prst="rect">
            <a:avLst/>
          </a:prstGeom>
        </p:spPr>
        <p:txBody>
          <a:bodyPr spcFirstLastPara="1" wrap="square" lIns="0" tIns="0" rIns="0" bIns="0" anchor="t" anchorCtr="0">
            <a:noAutofit/>
          </a:bodyPr>
          <a:lstStyle>
            <a:lvl1pPr marL="0" lvl="0" indent="0">
              <a:lnSpc>
                <a:spcPct val="100000"/>
              </a:lnSpc>
              <a:spcBef>
                <a:spcPts val="0"/>
              </a:spcBef>
              <a:spcAft>
                <a:spcPts val="1800"/>
              </a:spcAft>
              <a:buSzPts val="1900"/>
              <a:buNone/>
              <a:defRPr sz="3300">
                <a:solidFill>
                  <a:schemeClr val="tx1">
                    <a:lumMod val="65000"/>
                    <a:lumOff val="35000"/>
                  </a:schemeClr>
                </a:solidFill>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dirty="0"/>
          </a:p>
        </p:txBody>
      </p:sp>
      <p:sp>
        <p:nvSpPr>
          <p:cNvPr id="2" name="Google Shape;8;p1">
            <a:extLst>
              <a:ext uri="{FF2B5EF4-FFF2-40B4-BE49-F238E27FC236}">
                <a16:creationId xmlns:a16="http://schemas.microsoft.com/office/drawing/2014/main" id="{2D03C409-4AA9-3EEA-5544-5FF913734A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estions and Answers" userDrawn="1">
  <p:cSld name="TITLE_1_2">
    <p:spTree>
      <p:nvGrpSpPr>
        <p:cNvPr id="1" name="Shape 21"/>
        <p:cNvGrpSpPr/>
        <p:nvPr/>
      </p:nvGrpSpPr>
      <p:grpSpPr>
        <a:xfrm>
          <a:off x="0" y="0"/>
          <a:ext cx="0" cy="0"/>
          <a:chOff x="0" y="0"/>
          <a:chExt cx="0" cy="0"/>
        </a:xfrm>
      </p:grpSpPr>
      <p:sp>
        <p:nvSpPr>
          <p:cNvPr id="2" name="Google Shape;8;p1">
            <a:extLst>
              <a:ext uri="{FF2B5EF4-FFF2-40B4-BE49-F238E27FC236}">
                <a16:creationId xmlns:a16="http://schemas.microsoft.com/office/drawing/2014/main" id="{3B8097B0-2DC9-3C2C-CA30-88DE171A98FE}"/>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3" name="Text Placeholder 3">
            <a:extLst>
              <a:ext uri="{FF2B5EF4-FFF2-40B4-BE49-F238E27FC236}">
                <a16:creationId xmlns:a16="http://schemas.microsoft.com/office/drawing/2014/main" id="{8DC4AC14-24B6-CABB-BE94-3AB4C136CB4E}"/>
              </a:ext>
            </a:extLst>
          </p:cNvPr>
          <p:cNvSpPr>
            <a:spLocks noGrp="1"/>
          </p:cNvSpPr>
          <p:nvPr>
            <p:ph type="body" sz="quarter" idx="10"/>
          </p:nvPr>
        </p:nvSpPr>
        <p:spPr>
          <a:xfrm>
            <a:off x="571500" y="1747109"/>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71500" y="322325"/>
            <a:ext cx="8001000" cy="4992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2800"/>
              <a:buFont typeface="Arial Narrow"/>
              <a:buNone/>
              <a:defRPr sz="2800" b="1">
                <a:solidFill>
                  <a:schemeClr val="dk1"/>
                </a:solidFill>
                <a:latin typeface="Arial Narrow"/>
                <a:ea typeface="Arial Narrow"/>
                <a:cs typeface="Arial Narrow"/>
                <a:sym typeface="Arial Narrow"/>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571500" y="932200"/>
            <a:ext cx="8001000" cy="3068400"/>
          </a:xfrm>
          <a:prstGeom prst="rect">
            <a:avLst/>
          </a:prstGeom>
          <a:noFill/>
          <a:ln>
            <a:noFill/>
          </a:ln>
        </p:spPr>
        <p:txBody>
          <a:bodyPr spcFirstLastPara="1" wrap="square" lIns="0" tIns="0" rIns="0" bIns="0" anchor="t" anchorCtr="0">
            <a:noAutofit/>
          </a:bodyPr>
          <a:lstStyle>
            <a:lvl1pPr marL="457200" lvl="0"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1pPr>
            <a:lvl2pPr marL="914400" lvl="1"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2pPr>
            <a:lvl3pPr marL="1371600" lvl="2"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3pPr>
            <a:lvl4pPr marL="1828800" lvl="3"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4pPr>
            <a:lvl5pPr marL="2286000" lvl="4"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5pPr>
            <a:lvl6pPr marL="2743200" lvl="5"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6pPr>
            <a:lvl7pPr marL="3200400" lvl="6"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7pPr>
            <a:lvl8pPr marL="3657600" lvl="7"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8pPr>
            <a:lvl9pPr marL="4114800" lvl="8"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9pPr>
          </a:lstStyle>
          <a:p>
            <a:endParaRPr dirty="0"/>
          </a:p>
        </p:txBody>
      </p:sp>
      <p:sp>
        <p:nvSpPr>
          <p:cNvPr id="8" name="Google Shape;8;p1"/>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cxnSp>
        <p:nvCxnSpPr>
          <p:cNvPr id="10" name="Google Shape;10;p1"/>
          <p:cNvCxnSpPr/>
          <p:nvPr/>
        </p:nvCxnSpPr>
        <p:spPr>
          <a:xfrm>
            <a:off x="10275" y="4757125"/>
            <a:ext cx="9135000" cy="0"/>
          </a:xfrm>
          <a:prstGeom prst="straightConnector1">
            <a:avLst/>
          </a:prstGeom>
          <a:noFill/>
          <a:ln w="19050" cap="flat" cmpd="sng">
            <a:solidFill>
              <a:srgbClr val="EFEFEF"/>
            </a:solidFill>
            <a:prstDash val="solid"/>
            <a:round/>
            <a:headEnd type="none" w="med" len="med"/>
            <a:tailEnd type="none" w="med" len="med"/>
          </a:ln>
        </p:spPr>
      </p:cxnSp>
      <p:sp>
        <p:nvSpPr>
          <p:cNvPr id="2" name="Google Shape;9;p1">
            <a:extLst>
              <a:ext uri="{FF2B5EF4-FFF2-40B4-BE49-F238E27FC236}">
                <a16:creationId xmlns:a16="http://schemas.microsoft.com/office/drawing/2014/main" id="{302C334C-017F-240B-A2E5-84819580C656}"/>
              </a:ext>
            </a:extLst>
          </p:cNvPr>
          <p:cNvSpPr txBox="1"/>
          <p:nvPr userDrawn="1"/>
        </p:nvSpPr>
        <p:spPr>
          <a:xfrm>
            <a:off x="4732338" y="4766736"/>
            <a:ext cx="4335337"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None/>
            </a:pPr>
            <a:r>
              <a:rPr lang="en" sz="850" dirty="0">
                <a:solidFill>
                  <a:srgbClr val="999999"/>
                </a:solidFill>
                <a:latin typeface="Arial Narrow"/>
                <a:ea typeface="Arial Narrow"/>
                <a:cs typeface="Arial Narrow"/>
                <a:sym typeface="Arial Narrow"/>
              </a:rPr>
              <a:t>UNITED STATES HOLOCAUST MEMORIAL MUSEUM  |  </a:t>
            </a:r>
            <a:r>
              <a:rPr lang="en-US" sz="850" dirty="0">
                <a:solidFill>
                  <a:srgbClr val="999999"/>
                </a:solidFill>
                <a:latin typeface="Arial Narrow"/>
                <a:ea typeface="Arial Narrow"/>
                <a:cs typeface="Arial Narrow"/>
                <a:sym typeface="Arial Narrow"/>
              </a:rPr>
              <a:t>US DEPARTMENT OF STATE</a:t>
            </a:r>
            <a:endParaRPr sz="850" dirty="0">
              <a:solidFill>
                <a:srgbClr val="999999"/>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73" r:id="rId1"/>
    <p:sldLayoutId id="2147483675" r:id="rId2"/>
    <p:sldLayoutId id="2147483664" r:id="rId3"/>
    <p:sldLayoutId id="2147483676" r:id="rId4"/>
    <p:sldLayoutId id="2147483662" r:id="rId5"/>
    <p:sldLayoutId id="2147483652" r:id="rId6"/>
    <p:sldLayoutId id="2147483651"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657">
          <p15:clr>
            <a:srgbClr val="EA4335"/>
          </p15:clr>
        </p15:guide>
        <p15:guide id="2" pos="360">
          <p15:clr>
            <a:srgbClr val="EA4335"/>
          </p15:clr>
        </p15:guide>
        <p15:guide id="3" pos="2981">
          <p15:clr>
            <a:srgbClr val="EA4335"/>
          </p15:clr>
        </p15:guide>
        <p15:guide id="4" pos="2779">
          <p15:clr>
            <a:srgbClr val="EA4335"/>
          </p15:clr>
        </p15:guide>
        <p15:guide id="5" pos="5400">
          <p15:clr>
            <a:srgbClr val="EA4335"/>
          </p15:clr>
        </p15:guide>
        <p15:guide id="6" orient="horz" pos="203">
          <p15:clr>
            <a:srgbClr val="EA4335"/>
          </p15:clr>
        </p15:guide>
        <p15:guide id="7" orient="horz" pos="514">
          <p15:clr>
            <a:srgbClr val="0000FF"/>
          </p15:clr>
        </p15:guide>
        <p15:guide id="8" orient="horz" pos="2520">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rnbcQT-b8ak"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ideo" Target="https://www.youtube.com/embed/Qh1q-_yyfi8" TargetMode="Externa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earlywarningproject.ushmm.org/countries/burkina-faso"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yQ_Ao9A3oEo"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BA27F9-6003-D0F4-C986-573AE8D23FA0}"/>
              </a:ext>
            </a:extLst>
          </p:cNvPr>
          <p:cNvSpPr>
            <a:spLocks noGrp="1"/>
          </p:cNvSpPr>
          <p:nvPr>
            <p:ph type="body" sz="quarter" idx="10"/>
          </p:nvPr>
        </p:nvSpPr>
        <p:spPr/>
        <p:txBody>
          <a:bodyPr/>
          <a:lstStyle/>
          <a:p>
            <a:r>
              <a:rPr lang="en-US" dirty="0"/>
              <a:t>TOOLS FOR ADDRESSING THE Warning Sign OF Dangerous Speech</a:t>
            </a:r>
          </a:p>
          <a:p>
            <a:pPr>
              <a:lnSpc>
                <a:spcPct val="100000"/>
              </a:lnSpc>
              <a:spcBef>
                <a:spcPts val="600"/>
              </a:spcBef>
            </a:pPr>
            <a:r>
              <a:rPr lang="en-US" sz="2300" cap="none" dirty="0">
                <a:solidFill>
                  <a:srgbClr val="E69138"/>
                </a:solidFill>
              </a:rPr>
              <a:t>Lessons in Leadership: Criminal Justice Approaches </a:t>
            </a:r>
            <a:br>
              <a:rPr lang="en-US" sz="2300" cap="none" dirty="0">
                <a:solidFill>
                  <a:srgbClr val="E69138"/>
                </a:solidFill>
              </a:rPr>
            </a:br>
            <a:r>
              <a:rPr lang="en-US" sz="2300" cap="none" dirty="0">
                <a:solidFill>
                  <a:srgbClr val="E69138"/>
                </a:solidFill>
              </a:rPr>
              <a:t>for Preventing Mass Atrocities</a:t>
            </a:r>
          </a:p>
        </p:txBody>
      </p:sp>
    </p:spTree>
    <p:extLst>
      <p:ext uri="{BB962C8B-B14F-4D97-AF65-F5344CB8AC3E}">
        <p14:creationId xmlns:p14="http://schemas.microsoft.com/office/powerpoint/2010/main" val="48560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F84A00-4494-2037-E123-AD8B98937AFD}"/>
              </a:ext>
            </a:extLst>
          </p:cNvPr>
          <p:cNvSpPr>
            <a:spLocks noGrp="1"/>
          </p:cNvSpPr>
          <p:nvPr>
            <p:ph type="body" idx="2"/>
          </p:nvPr>
        </p:nvSpPr>
        <p:spPr>
          <a:xfrm>
            <a:off x="1835951" y="4411837"/>
            <a:ext cx="4597834" cy="161176"/>
          </a:xfrm>
        </p:spPr>
        <p:txBody>
          <a:bodyPr/>
          <a:lstStyle/>
          <a:p>
            <a:r>
              <a:rPr lang="en-US" dirty="0"/>
              <a:t>United Nations via YouTube</a:t>
            </a:r>
          </a:p>
        </p:txBody>
      </p:sp>
      <p:sp>
        <p:nvSpPr>
          <p:cNvPr id="6" name="Slide Number Placeholder 5">
            <a:extLst>
              <a:ext uri="{FF2B5EF4-FFF2-40B4-BE49-F238E27FC236}">
                <a16:creationId xmlns:a16="http://schemas.microsoft.com/office/drawing/2014/main" id="{4FB5137C-56B0-0122-183A-198CDBF5947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10</a:t>
            </a:fld>
            <a:endParaRPr lang="en"/>
          </a:p>
        </p:txBody>
      </p:sp>
      <p:pic>
        <p:nvPicPr>
          <p:cNvPr id="2" name="Google Shape;246;gdcff4550a0_0_0" descr="Words kill as surely as bullets, says Adama Dieng, the United Nations Special Adviser on the Prevention of Genocide. Bringing a historical perspective to current trends, he examines the roots of the problem and offers potential solutions that focus on the world’s youth. Mr. Dieng was central to the development of the United Nations Strategy and Plan of Action on Hate Speech, which contains ideas on how to address the root causes and drivers of hate speech and how to reduce its impact on societies." title="Stopping Hate Speech">
            <a:hlinkClick r:id="rId3"/>
            <a:extLst>
              <a:ext uri="{FF2B5EF4-FFF2-40B4-BE49-F238E27FC236}">
                <a16:creationId xmlns:a16="http://schemas.microsoft.com/office/drawing/2014/main" id="{4D5CE96D-1710-71FC-4BD9-54C0661DFFC2}"/>
              </a:ext>
            </a:extLst>
          </p:cNvPr>
          <p:cNvPicPr preferRelativeResize="0">
            <a:picLocks noChangeAspect="1"/>
          </p:cNvPicPr>
          <p:nvPr/>
        </p:nvPicPr>
        <p:blipFill rotWithShape="1">
          <a:blip r:embed="rId4">
            <a:alphaModFix/>
          </a:blip>
          <a:srcRect/>
          <a:stretch/>
        </p:blipFill>
        <p:spPr>
          <a:xfrm>
            <a:off x="1835951" y="317479"/>
            <a:ext cx="5472098" cy="4104086"/>
          </a:xfrm>
          <a:prstGeom prst="rect">
            <a:avLst/>
          </a:prstGeom>
          <a:noFill/>
          <a:ln>
            <a:noFill/>
          </a:ln>
        </p:spPr>
      </p:pic>
    </p:spTree>
    <p:extLst>
      <p:ext uri="{BB962C8B-B14F-4D97-AF65-F5344CB8AC3E}">
        <p14:creationId xmlns:p14="http://schemas.microsoft.com/office/powerpoint/2010/main" val="3766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BA27F9-6003-D0F4-C986-573AE8D23FA0}"/>
              </a:ext>
            </a:extLst>
          </p:cNvPr>
          <p:cNvSpPr>
            <a:spLocks noGrp="1"/>
          </p:cNvSpPr>
          <p:nvPr>
            <p:ph type="body" sz="quarter" idx="10"/>
          </p:nvPr>
        </p:nvSpPr>
        <p:spPr/>
        <p:txBody>
          <a:bodyPr/>
          <a:lstStyle/>
          <a:p>
            <a:r>
              <a:rPr lang="en-US" sz="3400" dirty="0"/>
              <a:t>COMMUNITY DIALOGUE AS A TOOL </a:t>
            </a:r>
            <a:br>
              <a:rPr lang="en-US" sz="3400" dirty="0"/>
            </a:br>
            <a:r>
              <a:rPr lang="en-US" sz="3400" dirty="0"/>
              <a:t>FOR PREVENTION</a:t>
            </a:r>
          </a:p>
          <a:p>
            <a:pPr>
              <a:lnSpc>
                <a:spcPct val="100000"/>
              </a:lnSpc>
              <a:spcBef>
                <a:spcPts val="600"/>
              </a:spcBef>
            </a:pPr>
            <a:r>
              <a:rPr lang="en-US" sz="2300" cap="none" dirty="0">
                <a:solidFill>
                  <a:srgbClr val="E69138"/>
                </a:solidFill>
              </a:rPr>
              <a:t>Lessons in Leadership: Criminal Justice Approaches </a:t>
            </a:r>
            <a:br>
              <a:rPr lang="en-US" sz="2300" cap="none" dirty="0">
                <a:solidFill>
                  <a:srgbClr val="E69138"/>
                </a:solidFill>
              </a:rPr>
            </a:br>
            <a:r>
              <a:rPr lang="en-US" sz="2300" cap="none" dirty="0">
                <a:solidFill>
                  <a:srgbClr val="E69138"/>
                </a:solidFill>
              </a:rPr>
              <a:t>for Preventing Mass Atrocities</a:t>
            </a:r>
          </a:p>
        </p:txBody>
      </p:sp>
    </p:spTree>
    <p:extLst>
      <p:ext uri="{BB962C8B-B14F-4D97-AF65-F5344CB8AC3E}">
        <p14:creationId xmlns:p14="http://schemas.microsoft.com/office/powerpoint/2010/main" val="282904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175048-2A1B-EB6C-F9C1-A4466577D9CF}"/>
              </a:ext>
            </a:extLst>
          </p:cNvPr>
          <p:cNvSpPr>
            <a:spLocks noGrp="1"/>
          </p:cNvSpPr>
          <p:nvPr>
            <p:ph type="body" idx="1"/>
          </p:nvPr>
        </p:nvSpPr>
        <p:spPr/>
        <p:txBody>
          <a:bodyPr/>
          <a:lstStyle/>
          <a:p>
            <a:pPr marL="342900" indent="-342900">
              <a:buFont typeface="Arial" panose="020B0604020202020204" pitchFamily="34" charset="0"/>
              <a:buChar char="•"/>
            </a:pPr>
            <a:r>
              <a:rPr lang="en-US" dirty="0"/>
              <a:t>Discuss community dialogue as a tool for atrocity prevention</a:t>
            </a:r>
          </a:p>
          <a:p>
            <a:pPr marL="342900" indent="-342900">
              <a:buFont typeface="Arial" panose="020B0604020202020204" pitchFamily="34" charset="0"/>
              <a:buChar char="•"/>
            </a:pPr>
            <a:r>
              <a:rPr lang="en-US" dirty="0"/>
              <a:t>Analyze a community dialogue in terms of an atrocity risk assessment framework</a:t>
            </a:r>
          </a:p>
          <a:p>
            <a:pPr marL="342900" indent="-342900">
              <a:buFont typeface="Arial" panose="020B0604020202020204" pitchFamily="34" charset="0"/>
              <a:buChar char="•"/>
            </a:pPr>
            <a:r>
              <a:rPr lang="en-US" dirty="0"/>
              <a:t>Reflect on your roles and capabilities for reducing atrocity risk through community dialogues</a:t>
            </a:r>
          </a:p>
        </p:txBody>
      </p:sp>
      <p:sp>
        <p:nvSpPr>
          <p:cNvPr id="3" name="Text Placeholder 2">
            <a:extLst>
              <a:ext uri="{FF2B5EF4-FFF2-40B4-BE49-F238E27FC236}">
                <a16:creationId xmlns:a16="http://schemas.microsoft.com/office/drawing/2014/main" id="{C52F925A-552A-9188-887E-CA9EB6A9CF4A}"/>
              </a:ext>
            </a:extLst>
          </p:cNvPr>
          <p:cNvSpPr>
            <a:spLocks noGrp="1"/>
          </p:cNvSpPr>
          <p:nvPr>
            <p:ph type="body" sz="quarter" idx="10"/>
          </p:nvPr>
        </p:nvSpPr>
        <p:spPr/>
        <p:txBody>
          <a:bodyPr/>
          <a:lstStyle/>
          <a:p>
            <a:r>
              <a:rPr lang="en-US" dirty="0"/>
              <a:t>Overview</a:t>
            </a:r>
          </a:p>
        </p:txBody>
      </p:sp>
      <p:sp>
        <p:nvSpPr>
          <p:cNvPr id="4" name="Slide Number Placeholder 3">
            <a:extLst>
              <a:ext uri="{FF2B5EF4-FFF2-40B4-BE49-F238E27FC236}">
                <a16:creationId xmlns:a16="http://schemas.microsoft.com/office/drawing/2014/main" id="{3171E6CD-CA86-304A-6112-37D20C68AE2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160664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D90C-C2AD-E8C0-EBF8-F4BECFB039BF}"/>
              </a:ext>
            </a:extLst>
          </p:cNvPr>
          <p:cNvSpPr>
            <a:spLocks noGrp="1"/>
          </p:cNvSpPr>
          <p:nvPr>
            <p:ph type="title"/>
          </p:nvPr>
        </p:nvSpPr>
        <p:spPr/>
        <p:txBody>
          <a:bodyPr/>
          <a:lstStyle/>
          <a:p>
            <a:r>
              <a:rPr lang="en-US" dirty="0"/>
              <a:t>Criminal Justice Tool: Community Dialogue</a:t>
            </a:r>
          </a:p>
        </p:txBody>
      </p:sp>
      <p:sp>
        <p:nvSpPr>
          <p:cNvPr id="3" name="Text Placeholder 2">
            <a:extLst>
              <a:ext uri="{FF2B5EF4-FFF2-40B4-BE49-F238E27FC236}">
                <a16:creationId xmlns:a16="http://schemas.microsoft.com/office/drawing/2014/main" id="{9EED0C32-A5A0-499D-052A-38D91686F18E}"/>
              </a:ext>
            </a:extLst>
          </p:cNvPr>
          <p:cNvSpPr>
            <a:spLocks noGrp="1"/>
          </p:cNvSpPr>
          <p:nvPr>
            <p:ph type="body" idx="1"/>
          </p:nvPr>
        </p:nvSpPr>
        <p:spPr>
          <a:xfrm>
            <a:off x="4731850" y="1335240"/>
            <a:ext cx="3840600" cy="2785975"/>
          </a:xfrm>
        </p:spPr>
        <p:txBody>
          <a:bodyPr/>
          <a:lstStyle/>
          <a:p>
            <a:r>
              <a:rPr lang="en-US" b="1" dirty="0">
                <a:latin typeface="Arial Narrow" panose="020B0604020202020204" pitchFamily="34" charset="0"/>
                <a:cs typeface="Arial Narrow" panose="020B0604020202020204" pitchFamily="34" charset="0"/>
              </a:rPr>
              <a:t>Community dialogue: </a:t>
            </a:r>
            <a:r>
              <a:rPr lang="en-US" dirty="0">
                <a:latin typeface="Arial Narrow" panose="020B0604020202020204" pitchFamily="34" charset="0"/>
                <a:cs typeface="Arial Narrow" panose="020B0604020202020204" pitchFamily="34" charset="0"/>
              </a:rPr>
              <a:t>Co</a:t>
            </a:r>
            <a:r>
              <a:rPr lang="en-US" dirty="0"/>
              <a:t>mmunication between the criminal justice system (police, prosecutors, etc.) and the community, in order to </a:t>
            </a:r>
            <a:r>
              <a:rPr lang="en-US" i="1" dirty="0"/>
              <a:t>build relationships</a:t>
            </a:r>
            <a:r>
              <a:rPr lang="en-US" dirty="0"/>
              <a:t> and </a:t>
            </a:r>
            <a:r>
              <a:rPr lang="en-US" i="1" dirty="0"/>
              <a:t>solve justice problems</a:t>
            </a:r>
          </a:p>
          <a:p>
            <a:r>
              <a:rPr lang="en-US" sz="1600" b="1" dirty="0">
                <a:latin typeface="Arial Narrow" panose="020B0604020202020204" pitchFamily="34" charset="0"/>
                <a:cs typeface="Arial Narrow" panose="020B0604020202020204" pitchFamily="34" charset="0"/>
              </a:rPr>
              <a:t>This can help with early warning analysis </a:t>
            </a:r>
            <a:br>
              <a:rPr lang="en-US" sz="1600" b="1" dirty="0">
                <a:latin typeface="Arial Narrow" panose="020B0604020202020204" pitchFamily="34" charset="0"/>
                <a:cs typeface="Arial Narrow" panose="020B0604020202020204" pitchFamily="34" charset="0"/>
              </a:rPr>
            </a:br>
            <a:r>
              <a:rPr lang="en-US" sz="1600" b="1" dirty="0">
                <a:latin typeface="Arial Narrow" panose="020B0604020202020204" pitchFamily="34" charset="0"/>
                <a:cs typeface="Arial Narrow" panose="020B0604020202020204" pitchFamily="34" charset="0"/>
              </a:rPr>
              <a:t>and atrocity risk assessment.</a:t>
            </a:r>
          </a:p>
        </p:txBody>
      </p:sp>
      <p:sp>
        <p:nvSpPr>
          <p:cNvPr id="4" name="Text Placeholder 3">
            <a:extLst>
              <a:ext uri="{FF2B5EF4-FFF2-40B4-BE49-F238E27FC236}">
                <a16:creationId xmlns:a16="http://schemas.microsoft.com/office/drawing/2014/main" id="{F47163D3-1B91-99C6-D5CC-6E1407491F77}"/>
              </a:ext>
            </a:extLst>
          </p:cNvPr>
          <p:cNvSpPr>
            <a:spLocks noGrp="1"/>
          </p:cNvSpPr>
          <p:nvPr>
            <p:ph type="body" idx="2"/>
          </p:nvPr>
        </p:nvSpPr>
        <p:spPr>
          <a:xfrm>
            <a:off x="571063" y="3942131"/>
            <a:ext cx="3840600" cy="217175"/>
          </a:xfrm>
        </p:spPr>
        <p:txBody>
          <a:bodyPr/>
          <a:lstStyle/>
          <a:p>
            <a:r>
              <a:rPr lang="en-US" i="0" dirty="0"/>
              <a:t>A USIP Justice and Security Dialogue in Jos, Nigeria, Dec. 18, 2019. </a:t>
            </a:r>
            <a:r>
              <a:rPr lang="en-US" dirty="0"/>
              <a:t>US Institute of Peace</a:t>
            </a:r>
          </a:p>
        </p:txBody>
      </p:sp>
      <p:sp>
        <p:nvSpPr>
          <p:cNvPr id="6" name="Slide Number Placeholder 5">
            <a:extLst>
              <a:ext uri="{FF2B5EF4-FFF2-40B4-BE49-F238E27FC236}">
                <a16:creationId xmlns:a16="http://schemas.microsoft.com/office/drawing/2014/main" id="{A7E34B37-9295-9908-9275-5174AD1DFCA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13</a:t>
            </a:fld>
            <a:endParaRPr lang="en"/>
          </a:p>
        </p:txBody>
      </p:sp>
      <p:pic>
        <p:nvPicPr>
          <p:cNvPr id="7" name="Google Shape;270;g15142d45777_0_245">
            <a:extLst>
              <a:ext uri="{FF2B5EF4-FFF2-40B4-BE49-F238E27FC236}">
                <a16:creationId xmlns:a16="http://schemas.microsoft.com/office/drawing/2014/main" id="{AEF29DB2-8403-E13E-9414-EDD9D903A2D6}"/>
              </a:ext>
            </a:extLst>
          </p:cNvPr>
          <p:cNvPicPr preferRelativeResize="0">
            <a:picLocks noChangeAspect="1"/>
          </p:cNvPicPr>
          <p:nvPr/>
        </p:nvPicPr>
        <p:blipFill>
          <a:blip r:embed="rId2">
            <a:alphaModFix/>
          </a:blip>
          <a:stretch>
            <a:fillRect/>
          </a:stretch>
        </p:blipFill>
        <p:spPr>
          <a:xfrm>
            <a:off x="571499" y="1409502"/>
            <a:ext cx="3840163" cy="2565928"/>
          </a:xfrm>
          <a:prstGeom prst="rect">
            <a:avLst/>
          </a:prstGeom>
          <a:noFill/>
          <a:ln>
            <a:noFill/>
          </a:ln>
        </p:spPr>
      </p:pic>
    </p:spTree>
    <p:extLst>
      <p:ext uri="{BB962C8B-B14F-4D97-AF65-F5344CB8AC3E}">
        <p14:creationId xmlns:p14="http://schemas.microsoft.com/office/powerpoint/2010/main" val="2582465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8CEA-7DF3-5DEC-9967-790B47F02182}"/>
              </a:ext>
            </a:extLst>
          </p:cNvPr>
          <p:cNvSpPr>
            <a:spLocks noGrp="1"/>
          </p:cNvSpPr>
          <p:nvPr>
            <p:ph type="title"/>
          </p:nvPr>
        </p:nvSpPr>
        <p:spPr/>
        <p:txBody>
          <a:bodyPr/>
          <a:lstStyle/>
          <a:p>
            <a:r>
              <a:rPr lang="en-US" dirty="0"/>
              <a:t>Community Dialogue: Burkina Faso</a:t>
            </a:r>
          </a:p>
        </p:txBody>
      </p:sp>
      <p:sp>
        <p:nvSpPr>
          <p:cNvPr id="3" name="Slide Number Placeholder 2">
            <a:extLst>
              <a:ext uri="{FF2B5EF4-FFF2-40B4-BE49-F238E27FC236}">
                <a16:creationId xmlns:a16="http://schemas.microsoft.com/office/drawing/2014/main" id="{C3858CDC-EBFE-0DC4-0167-AEDD4154437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14</a:t>
            </a:fld>
            <a:endParaRPr lang="en"/>
          </a:p>
        </p:txBody>
      </p:sp>
      <p:sp>
        <p:nvSpPr>
          <p:cNvPr id="4" name="Text Placeholder 3">
            <a:extLst>
              <a:ext uri="{FF2B5EF4-FFF2-40B4-BE49-F238E27FC236}">
                <a16:creationId xmlns:a16="http://schemas.microsoft.com/office/drawing/2014/main" id="{266D0332-C72F-F804-1357-DDAD01D2E893}"/>
              </a:ext>
            </a:extLst>
          </p:cNvPr>
          <p:cNvSpPr>
            <a:spLocks noGrp="1"/>
          </p:cNvSpPr>
          <p:nvPr>
            <p:ph type="body" idx="2"/>
          </p:nvPr>
        </p:nvSpPr>
        <p:spPr>
          <a:xfrm>
            <a:off x="1579033" y="4352967"/>
            <a:ext cx="3840600" cy="209607"/>
          </a:xfrm>
        </p:spPr>
        <p:txBody>
          <a:bodyPr/>
          <a:lstStyle/>
          <a:p>
            <a:r>
              <a:rPr lang="en-US" dirty="0"/>
              <a:t>US Institute of Peace</a:t>
            </a:r>
          </a:p>
        </p:txBody>
      </p:sp>
      <p:pic>
        <p:nvPicPr>
          <p:cNvPr id="5" name="Online Media 2">
            <a:hlinkClick r:id="" action="ppaction://media"/>
            <a:extLst>
              <a:ext uri="{FF2B5EF4-FFF2-40B4-BE49-F238E27FC236}">
                <a16:creationId xmlns:a16="http://schemas.microsoft.com/office/drawing/2014/main" id="{C353A053-C341-FADB-4641-692A548DCC33}"/>
              </a:ext>
            </a:extLst>
          </p:cNvPr>
          <p:cNvPicPr>
            <a:picLocks noRot="1" noChangeAspect="1"/>
          </p:cNvPicPr>
          <p:nvPr>
            <a:videoFile r:link="rId1"/>
          </p:nvPr>
        </p:nvPicPr>
        <p:blipFill>
          <a:blip r:embed="rId4"/>
          <a:stretch>
            <a:fillRect/>
          </a:stretch>
        </p:blipFill>
        <p:spPr>
          <a:xfrm>
            <a:off x="1579033" y="1034520"/>
            <a:ext cx="5985933" cy="3367088"/>
          </a:xfrm>
          <a:prstGeom prst="rect">
            <a:avLst/>
          </a:prstGeom>
        </p:spPr>
      </p:pic>
    </p:spTree>
    <p:extLst>
      <p:ext uri="{BB962C8B-B14F-4D97-AF65-F5344CB8AC3E}">
        <p14:creationId xmlns:p14="http://schemas.microsoft.com/office/powerpoint/2010/main" val="1710028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lnSpc>
                <a:spcPct val="112000"/>
              </a:lnSpc>
              <a:spcAft>
                <a:spcPts val="1000"/>
              </a:spcAft>
              <a:buFont typeface="Arial" panose="020B0604020202020204" pitchFamily="34" charset="0"/>
              <a:buChar char="•"/>
            </a:pPr>
            <a:r>
              <a:rPr lang="en-US" dirty="0"/>
              <a:t>Who is participating in the community dialogue? Is there anyone you were surprised to see in this dialogue? Why might their participation be important?</a:t>
            </a:r>
          </a:p>
          <a:p>
            <a:pPr marL="342900" indent="-342900">
              <a:lnSpc>
                <a:spcPct val="112000"/>
              </a:lnSpc>
              <a:spcAft>
                <a:spcPts val="1000"/>
              </a:spcAft>
              <a:buFont typeface="Arial" panose="020B0604020202020204" pitchFamily="34" charset="0"/>
              <a:buChar char="•"/>
            </a:pPr>
            <a:r>
              <a:rPr lang="en-US" dirty="0"/>
              <a:t>Is there anyone whose participation might make the dialogue more complicated or inhibit mass atrocity prevention efforts?</a:t>
            </a:r>
          </a:p>
          <a:p>
            <a:pPr marL="342900" indent="-342900">
              <a:lnSpc>
                <a:spcPct val="112000"/>
              </a:lnSpc>
              <a:spcAft>
                <a:spcPts val="1000"/>
              </a:spcAft>
              <a:buFont typeface="Arial" panose="020B0604020202020204" pitchFamily="34" charset="0"/>
              <a:buChar char="•"/>
            </a:pPr>
            <a:r>
              <a:rPr lang="en-US" dirty="0"/>
              <a:t>How might an effort like this help criminal justice professionals better understand and evaluate risk for mass violence against civilians?</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Community Dialogue: Burkina Faso</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244046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D90C-C2AD-E8C0-EBF8-F4BECFB039BF}"/>
              </a:ext>
            </a:extLst>
          </p:cNvPr>
          <p:cNvSpPr>
            <a:spLocks noGrp="1"/>
          </p:cNvSpPr>
          <p:nvPr>
            <p:ph type="title"/>
          </p:nvPr>
        </p:nvSpPr>
        <p:spPr/>
        <p:txBody>
          <a:bodyPr/>
          <a:lstStyle/>
          <a:p>
            <a:r>
              <a:rPr lang="en-US" dirty="0"/>
              <a:t>Community Dialogues and Assessment</a:t>
            </a:r>
          </a:p>
        </p:txBody>
      </p:sp>
      <p:sp>
        <p:nvSpPr>
          <p:cNvPr id="4" name="Text Placeholder 3">
            <a:extLst>
              <a:ext uri="{FF2B5EF4-FFF2-40B4-BE49-F238E27FC236}">
                <a16:creationId xmlns:a16="http://schemas.microsoft.com/office/drawing/2014/main" id="{F47163D3-1B91-99C6-D5CC-6E1407491F77}"/>
              </a:ext>
            </a:extLst>
          </p:cNvPr>
          <p:cNvSpPr>
            <a:spLocks noGrp="1"/>
          </p:cNvSpPr>
          <p:nvPr>
            <p:ph type="body" idx="2"/>
          </p:nvPr>
        </p:nvSpPr>
        <p:spPr>
          <a:xfrm>
            <a:off x="3084511" y="4128238"/>
            <a:ext cx="3840600" cy="217175"/>
          </a:xfrm>
        </p:spPr>
        <p:txBody>
          <a:bodyPr/>
          <a:lstStyle/>
          <a:p>
            <a:r>
              <a:rPr lang="en-US" i="0" dirty="0">
                <a:hlinkClick r:id="rId3"/>
              </a:rPr>
              <a:t>https://</a:t>
            </a:r>
            <a:r>
              <a:rPr lang="en-US" i="0" dirty="0" err="1">
                <a:hlinkClick r:id="rId3"/>
              </a:rPr>
              <a:t>earlywarningproject.ushmm.org</a:t>
            </a:r>
            <a:r>
              <a:rPr lang="en-US" i="0" dirty="0">
                <a:hlinkClick r:id="rId3"/>
              </a:rPr>
              <a:t>/countries/</a:t>
            </a:r>
            <a:r>
              <a:rPr lang="en-US" i="0" dirty="0" err="1">
                <a:hlinkClick r:id="rId3"/>
              </a:rPr>
              <a:t>burkina-faso</a:t>
            </a:r>
            <a:endParaRPr lang="en-US" i="0" dirty="0"/>
          </a:p>
        </p:txBody>
      </p:sp>
      <p:sp>
        <p:nvSpPr>
          <p:cNvPr id="6" name="Slide Number Placeholder 5">
            <a:extLst>
              <a:ext uri="{FF2B5EF4-FFF2-40B4-BE49-F238E27FC236}">
                <a16:creationId xmlns:a16="http://schemas.microsoft.com/office/drawing/2014/main" id="{A7E34B37-9295-9908-9275-5174AD1DFCA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16</a:t>
            </a:fld>
            <a:endParaRPr lang="en"/>
          </a:p>
        </p:txBody>
      </p:sp>
      <p:pic>
        <p:nvPicPr>
          <p:cNvPr id="9" name="Google Shape;293;g15142d45777_0_288">
            <a:hlinkClick r:id="rId3"/>
            <a:extLst>
              <a:ext uri="{FF2B5EF4-FFF2-40B4-BE49-F238E27FC236}">
                <a16:creationId xmlns:a16="http://schemas.microsoft.com/office/drawing/2014/main" id="{62FDC903-7FD4-4FF6-40CB-C01ED55CC5EF}"/>
              </a:ext>
            </a:extLst>
          </p:cNvPr>
          <p:cNvPicPr preferRelativeResize="0"/>
          <p:nvPr/>
        </p:nvPicPr>
        <p:blipFill rotWithShape="1">
          <a:blip r:embed="rId4">
            <a:alphaModFix/>
          </a:blip>
          <a:srcRect/>
          <a:stretch/>
        </p:blipFill>
        <p:spPr>
          <a:xfrm>
            <a:off x="3084511" y="1208321"/>
            <a:ext cx="2974978" cy="2968557"/>
          </a:xfrm>
          <a:prstGeom prst="rect">
            <a:avLst/>
          </a:prstGeom>
          <a:noFill/>
          <a:ln>
            <a:noFill/>
          </a:ln>
        </p:spPr>
      </p:pic>
    </p:spTree>
    <p:extLst>
      <p:ext uri="{BB962C8B-B14F-4D97-AF65-F5344CB8AC3E}">
        <p14:creationId xmlns:p14="http://schemas.microsoft.com/office/powerpoint/2010/main" val="255279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3C9F26-C453-587D-7F18-5501535832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17</a:t>
            </a:fld>
            <a:endParaRPr lang="en"/>
          </a:p>
        </p:txBody>
      </p:sp>
      <p:sp>
        <p:nvSpPr>
          <p:cNvPr id="3" name="Text Placeholder 2">
            <a:extLst>
              <a:ext uri="{FF2B5EF4-FFF2-40B4-BE49-F238E27FC236}">
                <a16:creationId xmlns:a16="http://schemas.microsoft.com/office/drawing/2014/main" id="{6606E6B6-980D-BD9E-AFC3-F0B855FB6583}"/>
              </a:ext>
            </a:extLst>
          </p:cNvPr>
          <p:cNvSpPr>
            <a:spLocks noGrp="1"/>
          </p:cNvSpPr>
          <p:nvPr>
            <p:ph type="body" sz="quarter" idx="10"/>
          </p:nvPr>
        </p:nvSpPr>
        <p:spPr/>
        <p:txBody>
          <a:bodyPr/>
          <a:lstStyle/>
          <a:p>
            <a:r>
              <a:rPr lang="en-US" dirty="0"/>
              <a:t>Conclusion</a:t>
            </a:r>
          </a:p>
        </p:txBody>
      </p:sp>
    </p:spTree>
    <p:extLst>
      <p:ext uri="{BB962C8B-B14F-4D97-AF65-F5344CB8AC3E}">
        <p14:creationId xmlns:p14="http://schemas.microsoft.com/office/powerpoint/2010/main" val="473931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175048-2A1B-EB6C-F9C1-A4466577D9CF}"/>
              </a:ext>
            </a:extLst>
          </p:cNvPr>
          <p:cNvSpPr>
            <a:spLocks noGrp="1"/>
          </p:cNvSpPr>
          <p:nvPr>
            <p:ph type="body" idx="1"/>
          </p:nvPr>
        </p:nvSpPr>
        <p:spPr/>
        <p:txBody>
          <a:bodyPr/>
          <a:lstStyle/>
          <a:p>
            <a:pPr marL="342900" indent="-342900">
              <a:buFont typeface="Arial" panose="020B0604020202020204" pitchFamily="34" charset="0"/>
              <a:buChar char="•"/>
            </a:pPr>
            <a:r>
              <a:rPr lang="en-US" dirty="0"/>
              <a:t>Discuss dangerous speech and hate speech</a:t>
            </a:r>
          </a:p>
          <a:p>
            <a:pPr marL="342900" indent="-342900">
              <a:buFont typeface="Arial" panose="020B0604020202020204" pitchFamily="34" charset="0"/>
              <a:buChar char="•"/>
            </a:pPr>
            <a:r>
              <a:rPr lang="en-US" dirty="0"/>
              <a:t>Analyze how certain speech can enable acts of violence</a:t>
            </a:r>
          </a:p>
          <a:p>
            <a:pPr marL="342900" indent="-342900">
              <a:buFont typeface="Arial" panose="020B0604020202020204" pitchFamily="34" charset="0"/>
              <a:buChar char="•"/>
            </a:pPr>
            <a:r>
              <a:rPr lang="en-US" dirty="0"/>
              <a:t>Reflect on your roles and capabilities when dealing with dangerous speech and hate speech</a:t>
            </a:r>
          </a:p>
        </p:txBody>
      </p:sp>
      <p:sp>
        <p:nvSpPr>
          <p:cNvPr id="3" name="Text Placeholder 2">
            <a:extLst>
              <a:ext uri="{FF2B5EF4-FFF2-40B4-BE49-F238E27FC236}">
                <a16:creationId xmlns:a16="http://schemas.microsoft.com/office/drawing/2014/main" id="{C52F925A-552A-9188-887E-CA9EB6A9CF4A}"/>
              </a:ext>
            </a:extLst>
          </p:cNvPr>
          <p:cNvSpPr>
            <a:spLocks noGrp="1"/>
          </p:cNvSpPr>
          <p:nvPr>
            <p:ph type="body" sz="quarter" idx="10"/>
          </p:nvPr>
        </p:nvSpPr>
        <p:spPr/>
        <p:txBody>
          <a:bodyPr/>
          <a:lstStyle/>
          <a:p>
            <a:r>
              <a:rPr lang="en-US" dirty="0"/>
              <a:t>Overview</a:t>
            </a:r>
          </a:p>
        </p:txBody>
      </p:sp>
      <p:sp>
        <p:nvSpPr>
          <p:cNvPr id="4" name="Slide Number Placeholder 3">
            <a:extLst>
              <a:ext uri="{FF2B5EF4-FFF2-40B4-BE49-F238E27FC236}">
                <a16:creationId xmlns:a16="http://schemas.microsoft.com/office/drawing/2014/main" id="{3171E6CD-CA86-304A-6112-37D20C68AE2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55193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3C9F26-C453-587D-7F18-5501535832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3</a:t>
            </a:fld>
            <a:endParaRPr lang="en"/>
          </a:p>
        </p:txBody>
      </p:sp>
      <p:sp>
        <p:nvSpPr>
          <p:cNvPr id="3" name="Text Placeholder 2">
            <a:extLst>
              <a:ext uri="{FF2B5EF4-FFF2-40B4-BE49-F238E27FC236}">
                <a16:creationId xmlns:a16="http://schemas.microsoft.com/office/drawing/2014/main" id="{6606E6B6-980D-BD9E-AFC3-F0B855FB6583}"/>
              </a:ext>
            </a:extLst>
          </p:cNvPr>
          <p:cNvSpPr>
            <a:spLocks noGrp="1"/>
          </p:cNvSpPr>
          <p:nvPr>
            <p:ph type="body" sz="quarter" idx="10"/>
          </p:nvPr>
        </p:nvSpPr>
        <p:spPr>
          <a:xfrm>
            <a:off x="571500" y="815975"/>
            <a:ext cx="8001000" cy="3402012"/>
          </a:xfrm>
        </p:spPr>
        <p:txBody>
          <a:bodyPr anchor="ctr"/>
          <a:lstStyle/>
          <a:p>
            <a:pPr>
              <a:spcAft>
                <a:spcPts val="1800"/>
              </a:spcAft>
            </a:pPr>
            <a:r>
              <a:rPr lang="en-US" sz="2300" dirty="0"/>
              <a:t>Freedom of expression is a fundamental human right, enshrined in Article 19 of the Universal Declaration of Human Rights (UDHR).</a:t>
            </a:r>
          </a:p>
          <a:p>
            <a:pPr>
              <a:spcAft>
                <a:spcPts val="1800"/>
              </a:spcAft>
            </a:pPr>
            <a:r>
              <a:rPr lang="en-US" sz="1900" b="0" dirty="0">
                <a:solidFill>
                  <a:schemeClr val="tx1">
                    <a:lumMod val="65000"/>
                    <a:lumOff val="35000"/>
                  </a:schemeClr>
                </a:solidFill>
                <a:latin typeface="Times New Roman" panose="02020603050405020304" pitchFamily="18" charset="0"/>
                <a:cs typeface="Times New Roman" panose="02020603050405020304" pitchFamily="18" charset="0"/>
              </a:rPr>
              <a:t>Article 19: “Everyone has the right to freedom of opinion and expression; this right includes freedom to hold opinions without interference and to seek, receive and impart information and ideas through any media and regardless of frontiers.”</a:t>
            </a:r>
          </a:p>
        </p:txBody>
      </p:sp>
    </p:spTree>
    <p:extLst>
      <p:ext uri="{BB962C8B-B14F-4D97-AF65-F5344CB8AC3E}">
        <p14:creationId xmlns:p14="http://schemas.microsoft.com/office/powerpoint/2010/main" val="2180065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571500" y="322263"/>
            <a:ext cx="8001000" cy="3895412"/>
          </a:xfrm>
        </p:spPr>
        <p:txBody>
          <a:bodyPr anchor="ctr"/>
          <a:lstStyle/>
          <a:p>
            <a:r>
              <a:rPr lang="en-US" sz="3000" b="1" dirty="0">
                <a:solidFill>
                  <a:srgbClr val="E69138"/>
                </a:solidFill>
                <a:latin typeface="Arial Narrow" panose="020B0604020202020204" pitchFamily="34" charset="0"/>
                <a:cs typeface="Arial Narrow" panose="020B0604020202020204" pitchFamily="34" charset="0"/>
              </a:rPr>
              <a:t>Dangerous Speech</a:t>
            </a:r>
          </a:p>
          <a:p>
            <a:r>
              <a:rPr lang="en-US" sz="2400" dirty="0"/>
              <a:t>Any form of expression (e.g., speech, text, or images) that can increase the </a:t>
            </a:r>
            <a:r>
              <a:rPr lang="en-US" sz="2400" b="1" dirty="0"/>
              <a:t>risk</a:t>
            </a:r>
            <a:r>
              <a:rPr lang="en-US" sz="2400" dirty="0"/>
              <a:t> that its audience will condone or commit violence against members of another group</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4</a:t>
            </a:fld>
            <a:endParaRPr lang="en"/>
          </a:p>
        </p:txBody>
      </p:sp>
      <p:sp>
        <p:nvSpPr>
          <p:cNvPr id="4" name="Text Placeholder 3">
            <a:extLst>
              <a:ext uri="{FF2B5EF4-FFF2-40B4-BE49-F238E27FC236}">
                <a16:creationId xmlns:a16="http://schemas.microsoft.com/office/drawing/2014/main" id="{D55CD268-D955-722E-B562-D4220BAD2844}"/>
              </a:ext>
            </a:extLst>
          </p:cNvPr>
          <p:cNvSpPr txBox="1">
            <a:spLocks/>
          </p:cNvSpPr>
          <p:nvPr/>
        </p:nvSpPr>
        <p:spPr>
          <a:xfrm>
            <a:off x="571063" y="4186239"/>
            <a:ext cx="3840600" cy="217175"/>
          </a:xfrm>
          <a:prstGeom prst="rect">
            <a:avLst/>
          </a:prstGeom>
        </p:spPr>
        <p:txBody>
          <a:bodyPr lIns="0" tIns="0" rIns="0" bIns="0" anchor="b"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800" dirty="0">
                <a:solidFill>
                  <a:srgbClr val="595959"/>
                </a:solidFill>
                <a:latin typeface="Times New Roman" panose="02020603050405020304" pitchFamily="18" charset="0"/>
                <a:cs typeface="Times New Roman" panose="02020603050405020304" pitchFamily="18" charset="0"/>
              </a:rPr>
              <a:t>Dangerous Speech Project, https://</a:t>
            </a:r>
            <a:r>
              <a:rPr lang="en-US" sz="800" dirty="0" err="1">
                <a:solidFill>
                  <a:srgbClr val="595959"/>
                </a:solidFill>
                <a:latin typeface="Times New Roman" panose="02020603050405020304" pitchFamily="18" charset="0"/>
                <a:cs typeface="Times New Roman" panose="02020603050405020304" pitchFamily="18" charset="0"/>
              </a:rPr>
              <a:t>dangerousspeech.org</a:t>
            </a:r>
            <a:r>
              <a:rPr lang="en-US" sz="800" dirty="0">
                <a:solidFill>
                  <a:srgbClr val="595959"/>
                </a:solidFill>
                <a:latin typeface="Times New Roman" panose="02020603050405020304" pitchFamily="18" charset="0"/>
                <a:cs typeface="Times New Roman" panose="02020603050405020304" pitchFamily="18" charset="0"/>
              </a:rPr>
              <a:t>/about-dangerous-speech/</a:t>
            </a:r>
          </a:p>
        </p:txBody>
      </p:sp>
    </p:spTree>
    <p:extLst>
      <p:ext uri="{BB962C8B-B14F-4D97-AF65-F5344CB8AC3E}">
        <p14:creationId xmlns:p14="http://schemas.microsoft.com/office/powerpoint/2010/main" val="134753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a:xfrm>
            <a:off x="571500" y="322263"/>
            <a:ext cx="8001000" cy="3895412"/>
          </a:xfrm>
        </p:spPr>
        <p:txBody>
          <a:bodyPr anchor="ctr"/>
          <a:lstStyle/>
          <a:p>
            <a:r>
              <a:rPr lang="en-US" sz="3000" b="1" dirty="0">
                <a:solidFill>
                  <a:srgbClr val="E69138"/>
                </a:solidFill>
                <a:latin typeface="Arial Narrow" panose="020B0604020202020204" pitchFamily="34" charset="0"/>
                <a:cs typeface="Arial Narrow" panose="020B0604020202020204" pitchFamily="34" charset="0"/>
              </a:rPr>
              <a:t>Hate Speech</a:t>
            </a:r>
          </a:p>
          <a:p>
            <a:r>
              <a:rPr lang="en-US" sz="2400" dirty="0"/>
              <a:t>...any kind of communication in speech, writing or </a:t>
            </a:r>
            <a:r>
              <a:rPr lang="en-US" sz="2400" dirty="0" err="1"/>
              <a:t>behaviour</a:t>
            </a:r>
            <a:r>
              <a:rPr lang="en-US" sz="2400" dirty="0"/>
              <a:t>, that attacks or uses pejorative or discriminatory language with reference to a person or a group on the basis of who they are, in other words, based on their religion, ethnicity, nationality, race, </a:t>
            </a:r>
            <a:r>
              <a:rPr lang="en-US" sz="2400" dirty="0" err="1"/>
              <a:t>colour</a:t>
            </a:r>
            <a:r>
              <a:rPr lang="en-US" sz="2400" dirty="0"/>
              <a:t>, descent, gender, or other identity factor.</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5</a:t>
            </a:fld>
            <a:endParaRPr lang="en"/>
          </a:p>
        </p:txBody>
      </p:sp>
      <p:sp>
        <p:nvSpPr>
          <p:cNvPr id="4" name="Text Placeholder 3">
            <a:extLst>
              <a:ext uri="{FF2B5EF4-FFF2-40B4-BE49-F238E27FC236}">
                <a16:creationId xmlns:a16="http://schemas.microsoft.com/office/drawing/2014/main" id="{0C1A72B1-9632-457D-85E3-3D4689ECCF9C}"/>
              </a:ext>
            </a:extLst>
          </p:cNvPr>
          <p:cNvSpPr txBox="1">
            <a:spLocks/>
          </p:cNvSpPr>
          <p:nvPr/>
        </p:nvSpPr>
        <p:spPr>
          <a:xfrm>
            <a:off x="571063" y="4186239"/>
            <a:ext cx="3840600" cy="217175"/>
          </a:xfrm>
          <a:prstGeom prst="rect">
            <a:avLst/>
          </a:prstGeom>
        </p:spPr>
        <p:txBody>
          <a:bodyPr lIns="0" tIns="0" rIns="0" bIns="0" anchor="b"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800" dirty="0">
                <a:solidFill>
                  <a:srgbClr val="595959"/>
                </a:solidFill>
                <a:latin typeface="Times New Roman" panose="02020603050405020304" pitchFamily="18" charset="0"/>
                <a:cs typeface="Times New Roman" panose="02020603050405020304" pitchFamily="18" charset="0"/>
              </a:rPr>
              <a:t>United Nations Strategy and Plan of Action on Hate Speech (May 2019)</a:t>
            </a:r>
          </a:p>
        </p:txBody>
      </p:sp>
    </p:spTree>
    <p:extLst>
      <p:ext uri="{BB962C8B-B14F-4D97-AF65-F5344CB8AC3E}">
        <p14:creationId xmlns:p14="http://schemas.microsoft.com/office/powerpoint/2010/main" val="142172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F84A00-4494-2037-E123-AD8B98937AFD}"/>
              </a:ext>
            </a:extLst>
          </p:cNvPr>
          <p:cNvSpPr>
            <a:spLocks noGrp="1"/>
          </p:cNvSpPr>
          <p:nvPr>
            <p:ph type="body" idx="2"/>
          </p:nvPr>
        </p:nvSpPr>
        <p:spPr>
          <a:xfrm>
            <a:off x="1458322" y="4411837"/>
            <a:ext cx="4597834" cy="161176"/>
          </a:xfrm>
        </p:spPr>
        <p:txBody>
          <a:bodyPr/>
          <a:lstStyle/>
          <a:p>
            <a:r>
              <a:rPr lang="en-US" dirty="0"/>
              <a:t>Dangerous Speech Project via YouTube</a:t>
            </a:r>
          </a:p>
        </p:txBody>
      </p:sp>
      <p:sp>
        <p:nvSpPr>
          <p:cNvPr id="6" name="Slide Number Placeholder 5">
            <a:extLst>
              <a:ext uri="{FF2B5EF4-FFF2-40B4-BE49-F238E27FC236}">
                <a16:creationId xmlns:a16="http://schemas.microsoft.com/office/drawing/2014/main" id="{4FB5137C-56B0-0122-183A-198CDBF5947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6</a:t>
            </a:fld>
            <a:endParaRPr lang="en"/>
          </a:p>
        </p:txBody>
      </p:sp>
      <p:pic>
        <p:nvPicPr>
          <p:cNvPr id="9" name="Google Shape;224;gb6b12f4e94_0_0" title="What is dangerous speech?">
            <a:hlinkClick r:id="rId3"/>
            <a:extLst>
              <a:ext uri="{FF2B5EF4-FFF2-40B4-BE49-F238E27FC236}">
                <a16:creationId xmlns:a16="http://schemas.microsoft.com/office/drawing/2014/main" id="{0A0C06E5-0373-6F3D-D894-30AECA200C4D}"/>
              </a:ext>
            </a:extLst>
          </p:cNvPr>
          <p:cNvPicPr preferRelativeResize="0">
            <a:picLocks noChangeAspect="1"/>
          </p:cNvPicPr>
          <p:nvPr/>
        </p:nvPicPr>
        <p:blipFill rotWithShape="1">
          <a:blip r:embed="rId4">
            <a:alphaModFix/>
          </a:blip>
          <a:srcRect/>
          <a:stretch/>
        </p:blipFill>
        <p:spPr>
          <a:xfrm>
            <a:off x="1458322" y="322263"/>
            <a:ext cx="6227355" cy="4099302"/>
          </a:xfrm>
          <a:prstGeom prst="rect">
            <a:avLst/>
          </a:prstGeom>
          <a:noFill/>
          <a:ln>
            <a:noFill/>
          </a:ln>
        </p:spPr>
      </p:pic>
    </p:spTree>
    <p:extLst>
      <p:ext uri="{BB962C8B-B14F-4D97-AF65-F5344CB8AC3E}">
        <p14:creationId xmlns:p14="http://schemas.microsoft.com/office/powerpoint/2010/main" val="101548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buFont typeface="Arial" panose="020B0604020202020204" pitchFamily="34" charset="0"/>
              <a:buChar char="•"/>
            </a:pPr>
            <a:r>
              <a:rPr lang="en-US" dirty="0"/>
              <a:t>Have you encountered dangerous speech or hate speech in your own context? What would be an example of hate speech? Can you share an example of dangerous speech?</a:t>
            </a:r>
          </a:p>
          <a:p>
            <a:pPr marL="342900" indent="-342900">
              <a:buFont typeface="Arial" panose="020B0604020202020204" pitchFamily="34" charset="0"/>
              <a:buChar char="•"/>
            </a:pPr>
            <a:r>
              <a:rPr lang="en-US" dirty="0"/>
              <a:t>Are you familiar with any domestic laws regarding speech, either hate speech or dangerous speech? Do you have laws relating to freedom of expression?</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Discussion</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285569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buFont typeface="Arial" panose="020B0604020202020204" pitchFamily="34" charset="0"/>
              <a:buChar char="•"/>
            </a:pPr>
            <a:r>
              <a:rPr lang="en-US" dirty="0"/>
              <a:t>Do you collect information on hate crimes and bias incidents? </a:t>
            </a:r>
            <a:br>
              <a:rPr lang="en-US" dirty="0"/>
            </a:br>
            <a:r>
              <a:rPr lang="en-US" dirty="0"/>
              <a:t>At what point would you take action?</a:t>
            </a:r>
          </a:p>
          <a:p>
            <a:pPr marL="342900" indent="-342900">
              <a:buFont typeface="Arial" panose="020B0604020202020204" pitchFamily="34" charset="0"/>
              <a:buChar char="•"/>
            </a:pPr>
            <a:r>
              <a:rPr lang="en-US" dirty="0"/>
              <a:t>How do you balance freedom of expression (as outlined in the Universal Declaration of Human Rights) with the need to address dangerous and hate speech in your own context?</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Discussion</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3072125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lnSpc>
                <a:spcPct val="112000"/>
              </a:lnSpc>
              <a:buFont typeface="Arial" panose="020B0604020202020204" pitchFamily="34" charset="0"/>
              <a:buChar char="•"/>
            </a:pPr>
            <a:r>
              <a:rPr lang="en-US" sz="2000" dirty="0"/>
              <a:t>Report from a community member about subjects standing in a public area</a:t>
            </a:r>
          </a:p>
          <a:p>
            <a:pPr marL="342900" indent="-342900">
              <a:lnSpc>
                <a:spcPct val="112000"/>
              </a:lnSpc>
              <a:buFont typeface="Arial" panose="020B0604020202020204" pitchFamily="34" charset="0"/>
              <a:buChar char="•"/>
            </a:pPr>
            <a:r>
              <a:rPr lang="en-US" sz="2000" dirty="0"/>
              <a:t>Handing out brochures—Nonaggressive:</a:t>
            </a:r>
          </a:p>
          <a:p>
            <a:pPr marL="685800" lvl="1" indent="-342900">
              <a:lnSpc>
                <a:spcPct val="112000"/>
              </a:lnSpc>
              <a:spcAft>
                <a:spcPts val="600"/>
              </a:spcAft>
              <a:buFont typeface="Courier New" panose="02070309020205020404" pitchFamily="49" charset="0"/>
              <a:buChar char="o"/>
            </a:pPr>
            <a:r>
              <a:rPr lang="en-US" sz="1500" dirty="0">
                <a:latin typeface="Arial Narrow" panose="020B0604020202020204" pitchFamily="34" charset="0"/>
                <a:cs typeface="Arial Narrow" panose="020B0604020202020204" pitchFamily="34" charset="0"/>
              </a:rPr>
              <a:t>Hateful remarks about a minority group (name calling)</a:t>
            </a:r>
          </a:p>
          <a:p>
            <a:pPr marL="685800" lvl="1" indent="-342900">
              <a:lnSpc>
                <a:spcPct val="112000"/>
              </a:lnSpc>
              <a:spcAft>
                <a:spcPts val="600"/>
              </a:spcAft>
              <a:buFont typeface="Courier New" panose="02070309020205020404" pitchFamily="49" charset="0"/>
              <a:buChar char="o"/>
            </a:pPr>
            <a:r>
              <a:rPr lang="en-US" sz="1500" dirty="0">
                <a:latin typeface="Arial Narrow" panose="020B0604020202020204" pitchFamily="34" charset="0"/>
                <a:cs typeface="Arial Narrow" panose="020B0604020202020204" pitchFamily="34" charset="0"/>
              </a:rPr>
              <a:t>Language blaming the minority group for economic problems in the country</a:t>
            </a:r>
          </a:p>
          <a:p>
            <a:pPr marL="685800" lvl="1" indent="-342900">
              <a:lnSpc>
                <a:spcPct val="112000"/>
              </a:lnSpc>
              <a:spcAft>
                <a:spcPts val="600"/>
              </a:spcAft>
              <a:buFont typeface="Courier New" panose="02070309020205020404" pitchFamily="49" charset="0"/>
              <a:buChar char="o"/>
            </a:pPr>
            <a:r>
              <a:rPr lang="en-US" sz="1500" dirty="0">
                <a:latin typeface="Arial Narrow" panose="020B0604020202020204" pitchFamily="34" charset="0"/>
                <a:cs typeface="Arial Narrow" panose="020B0604020202020204" pitchFamily="34" charset="0"/>
              </a:rPr>
              <a:t>Language blaming the minority group for ruining the community and society</a:t>
            </a:r>
          </a:p>
          <a:p>
            <a:pPr marL="685800" lvl="1" indent="-342900">
              <a:lnSpc>
                <a:spcPct val="112000"/>
              </a:lnSpc>
              <a:spcAft>
                <a:spcPts val="600"/>
              </a:spcAft>
              <a:buFont typeface="Courier New" panose="02070309020205020404" pitchFamily="49" charset="0"/>
              <a:buChar char="o"/>
            </a:pPr>
            <a:r>
              <a:rPr lang="en-US" sz="1500" dirty="0">
                <a:latin typeface="Arial Narrow" panose="020B0604020202020204" pitchFamily="34" charset="0"/>
                <a:cs typeface="Arial Narrow" panose="020B0604020202020204" pitchFamily="34" charset="0"/>
              </a:rPr>
              <a:t>Language stating that society needs to remain “pure” and people need to avoid interacting or procreating with the minority group</a:t>
            </a:r>
          </a:p>
          <a:p>
            <a:pPr marL="685800" lvl="1" indent="-342900">
              <a:lnSpc>
                <a:spcPct val="112000"/>
              </a:lnSpc>
              <a:spcAft>
                <a:spcPts val="1200"/>
              </a:spcAft>
              <a:buFont typeface="Courier New" panose="02070309020205020404" pitchFamily="49" charset="0"/>
              <a:buChar char="o"/>
            </a:pPr>
            <a:r>
              <a:rPr lang="en-US" sz="1500" dirty="0">
                <a:latin typeface="Arial Narrow" panose="020B0604020202020204" pitchFamily="34" charset="0"/>
                <a:cs typeface="Arial Narrow" panose="020B0604020202020204" pitchFamily="34" charset="0"/>
              </a:rPr>
              <a:t>Information on how to join the organization that the subjects belong to in order to aid “spreading the word”</a:t>
            </a:r>
          </a:p>
          <a:p>
            <a:pPr marL="342900" indent="-342900">
              <a:lnSpc>
                <a:spcPct val="112000"/>
              </a:lnSpc>
              <a:buFont typeface="Arial" panose="020B0604020202020204" pitchFamily="34" charset="0"/>
              <a:buChar char="•"/>
            </a:pPr>
            <a:r>
              <a:rPr lang="en-US" sz="2000" dirty="0"/>
              <a:t>The community and politicians are demanding immediate action ...</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Case Study</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1938671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759</Words>
  <Application>Microsoft Macintosh PowerPoint</Application>
  <PresentationFormat>On-screen Show (16:9)</PresentationFormat>
  <Paragraphs>67</Paragraphs>
  <Slides>17</Slides>
  <Notes>5</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Times New Roman</vt:lpstr>
      <vt:lpstr>Arial Narrow</vt:lpstr>
      <vt:lpstr>Courier New</vt:lpstr>
      <vt:lpstr>Simple Light</vt:lpstr>
      <vt:lpstr>PowerPoint Presentation</vt:lpstr>
      <vt:lpstr>PowerPoint Presentation</vt:lpstr>
      <vt:lpstr>PowerPoint Presentation</vt:lpstr>
      <vt:lpstr>PowerPoint Presentation</vt:lpstr>
      <vt:lpstr>PowerPoint Presentation</vt:lpstr>
      <vt:lpstr>PowerPoint Presentation</vt:lpstr>
      <vt:lpstr>Discussion</vt:lpstr>
      <vt:lpstr>Discussion</vt:lpstr>
      <vt:lpstr>Case Study</vt:lpstr>
      <vt:lpstr>PowerPoint Presentation</vt:lpstr>
      <vt:lpstr>PowerPoint Presentation</vt:lpstr>
      <vt:lpstr>PowerPoint Presentation</vt:lpstr>
      <vt:lpstr>Criminal Justice Tool: Community Dialogue</vt:lpstr>
      <vt:lpstr>Community Dialogue: Burkina Faso</vt:lpstr>
      <vt:lpstr>Community Dialogue: Burkina Faso</vt:lpstr>
      <vt:lpstr>Community Dialogues and Assessment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Presentation</dc:title>
  <dc:subject/>
  <dc:creator>US Holocaust Memorial Museum</dc:creator>
  <cp:keywords/>
  <dc:description/>
  <cp:lastModifiedBy>Mara Kurlandsky</cp:lastModifiedBy>
  <cp:revision>51</cp:revision>
  <dcterms:modified xsi:type="dcterms:W3CDTF">2023-06-26T18:15:42Z</dcterms:modified>
  <cp:category/>
</cp:coreProperties>
</file>