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304" r:id="rId2"/>
    <p:sldId id="305" r:id="rId3"/>
    <p:sldId id="308" r:id="rId4"/>
    <p:sldId id="354" r:id="rId5"/>
    <p:sldId id="355" r:id="rId6"/>
    <p:sldId id="353" r:id="rId7"/>
    <p:sldId id="357" r:id="rId8"/>
    <p:sldId id="358" r:id="rId9"/>
    <p:sldId id="359" r:id="rId10"/>
    <p:sldId id="313" r:id="rId11"/>
    <p:sldId id="366" r:id="rId12"/>
    <p:sldId id="309" r:id="rId13"/>
    <p:sldId id="361" r:id="rId14"/>
    <p:sldId id="362" r:id="rId15"/>
    <p:sldId id="364" r:id="rId16"/>
    <p:sldId id="360" r:id="rId17"/>
    <p:sldId id="365" r:id="rId18"/>
    <p:sldId id="351" r:id="rId19"/>
    <p:sldId id="333" r:id="rId20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13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D03738-47EB-4852-AC3E-02DA4B0C0CB2}">
  <a:tblStyle styleId="{C7D03738-47EB-4852-AC3E-02DA4B0C0C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8451" autoAdjust="0"/>
  </p:normalViewPr>
  <p:slideViewPr>
    <p:cSldViewPr snapToGrid="0" snapToObjects="1">
      <p:cViewPr varScale="1">
        <p:scale>
          <a:sx n="124" d="100"/>
          <a:sy n="124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mewereneighbors.ushmm.org/#/exhibitions/workers/un299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from: </a:t>
            </a:r>
            <a:r>
              <a:rPr lang="en-US" dirty="0">
                <a:effectLst/>
              </a:rPr>
              <a:t>Brown, Michael E, Linda K Trevino, and David A Harrison. “Ethical Leadership: A Social Learning Perspective for Construct Development and Testing.” </a:t>
            </a:r>
            <a:r>
              <a:rPr lang="en-US" i="1" dirty="0">
                <a:effectLst/>
              </a:rPr>
              <a:t>Organizational Behavior and Human Decision Processes</a:t>
            </a:r>
            <a:r>
              <a:rPr lang="en-US" dirty="0">
                <a:effectLst/>
              </a:rPr>
              <a:t> 97 (February 17, 2004): 120. https://doi.org/10.18502/kss.v3i22.5051. </a:t>
            </a:r>
          </a:p>
        </p:txBody>
      </p:sp>
    </p:spTree>
    <p:extLst>
      <p:ext uri="{BB962C8B-B14F-4D97-AF65-F5344CB8AC3E}">
        <p14:creationId xmlns:p14="http://schemas.microsoft.com/office/powerpoint/2010/main" val="185279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Northouse,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Peter. </a:t>
            </a:r>
            <a:r>
              <a:rPr lang="en-US" sz="1100" b="0" i="1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Leadership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Theory and Practice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8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Ed. Los Angeles: Sage Publications, 2019, pg. 347.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9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sng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http://somewereneighbors.ushmm.org/#/exhibitions/workers/un2991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7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USHMM Photo Archives #47434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7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/>
          <p:nvPr/>
        </p:nvSpPr>
        <p:spPr>
          <a:xfrm>
            <a:off x="125" y="4667025"/>
            <a:ext cx="9144000" cy="47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C5508-4D77-CF74-378F-45A49EAF3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322263"/>
            <a:ext cx="8001000" cy="2249424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lang="en-US" sz="3500" b="1" i="0" u="none" strike="noStrike" cap="all" dirty="0" smtClean="0">
                <a:solidFill>
                  <a:srgbClr val="000000"/>
                </a:solidFill>
                <a:latin typeface="Arial Narrow" panose="020B0604020202020204" pitchFamily="34" charset="0"/>
                <a:ea typeface="Arial"/>
                <a:cs typeface="Arial Narrow" panose="020B0604020202020204" pitchFamily="34" charset="0"/>
                <a:sym typeface="Arial"/>
              </a:defRPr>
            </a:lvl1pPr>
            <a:lvl2pPr marL="5651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0B240-7F3A-D2CE-0FDA-FD2F99A42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58" y="3565665"/>
            <a:ext cx="9154458" cy="120629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00774" y="1371600"/>
            <a:ext cx="6871725" cy="28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Arial Narrow"/>
              <a:buNone/>
              <a:defRPr sz="2300" b="0" i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 Narrow"/>
              </a:defRPr>
            </a:lvl1pPr>
            <a:lvl2pPr marL="914400" lvl="1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○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■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●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○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■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●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○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 Narrow"/>
              <a:buChar char="■"/>
              <a:defRPr sz="1600" b="1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103E96-2A0F-6B20-F736-F336094D4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322262"/>
            <a:ext cx="8001000" cy="81381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lang="en-US" sz="4700" b="1" i="0" u="none" strike="noStrike" cap="none" baseline="0" dirty="0" smtClean="0">
                <a:solidFill>
                  <a:schemeClr val="dk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  <a:sym typeface="Arial"/>
              </a:defRPr>
            </a:lvl1pPr>
            <a:lvl2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767784A4-FAE6-7E73-98BC-A9CF519AD4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21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A7B17"/>
          </p15:clr>
        </p15:guide>
        <p15:guide id="2" pos="107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body" userDrawn="1">
  <p:cSld name="b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3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 sz="3000">
                <a:solidFill>
                  <a:srgbClr val="E691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4731850" y="817899"/>
            <a:ext cx="3840600" cy="27859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Times New Roman"/>
              <a:buNone/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571063" y="3603875"/>
            <a:ext cx="3840600" cy="61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800" i="1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  <p:sp>
        <p:nvSpPr>
          <p:cNvPr id="2" name="Google Shape;65;p18">
            <a:extLst>
              <a:ext uri="{FF2B5EF4-FFF2-40B4-BE49-F238E27FC236}">
                <a16:creationId xmlns:a16="http://schemas.microsoft.com/office/drawing/2014/main" id="{03CB63AE-C995-2F04-04BA-5ADDC9F30435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731413" y="3603874"/>
            <a:ext cx="3840600" cy="61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800" i="1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AD835C24-113C-4428-2DAE-1C8D672D5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Bulleted: single column" preserve="1" userDrawn="1">
  <p:cSld name="1_List Bulleted: single colum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8">
            <a:extLst>
              <a:ext uri="{FF2B5EF4-FFF2-40B4-BE49-F238E27FC236}">
                <a16:creationId xmlns:a16="http://schemas.microsoft.com/office/drawing/2014/main" id="{7B2908EA-E474-13F0-270F-1290A3E21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3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 sz="3000" b="1" i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4F5ABA3F-DCD5-912D-BED7-40DC5EB59C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65;p18">
            <a:extLst>
              <a:ext uri="{FF2B5EF4-FFF2-40B4-BE49-F238E27FC236}">
                <a16:creationId xmlns:a16="http://schemas.microsoft.com/office/drawing/2014/main" id="{699D9B5A-AC23-65E3-837B-98AC436602C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1063" y="3997415"/>
            <a:ext cx="3840600" cy="61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800" i="1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1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Bulleted: single column" userDrawn="1">
  <p:cSld name="Title with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71499" y="1033488"/>
            <a:ext cx="8001025" cy="31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1900"/>
              <a:buNone/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lvl="1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63;p18">
            <a:extLst>
              <a:ext uri="{FF2B5EF4-FFF2-40B4-BE49-F238E27FC236}">
                <a16:creationId xmlns:a16="http://schemas.microsoft.com/office/drawing/2014/main" id="{7B2908EA-E474-13F0-270F-1290A3E21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3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  <a:defRPr sz="3000" b="1" i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4F5ABA3F-DCD5-912D-BED7-40DC5EB59C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ingle line with body" userDrawn="1">
  <p:cSld name="body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71500" y="815975"/>
            <a:ext cx="8001000" cy="3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1900"/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2D03C409-4AA9-3EEA-5544-5FF913734A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and Answers" userDrawn="1">
  <p:cSld name="TITLE_1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B8097B0-2DC9-3C2C-CA30-88DE171A98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DC4AC14-24B6-CABB-BE94-3AB4C136C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747109"/>
            <a:ext cx="8001000" cy="81381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lang="en-US" sz="4700" b="1" i="0" u="none" strike="noStrike" cap="none" baseline="0" dirty="0" smtClean="0">
                <a:solidFill>
                  <a:schemeClr val="dk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  <a:sym typeface="Arial"/>
              </a:defRPr>
            </a:lvl1pPr>
            <a:lvl2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indent="0">
              <a:lnSpc>
                <a:spcPct val="114000"/>
              </a:lnSpc>
              <a:buNone/>
              <a:defRPr sz="47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322325"/>
            <a:ext cx="80010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932200"/>
            <a:ext cx="80010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○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4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■"/>
              <a:defRPr sz="1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173" y="4718304"/>
            <a:ext cx="7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 sz="1000">
                <a:solidFill>
                  <a:srgbClr val="999999"/>
                </a:solidFill>
              </a:defRPr>
            </a:lvl1pPr>
            <a:lvl2pPr lvl="1" rtl="0">
              <a:buNone/>
              <a:defRPr sz="1000">
                <a:solidFill>
                  <a:srgbClr val="999999"/>
                </a:solidFill>
              </a:defRPr>
            </a:lvl2pPr>
            <a:lvl3pPr lvl="2" rtl="0">
              <a:buNone/>
              <a:defRPr sz="1000">
                <a:solidFill>
                  <a:srgbClr val="999999"/>
                </a:solidFill>
              </a:defRPr>
            </a:lvl3pPr>
            <a:lvl4pPr lvl="3" rtl="0">
              <a:buNone/>
              <a:defRPr sz="1000">
                <a:solidFill>
                  <a:srgbClr val="999999"/>
                </a:solidFill>
              </a:defRPr>
            </a:lvl4pPr>
            <a:lvl5pPr lvl="4" rtl="0">
              <a:buNone/>
              <a:defRPr sz="1000">
                <a:solidFill>
                  <a:srgbClr val="999999"/>
                </a:solidFill>
              </a:defRPr>
            </a:lvl5pPr>
            <a:lvl6pPr lvl="5" rtl="0">
              <a:buNone/>
              <a:defRPr sz="1000">
                <a:solidFill>
                  <a:srgbClr val="999999"/>
                </a:solidFill>
              </a:defRPr>
            </a:lvl6pPr>
            <a:lvl7pPr lvl="6" rtl="0">
              <a:buNone/>
              <a:defRPr sz="1000">
                <a:solidFill>
                  <a:srgbClr val="999999"/>
                </a:solidFill>
              </a:defRPr>
            </a:lvl7pPr>
            <a:lvl8pPr lvl="7" rtl="0">
              <a:buNone/>
              <a:defRPr sz="1000">
                <a:solidFill>
                  <a:srgbClr val="999999"/>
                </a:solidFill>
              </a:defRPr>
            </a:lvl8pPr>
            <a:lvl9pPr lvl="8" rtl="0">
              <a:buNone/>
              <a:defRPr sz="1000"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" name="Google Shape;10;p1"/>
          <p:cNvCxnSpPr/>
          <p:nvPr/>
        </p:nvCxnSpPr>
        <p:spPr>
          <a:xfrm>
            <a:off x="10275" y="4757125"/>
            <a:ext cx="9135000" cy="0"/>
          </a:xfrm>
          <a:prstGeom prst="straightConnector1">
            <a:avLst/>
          </a:prstGeom>
          <a:noFill/>
          <a:ln w="1905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9;p1">
            <a:extLst>
              <a:ext uri="{FF2B5EF4-FFF2-40B4-BE49-F238E27FC236}">
                <a16:creationId xmlns:a16="http://schemas.microsoft.com/office/drawing/2014/main" id="{A3868A48-D1A2-EC07-D598-867547E9252D}"/>
              </a:ext>
            </a:extLst>
          </p:cNvPr>
          <p:cNvSpPr txBox="1"/>
          <p:nvPr userDrawn="1"/>
        </p:nvSpPr>
        <p:spPr>
          <a:xfrm>
            <a:off x="4732338" y="4766736"/>
            <a:ext cx="4335337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dirty="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UNITED STATES HOLOCAUST MEMORIAL MUSEUM  |  </a:t>
            </a:r>
            <a:r>
              <a:rPr lang="en-US" sz="850" dirty="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US DEPARTMENT OF STATE</a:t>
            </a:r>
            <a:endParaRPr sz="850" dirty="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4" r:id="rId3"/>
    <p:sldLayoutId id="2147483676" r:id="rId4"/>
    <p:sldLayoutId id="2147483662" r:id="rId5"/>
    <p:sldLayoutId id="2147483652" r:id="rId6"/>
    <p:sldLayoutId id="214748365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57">
          <p15:clr>
            <a:srgbClr val="EA4335"/>
          </p15:clr>
        </p15:guide>
        <p15:guide id="2" pos="360">
          <p15:clr>
            <a:srgbClr val="EA4335"/>
          </p15:clr>
        </p15:guide>
        <p15:guide id="3" pos="2981">
          <p15:clr>
            <a:srgbClr val="EA4335"/>
          </p15:clr>
        </p15:guide>
        <p15:guide id="4" pos="2779">
          <p15:clr>
            <a:srgbClr val="EA4335"/>
          </p15:clr>
        </p15:guide>
        <p15:guide id="5" pos="5400">
          <p15:clr>
            <a:srgbClr val="EA4335"/>
          </p15:clr>
        </p15:guide>
        <p15:guide id="6" orient="horz" pos="203">
          <p15:clr>
            <a:srgbClr val="EA4335"/>
          </p15:clr>
        </p15:guide>
        <p15:guide id="7" orient="horz" pos="514">
          <p15:clr>
            <a:srgbClr val="0000FF"/>
          </p15:clr>
        </p15:guide>
        <p15:guide id="8" orient="horz" pos="25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E7b6BV7R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BA27F9-6003-D0F4-C986-573AE8D23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Leadership, Motivations, and Rationalizations during Mass Atrocities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300" cap="none" dirty="0">
                <a:solidFill>
                  <a:srgbClr val="E69138"/>
                </a:solidFill>
              </a:rPr>
              <a:t>Lessons in Leadership: Criminal Justice Approaches </a:t>
            </a:r>
            <a:br>
              <a:rPr lang="en-US" sz="2300" cap="none" dirty="0">
                <a:solidFill>
                  <a:srgbClr val="E69138"/>
                </a:solidFill>
              </a:rPr>
            </a:br>
            <a:r>
              <a:rPr lang="en-US" sz="2300" cap="none" dirty="0">
                <a:solidFill>
                  <a:srgbClr val="E69138"/>
                </a:solidFill>
              </a:rPr>
              <a:t>for Preventing Mass Atrocities</a:t>
            </a:r>
          </a:p>
        </p:txBody>
      </p:sp>
    </p:spTree>
    <p:extLst>
      <p:ext uri="{BB962C8B-B14F-4D97-AF65-F5344CB8AC3E}">
        <p14:creationId xmlns:p14="http://schemas.microsoft.com/office/powerpoint/2010/main" val="4856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C9F26-C453-587D-7F18-550153583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E6B6-980D-BD9E-AFC3-F0B855FB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 minutes for reading time</a:t>
            </a:r>
          </a:p>
          <a:p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 police officer quotes</a:t>
            </a:r>
          </a:p>
        </p:txBody>
      </p:sp>
    </p:spTree>
    <p:extLst>
      <p:ext uri="{BB962C8B-B14F-4D97-AF65-F5344CB8AC3E}">
        <p14:creationId xmlns:p14="http://schemas.microsoft.com/office/powerpoint/2010/main" val="4739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29367" y="4411837"/>
            <a:ext cx="4597834" cy="161176"/>
          </a:xfrm>
        </p:spPr>
        <p:txBody>
          <a:bodyPr/>
          <a:lstStyle/>
          <a:p>
            <a:r>
              <a:rPr lang="en-US" dirty="0"/>
              <a:t>US Holocaust Memorial Museum Collection, courtesy of the Jeff and Toby Herr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B528BA67-85DD-DB6F-1A0C-62E34B2BE5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67" y="322264"/>
            <a:ext cx="7085265" cy="40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A4A52-1029-FA41-A995-DA79D6DFC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did each person explain their decision to participate in </a:t>
            </a:r>
            <a:br>
              <a:rPr lang="en-US" dirty="0"/>
            </a:br>
            <a:r>
              <a:rPr lang="en-US" dirty="0"/>
              <a:t>mass killings?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did the choice to participate or not participate in mass killings affect the police officers?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might society be affected if those who participated in </a:t>
            </a:r>
            <a:br>
              <a:rPr lang="en-US" dirty="0"/>
            </a:br>
            <a:r>
              <a:rPr lang="en-US" dirty="0"/>
              <a:t>mass atrocities don’t face any consequences?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57A3EB-61C0-AD0C-4A18-0ADB54D6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You Watch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62FE4-102D-EEA7-895A-88F85290B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6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A4A52-1029-FA41-A995-DA79D6DFC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 colleague tries to rationalize unethical behavior, how can </a:t>
            </a:r>
            <a:br>
              <a:rPr lang="en-US" dirty="0"/>
            </a:br>
            <a:r>
              <a:rPr lang="en-US" dirty="0"/>
              <a:t>you respond?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it still worthwhile to object if you think no one will listen </a:t>
            </a:r>
            <a:br>
              <a:rPr lang="en-US" dirty="0"/>
            </a:br>
            <a:r>
              <a:rPr lang="en-US" dirty="0"/>
              <a:t>to you? Or if you think there will be consequences for </a:t>
            </a:r>
            <a:br>
              <a:rPr lang="en-US" dirty="0"/>
            </a:br>
            <a:r>
              <a:rPr lang="en-US" dirty="0"/>
              <a:t>speaking out?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F35A6-B559-CB95-5384-FAFBDEAA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62FE4-102D-EEA7-895A-88F85290B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2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A4A52-1029-FA41-A995-DA79D6DFC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could you do to improve your leadership environment </a:t>
            </a:r>
            <a:br>
              <a:rPr lang="en-US" dirty="0"/>
            </a:br>
            <a:r>
              <a:rPr lang="en-US" dirty="0"/>
              <a:t>for the purpose of atrocity prevention?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giving feedback to supervisors encouraged in your agency or organization? Why or why not?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F35A6-B559-CB95-5384-FAFBDEAA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62FE4-102D-EEA7-895A-88F85290B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14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22263"/>
            <a:ext cx="8001000" cy="3895412"/>
          </a:xfrm>
        </p:spPr>
        <p:txBody>
          <a:bodyPr anchor="ctr"/>
          <a:lstStyle/>
          <a:p>
            <a:r>
              <a:rPr lang="en-US" sz="3000" b="1" dirty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Ethical Leadership and Atrocity Prevention</a:t>
            </a:r>
          </a:p>
          <a:p>
            <a:r>
              <a:rPr lang="en-US" sz="2400" dirty="0"/>
              <a:t>Modeling behaviors and relationships that preserve life and </a:t>
            </a:r>
            <a:br>
              <a:rPr lang="en-US" sz="2400" dirty="0"/>
            </a:br>
            <a:r>
              <a:rPr lang="en-US" sz="2400" dirty="0"/>
              <a:t>help prevent atrocities, and encouraging others to do the same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4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C9F26-C453-587D-7F18-550153583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E6B6-980D-BD9E-AFC3-F0B855FB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734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C9F26-C453-587D-7F18-550153583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E6B6-980D-BD9E-AFC3-F0B855FB6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Optional Add-On</a:t>
            </a:r>
          </a:p>
          <a:p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Battalion 101 Photo Analysis Exercise</a:t>
            </a:r>
          </a:p>
        </p:txBody>
      </p:sp>
    </p:spTree>
    <p:extLst>
      <p:ext uri="{BB962C8B-B14F-4D97-AF65-F5344CB8AC3E}">
        <p14:creationId xmlns:p14="http://schemas.microsoft.com/office/powerpoint/2010/main" val="303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163D3-1B91-99C6-D5CC-6E1407491F7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1431" y="4469125"/>
            <a:ext cx="3840600" cy="217175"/>
          </a:xfrm>
        </p:spPr>
        <p:txBody>
          <a:bodyPr/>
          <a:lstStyle/>
          <a:p>
            <a:r>
              <a:rPr lang="en-US" dirty="0"/>
              <a:t>US Holocaust Memorial Museum, courtesy of Margaret </a:t>
            </a:r>
            <a:r>
              <a:rPr lang="en-US" dirty="0" err="1"/>
              <a:t>Chelnick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34B37-9295-9908-9275-5174AD1DFC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7" name="Google Shape;233;g1c9324375c1_0_12" descr="https://lh6.googleusercontent.com/Yl6l-QrbWB9vj4UDKK_nIhFdXTL0ZbPVb_tfZA82RJfz_ATQx6-ld8byLIW-28g5aaEyyEe7XmmeiFesQQ2O9XvowcSDV6XH2rhJmtMMRXnMX0TTbPbkQP-LZHRAB04ZIj06AGR2-vw">
            <a:extLst>
              <a:ext uri="{FF2B5EF4-FFF2-40B4-BE49-F238E27FC236}">
                <a16:creationId xmlns:a16="http://schemas.microsoft.com/office/drawing/2014/main" id="{490A415F-49D1-613C-E711-5E510F085F6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431" y="322263"/>
            <a:ext cx="6621138" cy="4216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4A00-4494-2037-E123-AD8B98937AF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063" y="4231873"/>
            <a:ext cx="3840600" cy="161176"/>
          </a:xfrm>
        </p:spPr>
        <p:txBody>
          <a:bodyPr/>
          <a:lstStyle/>
          <a:p>
            <a:r>
              <a:rPr lang="en-US" dirty="0"/>
              <a:t>US Holocaust Memorial Museum, courtesy of Margaret </a:t>
            </a:r>
            <a:r>
              <a:rPr lang="en-US" dirty="0" err="1"/>
              <a:t>Chelnick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137C-56B0-0122-183A-198CDBF59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EA5D79-44A2-B47B-4332-10A40BAF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1638" y="1005538"/>
            <a:ext cx="2140862" cy="2785975"/>
          </a:xfrm>
        </p:spPr>
        <p:txBody>
          <a:bodyPr/>
          <a:lstStyle/>
          <a:p>
            <a:r>
              <a:rPr lang="en-US" dirty="0"/>
              <a:t>Members of </a:t>
            </a:r>
            <a:br>
              <a:rPr lang="en-US" dirty="0"/>
            </a:br>
            <a:r>
              <a:rPr lang="en-US" dirty="0"/>
              <a:t>Police Battalion 101 celebrate Christmas in </a:t>
            </a:r>
            <a:r>
              <a:rPr lang="en-US"/>
              <a:t>their barracks.</a:t>
            </a:r>
            <a:endParaRPr lang="en-US" dirty="0"/>
          </a:p>
          <a:p>
            <a:r>
              <a:rPr lang="en-US" dirty="0"/>
              <a:t>December 25, 1940</a:t>
            </a:r>
          </a:p>
          <a:p>
            <a:endParaRPr lang="en-US" dirty="0"/>
          </a:p>
        </p:txBody>
      </p:sp>
      <p:pic>
        <p:nvPicPr>
          <p:cNvPr id="2" name="Google Shape;233;g1c9324375c1_0_12" descr="https://lh6.googleusercontent.com/Yl6l-QrbWB9vj4UDKK_nIhFdXTL0ZbPVb_tfZA82RJfz_ATQx6-ld8byLIW-28g5aaEyyEe7XmmeiFesQQ2O9XvowcSDV6XH2rhJmtMMRXnMX0TTbPbkQP-LZHRAB04ZIj06AGR2-vw">
            <a:extLst>
              <a:ext uri="{FF2B5EF4-FFF2-40B4-BE49-F238E27FC236}">
                <a16:creationId xmlns:a16="http://schemas.microsoft.com/office/drawing/2014/main" id="{EB6B9959-556D-E4B8-29F3-A9EA8F0683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63" y="689732"/>
            <a:ext cx="5539950" cy="3528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0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75048-2A1B-EB6C-F9C1-A4466577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0774" y="1327532"/>
            <a:ext cx="6871725" cy="284610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Explore the concept of </a:t>
            </a:r>
            <a:r>
              <a:rPr lang="en-US" i="1" dirty="0"/>
              <a:t>leadership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Analyze and discuss the role of ethical leadership in mass atrocity prevention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Explore common rationalizations and motivations for unethical behavior during mass atrocities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Reflect on leadership characteristics in relation to your role as a leader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F925A-552A-9188-887E-CA9EB6A9C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1E6CD-CA86-304A-6112-37D20C68A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19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22263"/>
            <a:ext cx="8001000" cy="3895412"/>
          </a:xfrm>
        </p:spPr>
        <p:txBody>
          <a:bodyPr anchor="ctr"/>
          <a:lstStyle/>
          <a:p>
            <a:r>
              <a:rPr lang="en-US" sz="3000" b="1" dirty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Group Discussion</a:t>
            </a:r>
          </a:p>
          <a:p>
            <a:r>
              <a:rPr lang="en-US" sz="2400" dirty="0"/>
              <a:t>What does the term </a:t>
            </a:r>
            <a:r>
              <a:rPr lang="en-US" sz="2400" i="1" dirty="0"/>
              <a:t>leadership</a:t>
            </a:r>
            <a:r>
              <a:rPr lang="en-US" sz="2400" dirty="0"/>
              <a:t> mean to you?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75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97115F-1B9F-370F-686D-DD194E3D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Leadership?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850" y="817899"/>
            <a:ext cx="3840600" cy="3182601"/>
          </a:xfrm>
        </p:spPr>
        <p:txBody>
          <a:bodyPr anchor="ctr"/>
          <a:lstStyle/>
          <a:p>
            <a:r>
              <a:rPr lang="en-US" sz="2400" dirty="0"/>
              <a:t>The ability to influence and motivate others to complete or accomplish a goal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FF654-64D3-087D-E9E9-ED84FE80BF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1063" y="3559806"/>
            <a:ext cx="3840600" cy="217175"/>
          </a:xfrm>
        </p:spPr>
        <p:txBody>
          <a:bodyPr/>
          <a:lstStyle/>
          <a:p>
            <a:r>
              <a:rPr lang="en-US" dirty="0" err="1"/>
              <a:t>ArchOneZ</a:t>
            </a:r>
            <a:r>
              <a:rPr lang="en-US" dirty="0"/>
              <a:t>/</a:t>
            </a:r>
            <a:r>
              <a:rPr lang="en-US" dirty="0" err="1"/>
              <a:t>VectorStock.com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Google Shape;129;p5">
            <a:extLst>
              <a:ext uri="{FF2B5EF4-FFF2-40B4-BE49-F238E27FC236}">
                <a16:creationId xmlns:a16="http://schemas.microsoft.com/office/drawing/2014/main" id="{1CB78365-944C-46CA-70C8-F67852322F0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" y="1303324"/>
            <a:ext cx="3840163" cy="23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5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97115F-1B9F-370F-686D-DD194E3D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Power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850" y="817899"/>
            <a:ext cx="3840600" cy="3182601"/>
          </a:xfrm>
        </p:spPr>
        <p:txBody>
          <a:bodyPr anchor="ctr"/>
          <a:lstStyle/>
          <a:p>
            <a:r>
              <a:rPr lang="en-US" sz="2400" dirty="0"/>
              <a:t>There are two types of power: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Positional Power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Personal Power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FF654-64D3-087D-E9E9-ED84FE80BF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23431" y="4000500"/>
            <a:ext cx="2529340" cy="217174"/>
          </a:xfrm>
        </p:spPr>
        <p:txBody>
          <a:bodyPr/>
          <a:lstStyle/>
          <a:p>
            <a:pPr algn="ctr"/>
            <a:r>
              <a:rPr lang="en-US" dirty="0"/>
              <a:t>The Noun Project, CC0 1.0 Public Domain Dedication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CEA0744-CD27-2BA3-8950-E1A03CFB1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3431" y="1264052"/>
            <a:ext cx="2529340" cy="20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22263"/>
            <a:ext cx="8001000" cy="3895412"/>
          </a:xfrm>
        </p:spPr>
        <p:txBody>
          <a:bodyPr anchor="ctr"/>
          <a:lstStyle/>
          <a:p>
            <a:r>
              <a:rPr lang="en-US" sz="3000" b="1" dirty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Ethical Leadership</a:t>
            </a:r>
          </a:p>
          <a:p>
            <a:r>
              <a:rPr lang="en-US" sz="2400" dirty="0"/>
              <a:t>The demonstration of normatively appropriate conduct through personal actions and interpersonal relationships, and the promotion of such conduct to others through two-way communication, reinforcement, and decision making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61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97115F-1B9F-370F-686D-DD194E3D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Ethical Leadership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01687"/>
            <a:ext cx="3840600" cy="2898813"/>
          </a:xfrm>
        </p:spPr>
        <p:txBody>
          <a:bodyPr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Respects Others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Serves Others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Shows Justice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Manifests Honesty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Builds Community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9" name="Google Shape;154;p10">
            <a:extLst>
              <a:ext uri="{FF2B5EF4-FFF2-40B4-BE49-F238E27FC236}">
                <a16:creationId xmlns:a16="http://schemas.microsoft.com/office/drawing/2014/main" id="{AFB9D0FE-3DED-E00D-C4D0-D9A971290AA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1902" y="1289437"/>
            <a:ext cx="2933647" cy="267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8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22263"/>
            <a:ext cx="8001000" cy="3895412"/>
          </a:xfrm>
        </p:spPr>
        <p:txBody>
          <a:bodyPr anchor="t"/>
          <a:lstStyle/>
          <a:p>
            <a:r>
              <a:rPr lang="en-US" sz="3000" b="1" dirty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Rationalization</a:t>
            </a:r>
          </a:p>
          <a:p>
            <a:r>
              <a:rPr lang="en-US" sz="2400" dirty="0"/>
              <a:t>Trying to resolve the tension between your unethical actions </a:t>
            </a:r>
            <a:br>
              <a:rPr lang="en-US" sz="2400" dirty="0"/>
            </a:br>
            <a:r>
              <a:rPr lang="en-US" sz="2400" dirty="0"/>
              <a:t>and the desire to see yourself as a “good person”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Google Shape;163;g14956abaf1c_0_136">
            <a:extLst>
              <a:ext uri="{FF2B5EF4-FFF2-40B4-BE49-F238E27FC236}">
                <a16:creationId xmlns:a16="http://schemas.microsoft.com/office/drawing/2014/main" id="{F3461F88-6092-C049-66C8-BB62D662248D}"/>
              </a:ext>
            </a:extLst>
          </p:cNvPr>
          <p:cNvSpPr/>
          <p:nvPr/>
        </p:nvSpPr>
        <p:spPr>
          <a:xfrm>
            <a:off x="1132516" y="2198888"/>
            <a:ext cx="1809457" cy="1015629"/>
          </a:xfrm>
          <a:prstGeom prst="irregularSeal1">
            <a:avLst/>
          </a:prstGeom>
          <a:solidFill>
            <a:srgbClr val="E691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ACTIONS</a:t>
            </a:r>
            <a:endParaRPr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Google Shape;164;g14956abaf1c_0_136">
            <a:extLst>
              <a:ext uri="{FF2B5EF4-FFF2-40B4-BE49-F238E27FC236}">
                <a16:creationId xmlns:a16="http://schemas.microsoft.com/office/drawing/2014/main" id="{BC36252D-E0F9-BF83-45BA-A2D395C809B1}"/>
              </a:ext>
            </a:extLst>
          </p:cNvPr>
          <p:cNvSpPr/>
          <p:nvPr/>
        </p:nvSpPr>
        <p:spPr>
          <a:xfrm>
            <a:off x="2888574" y="2198888"/>
            <a:ext cx="1752539" cy="1015629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BELIEFS</a:t>
            </a:r>
            <a:endParaRPr sz="1600" b="1" dirty="0">
              <a:solidFill>
                <a:schemeClr val="l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Google Shape;165;g14956abaf1c_0_136">
            <a:extLst>
              <a:ext uri="{FF2B5EF4-FFF2-40B4-BE49-F238E27FC236}">
                <a16:creationId xmlns:a16="http://schemas.microsoft.com/office/drawing/2014/main" id="{9EB375B1-0382-E381-F277-5FFA850AC993}"/>
              </a:ext>
            </a:extLst>
          </p:cNvPr>
          <p:cNvSpPr/>
          <p:nvPr/>
        </p:nvSpPr>
        <p:spPr>
          <a:xfrm>
            <a:off x="2880135" y="3285072"/>
            <a:ext cx="3640199" cy="110101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6;g14956abaf1c_0_136">
            <a:extLst>
              <a:ext uri="{FF2B5EF4-FFF2-40B4-BE49-F238E27FC236}">
                <a16:creationId xmlns:a16="http://schemas.microsoft.com/office/drawing/2014/main" id="{B3007A86-33E2-998A-08A1-C79826F5F097}"/>
              </a:ext>
            </a:extLst>
          </p:cNvPr>
          <p:cNvSpPr/>
          <p:nvPr/>
        </p:nvSpPr>
        <p:spPr>
          <a:xfrm>
            <a:off x="6463778" y="2556786"/>
            <a:ext cx="1547705" cy="1101018"/>
          </a:xfrm>
          <a:prstGeom prst="ellipse">
            <a:avLst/>
          </a:prstGeom>
          <a:solidFill>
            <a:srgbClr val="F9CB9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 BELIEFS</a:t>
            </a:r>
            <a:endParaRPr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Google Shape;167;g14956abaf1c_0_136">
            <a:extLst>
              <a:ext uri="{FF2B5EF4-FFF2-40B4-BE49-F238E27FC236}">
                <a16:creationId xmlns:a16="http://schemas.microsoft.com/office/drawing/2014/main" id="{BD6AF779-5AF6-704C-87B4-2586E26A348D}"/>
              </a:ext>
            </a:extLst>
          </p:cNvPr>
          <p:cNvSpPr/>
          <p:nvPr/>
        </p:nvSpPr>
        <p:spPr>
          <a:xfrm>
            <a:off x="5343225" y="2114115"/>
            <a:ext cx="1547705" cy="1101018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ACTIONS</a:t>
            </a:r>
            <a:endParaRPr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C349F-F7CC-FF54-E704-FD4DE40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22263"/>
            <a:ext cx="8001000" cy="3895412"/>
          </a:xfrm>
        </p:spPr>
        <p:txBody>
          <a:bodyPr anchor="t"/>
          <a:lstStyle/>
          <a:p>
            <a:r>
              <a:rPr lang="en-US" sz="3000" b="1" dirty="0">
                <a:solidFill>
                  <a:srgbClr val="E6913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Common Rationalizations</a:t>
            </a:r>
          </a:p>
          <a:p>
            <a:r>
              <a:rPr lang="en-US" sz="2400" dirty="0"/>
              <a:t>“I know that I shouldn’t do this, but ...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Denial of responsibility: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“... my boss is making me, so it isn’t really my fault.”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Denial of injury: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“... who’s really being hurt?”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Denial of victim: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“... this person deserves it.”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Social weighing: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“... the other side is doing even worse stuff.”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Appeal to higher authority: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“... I have a family to feed.”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Metaphor of the ledger: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“... I give a lot of money to charity.”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E231B-A3C5-60C3-1C92-48F23C722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5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632</Words>
  <Application>Microsoft Macintosh PowerPoint</Application>
  <PresentationFormat>On-screen Show (16:9)</PresentationFormat>
  <Paragraphs>83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Arial Narrow</vt:lpstr>
      <vt:lpstr>Calibri</vt:lpstr>
      <vt:lpstr>Simple Light</vt:lpstr>
      <vt:lpstr>PowerPoint Presentation</vt:lpstr>
      <vt:lpstr>PowerPoint Presentation</vt:lpstr>
      <vt:lpstr>PowerPoint Presentation</vt:lpstr>
      <vt:lpstr>What Is Leadership?</vt:lpstr>
      <vt:lpstr>Types of Power</vt:lpstr>
      <vt:lpstr>PowerPoint Presentation</vt:lpstr>
      <vt:lpstr>Principles of Ethical Leadership</vt:lpstr>
      <vt:lpstr>PowerPoint Presentation</vt:lpstr>
      <vt:lpstr>PowerPoint Presentation</vt:lpstr>
      <vt:lpstr>PowerPoint Presentation</vt:lpstr>
      <vt:lpstr>PowerPoint Presentation</vt:lpstr>
      <vt:lpstr>After You Watch</vt:lpstr>
      <vt:lpstr>Questions for Discussion</vt:lpstr>
      <vt:lpstr>Questions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 Presentation</dc:title>
  <dc:subject/>
  <dc:creator>US Holocaust Memorial Museum</dc:creator>
  <cp:keywords/>
  <dc:description/>
  <cp:lastModifiedBy>Mara Kurlandsky</cp:lastModifiedBy>
  <cp:revision>58</cp:revision>
  <dcterms:modified xsi:type="dcterms:W3CDTF">2023-06-26T18:21:54Z</dcterms:modified>
  <cp:category/>
</cp:coreProperties>
</file>