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4" r:id="rId1"/>
  </p:sldMasterIdLst>
  <p:notesMasterIdLst>
    <p:notesMasterId r:id="rId24"/>
  </p:notesMasterIdLst>
  <p:sldIdLst>
    <p:sldId id="366" r:id="rId2"/>
    <p:sldId id="305" r:id="rId3"/>
    <p:sldId id="354" r:id="rId4"/>
    <p:sldId id="361" r:id="rId5"/>
    <p:sldId id="321" r:id="rId6"/>
    <p:sldId id="367" r:id="rId7"/>
    <p:sldId id="362" r:id="rId8"/>
    <p:sldId id="353" r:id="rId9"/>
    <p:sldId id="368" r:id="rId10"/>
    <p:sldId id="370" r:id="rId11"/>
    <p:sldId id="377" r:id="rId12"/>
    <p:sldId id="318" r:id="rId13"/>
    <p:sldId id="371" r:id="rId14"/>
    <p:sldId id="308" r:id="rId15"/>
    <p:sldId id="360" r:id="rId16"/>
    <p:sldId id="365" r:id="rId17"/>
    <p:sldId id="372" r:id="rId18"/>
    <p:sldId id="349" r:id="rId19"/>
    <p:sldId id="373" r:id="rId20"/>
    <p:sldId id="374" r:id="rId21"/>
    <p:sldId id="375" r:id="rId22"/>
    <p:sldId id="376" r:id="rId23"/>
  </p:sldIdLst>
  <p:sldSz cx="9144000" cy="5143500" type="screen16x9"/>
  <p:notesSz cx="6858000" cy="9144000"/>
  <p:embeddedFontLst>
    <p:embeddedFont>
      <p:font typeface="Arial Narrow" panose="020B0604020202020204"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2F3"/>
    <a:srgbClr val="E69138"/>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7D03738-47EB-4852-AC3E-02DA4B0C0CB2}">
  <a:tblStyle styleId="{C7D03738-47EB-4852-AC3E-02DA4B0C0C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9"/>
    <p:restoredTop sz="64065" autoAdjust="0"/>
  </p:normalViewPr>
  <p:slideViewPr>
    <p:cSldViewPr snapToGrid="0" snapToObjects="1">
      <p:cViewPr varScale="1">
        <p:scale>
          <a:sx n="97" d="100"/>
          <a:sy n="97" d="100"/>
        </p:scale>
        <p:origin x="1176"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9"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wiesenthal.com/about/about-simon-wiesenthal/a-tribute-to-simon-wiesenthal-in-his-95th-year.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nationaalarchief.nl/onderzoeken/fotocollectie/ad201a9c-d0b4-102d-bcf8-003048976d84"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2009-2017.state.gov/documents/organization/257771.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Quote source: </a:t>
            </a:r>
            <a:r>
              <a:rPr lang="en-US" sz="1050" u="sng" dirty="0">
                <a:solidFill>
                  <a:schemeClr val="hlink"/>
                </a:solidFill>
                <a:latin typeface="Arial"/>
                <a:ea typeface="Arial"/>
                <a:cs typeface="Arial"/>
                <a:sym typeface="Arial"/>
                <a:hlinkClick r:id="rId3"/>
              </a:rPr>
              <a:t>http://www.wiesenthal.com/about/about-simon-wiesenthal/a-tribute-to-simon-wiesenthal-in-his-95th-year.html</a:t>
            </a:r>
            <a:endParaRPr lang="en-US" dirty="0"/>
          </a:p>
          <a:p>
            <a:pPr marL="0" lvl="0" indent="0" algn="l" rtl="0">
              <a:lnSpc>
                <a:spcPct val="100000"/>
              </a:lnSpc>
              <a:spcBef>
                <a:spcPts val="0"/>
              </a:spcBef>
              <a:spcAft>
                <a:spcPts val="0"/>
              </a:spcAft>
              <a:buSzPts val="1400"/>
              <a:buNone/>
            </a:pPr>
            <a:r>
              <a:rPr lang="en-US" dirty="0"/>
              <a:t>Photo source: </a:t>
            </a:r>
            <a:r>
              <a:rPr lang="en-US" u="sng" dirty="0">
                <a:solidFill>
                  <a:schemeClr val="hlink"/>
                </a:solidFill>
                <a:hlinkClick r:id="rId4"/>
              </a:rPr>
              <a:t>https://www.nationaalarchief.nl/onderzoeken/fotocollectie/ad201a9c-d0b4-102d-bcf8-003048976d84</a:t>
            </a:r>
            <a:endParaRPr lang="en-US" u="sng" dirty="0">
              <a:solidFill>
                <a:schemeClr val="hlink"/>
              </a:solidFill>
            </a:endParaRPr>
          </a:p>
        </p:txBody>
      </p:sp>
    </p:spTree>
    <p:extLst>
      <p:ext uri="{BB962C8B-B14F-4D97-AF65-F5344CB8AC3E}">
        <p14:creationId xmlns:p14="http://schemas.microsoft.com/office/powerpoint/2010/main" val="1093842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sz="1100" dirty="0">
                <a:latin typeface="Times New Roman"/>
                <a:ea typeface="Times New Roman"/>
                <a:cs typeface="Times New Roman"/>
                <a:sym typeface="Times New Roman"/>
              </a:rPr>
              <a:t>Source: based on goals identified by Straus in Fundamentals on pg. 206, 216–217</a:t>
            </a:r>
            <a:endParaRPr lang="en-US" dirty="0"/>
          </a:p>
        </p:txBody>
      </p:sp>
    </p:spTree>
    <p:extLst>
      <p:ext uri="{BB962C8B-B14F-4D97-AF65-F5344CB8AC3E}">
        <p14:creationId xmlns:p14="http://schemas.microsoft.com/office/powerpoint/2010/main" val="1429890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Source: </a:t>
            </a:r>
            <a:r>
              <a:rPr lang="en-US" u="sng" dirty="0">
                <a:solidFill>
                  <a:schemeClr val="hlink"/>
                </a:solidFill>
                <a:hlinkClick r:id="rId3"/>
              </a:rPr>
              <a:t>https://2009-2017.state.gov/documents/organization/257771.pdf</a:t>
            </a:r>
            <a:endParaRPr lang="en-US" dirty="0"/>
          </a:p>
        </p:txBody>
      </p:sp>
    </p:spTree>
    <p:extLst>
      <p:ext uri="{BB962C8B-B14F-4D97-AF65-F5344CB8AC3E}">
        <p14:creationId xmlns:p14="http://schemas.microsoft.com/office/powerpoint/2010/main" val="3395403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357075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16111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293946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https://www.youtube.com/watch?v=wNXHuRuuVbY&amp;t=3s</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359209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46979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6815209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_1">
    <p:spTree>
      <p:nvGrpSpPr>
        <p:cNvPr id="1" name="Shape 92"/>
        <p:cNvGrpSpPr/>
        <p:nvPr/>
      </p:nvGrpSpPr>
      <p:grpSpPr>
        <a:xfrm>
          <a:off x="0" y="0"/>
          <a:ext cx="0" cy="0"/>
          <a:chOff x="0" y="0"/>
          <a:chExt cx="0" cy="0"/>
        </a:xfrm>
      </p:grpSpPr>
      <p:sp>
        <p:nvSpPr>
          <p:cNvPr id="93" name="Google Shape;93;p27"/>
          <p:cNvSpPr/>
          <p:nvPr/>
        </p:nvSpPr>
        <p:spPr>
          <a:xfrm>
            <a:off x="125" y="4667025"/>
            <a:ext cx="9144000" cy="476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ext Placeholder 3">
            <a:extLst>
              <a:ext uri="{FF2B5EF4-FFF2-40B4-BE49-F238E27FC236}">
                <a16:creationId xmlns:a16="http://schemas.microsoft.com/office/drawing/2014/main" id="{843C5508-4D77-CF74-378F-45A49EAF3CCB}"/>
              </a:ext>
            </a:extLst>
          </p:cNvPr>
          <p:cNvSpPr>
            <a:spLocks noGrp="1"/>
          </p:cNvSpPr>
          <p:nvPr>
            <p:ph type="body" sz="quarter" idx="10"/>
          </p:nvPr>
        </p:nvSpPr>
        <p:spPr>
          <a:xfrm>
            <a:off x="571500" y="322263"/>
            <a:ext cx="8001000" cy="2249424"/>
          </a:xfrm>
        </p:spPr>
        <p:txBody>
          <a:bodyPr anchor="b" anchorCtr="0"/>
          <a:lstStyle>
            <a:lvl1pPr marL="0" indent="0">
              <a:lnSpc>
                <a:spcPct val="90000"/>
              </a:lnSpc>
              <a:buNone/>
              <a:defRPr lang="en-US" sz="3500" b="1" i="0" u="none" strike="noStrike" cap="all" dirty="0" smtClean="0">
                <a:solidFill>
                  <a:srgbClr val="000000"/>
                </a:solidFill>
                <a:latin typeface="Arial Narrow" panose="020B0604020202020204" pitchFamily="34" charset="0"/>
                <a:ea typeface="Arial"/>
                <a:cs typeface="Arial Narrow" panose="020B0604020202020204" pitchFamily="34" charset="0"/>
                <a:sym typeface="Arial"/>
              </a:defRPr>
            </a:lvl1pPr>
            <a:lvl2pPr marL="565150" indent="0">
              <a:buNone/>
              <a:defRPr/>
            </a:lvl2pPr>
          </a:lstStyle>
          <a:p>
            <a:pPr lvl="0"/>
            <a:r>
              <a:rPr lang="en-US" dirty="0"/>
              <a:t>Click to edit Master text styles</a:t>
            </a:r>
          </a:p>
        </p:txBody>
      </p:sp>
      <p:pic>
        <p:nvPicPr>
          <p:cNvPr id="10" name="Picture 9">
            <a:extLst>
              <a:ext uri="{FF2B5EF4-FFF2-40B4-BE49-F238E27FC236}">
                <a16:creationId xmlns:a16="http://schemas.microsoft.com/office/drawing/2014/main" id="{3C70B240-7F3A-D2CE-0FDA-FD2F99A42A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58" y="3565665"/>
            <a:ext cx="9154458" cy="1206291"/>
          </a:xfrm>
          <a:prstGeom prst="rect">
            <a:avLst/>
          </a:prstGeom>
        </p:spPr>
      </p:pic>
    </p:spTree>
  </p:cSld>
  <p:clrMapOvr>
    <a:masterClrMapping/>
  </p:clrMapOvr>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preserve="1" userDrawn="1">
  <p:cSld name="a">
    <p:spTree>
      <p:nvGrpSpPr>
        <p:cNvPr id="1" name="Shape 39"/>
        <p:cNvGrpSpPr/>
        <p:nvPr/>
      </p:nvGrpSpPr>
      <p:grpSpPr>
        <a:xfrm>
          <a:off x="0" y="0"/>
          <a:ext cx="0" cy="0"/>
          <a:chOff x="0" y="0"/>
          <a:chExt cx="0" cy="0"/>
        </a:xfrm>
      </p:grpSpPr>
      <p:sp>
        <p:nvSpPr>
          <p:cNvPr id="41" name="Google Shape;41;p10"/>
          <p:cNvSpPr txBox="1">
            <a:spLocks noGrp="1"/>
          </p:cNvSpPr>
          <p:nvPr>
            <p:ph type="body" idx="1"/>
          </p:nvPr>
        </p:nvSpPr>
        <p:spPr>
          <a:xfrm>
            <a:off x="1700774" y="1371600"/>
            <a:ext cx="6871725" cy="2846100"/>
          </a:xfrm>
          <a:prstGeom prst="rect">
            <a:avLst/>
          </a:prstGeom>
        </p:spPr>
        <p:txBody>
          <a:bodyPr spcFirstLastPara="1" wrap="square" lIns="0" tIns="0" rIns="0" bIns="0" anchor="t" anchorCtr="0">
            <a:noAutofit/>
          </a:bodyPr>
          <a:lstStyle>
            <a:lvl1pPr marL="0" lvl="0" indent="0" rtl="0">
              <a:lnSpc>
                <a:spcPct val="113000"/>
              </a:lnSpc>
              <a:spcBef>
                <a:spcPts val="0"/>
              </a:spcBef>
              <a:spcAft>
                <a:spcPts val="1200"/>
              </a:spcAft>
              <a:buSzPts val="1600"/>
              <a:buFont typeface="Arial Narrow"/>
              <a:buNone/>
              <a:defRPr sz="23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Arial Narrow"/>
              </a:defRPr>
            </a:lvl1pPr>
            <a:lvl2pPr marL="914400" lvl="1"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2pPr>
            <a:lvl3pPr marL="1371600" lvl="2"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3pPr>
            <a:lvl4pPr marL="1828800" lvl="3"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4pPr>
            <a:lvl5pPr marL="2286000" lvl="4"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5pPr>
            <a:lvl6pPr marL="2743200" lvl="5"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6pPr>
            <a:lvl7pPr marL="3200400" lvl="6"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7pPr>
            <a:lvl8pPr marL="3657600" lvl="7"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8pPr>
            <a:lvl9pPr marL="4114800" lvl="8"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9pPr>
          </a:lstStyle>
          <a:p>
            <a:endParaRPr dirty="0"/>
          </a:p>
        </p:txBody>
      </p:sp>
      <p:sp>
        <p:nvSpPr>
          <p:cNvPr id="5" name="Text Placeholder 3">
            <a:extLst>
              <a:ext uri="{FF2B5EF4-FFF2-40B4-BE49-F238E27FC236}">
                <a16:creationId xmlns:a16="http://schemas.microsoft.com/office/drawing/2014/main" id="{34103E96-2A0F-6B20-F736-F336094D47E0}"/>
              </a:ext>
            </a:extLst>
          </p:cNvPr>
          <p:cNvSpPr>
            <a:spLocks noGrp="1"/>
          </p:cNvSpPr>
          <p:nvPr>
            <p:ph type="body" sz="quarter" idx="10"/>
          </p:nvPr>
        </p:nvSpPr>
        <p:spPr>
          <a:xfrm>
            <a:off x="571500" y="322262"/>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
        <p:nvSpPr>
          <p:cNvPr id="2" name="Google Shape;8;p1">
            <a:extLst>
              <a:ext uri="{FF2B5EF4-FFF2-40B4-BE49-F238E27FC236}">
                <a16:creationId xmlns:a16="http://schemas.microsoft.com/office/drawing/2014/main" id="{767784A4-FAE6-7E73-98BC-A9CF519AD4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791213070"/>
      </p:ext>
    </p:extLst>
  </p:cSld>
  <p:clrMapOvr>
    <a:masterClrMapping/>
  </p:clrMapOvr>
  <p:extLst>
    <p:ext uri="{DCECCB84-F9BA-43D5-87BE-67443E8EF086}">
      <p15:sldGuideLst xmlns:p15="http://schemas.microsoft.com/office/powerpoint/2012/main">
        <p15:guide id="1" orient="horz" pos="864">
          <p15:clr>
            <a:srgbClr val="FA7B17"/>
          </p15:clr>
        </p15:guide>
        <p15:guide id="2" pos="1071">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with body" userDrawn="1">
  <p:cSld name="b">
    <p:spTree>
      <p:nvGrpSpPr>
        <p:cNvPr id="1" name="Shape 62"/>
        <p:cNvGrpSpPr/>
        <p:nvPr/>
      </p:nvGrpSpPr>
      <p:grpSpPr>
        <a:xfrm>
          <a:off x="0" y="0"/>
          <a:ext cx="0" cy="0"/>
          <a:chOff x="0" y="0"/>
          <a:chExt cx="0" cy="0"/>
        </a:xfrm>
      </p:grpSpPr>
      <p:sp>
        <p:nvSpPr>
          <p:cNvPr id="63" name="Google Shape;63;p18"/>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a:solidFill>
                  <a:srgbClr val="E69138"/>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64" name="Google Shape;64;p18"/>
          <p:cNvSpPr txBox="1">
            <a:spLocks noGrp="1"/>
          </p:cNvSpPr>
          <p:nvPr>
            <p:ph type="body" idx="1"/>
          </p:nvPr>
        </p:nvSpPr>
        <p:spPr>
          <a:xfrm>
            <a:off x="4731850" y="817899"/>
            <a:ext cx="3840600" cy="2785975"/>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800"/>
              <a:buFont typeface="Times New Roman"/>
              <a:buNone/>
              <a:defRPr sz="19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a:defRPr>
            </a:lvl1pPr>
            <a:lvl2pPr marL="914400" lvl="1"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2pPr>
            <a:lvl3pPr marL="1371600" lvl="2"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3pPr>
            <a:lvl4pPr marL="1828800" lvl="3"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4pPr>
            <a:lvl5pPr marL="2286000" lvl="4"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5pPr>
            <a:lvl6pPr marL="2743200" lvl="5"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6pPr>
            <a:lvl7pPr marL="3200400" lvl="6"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7pPr>
            <a:lvl8pPr marL="3657600" lvl="7"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8pPr>
            <a:lvl9pPr marL="4114800" lvl="8"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9pPr>
          </a:lstStyle>
          <a:p>
            <a:endParaRPr dirty="0"/>
          </a:p>
        </p:txBody>
      </p:sp>
      <p:sp>
        <p:nvSpPr>
          <p:cNvPr id="65" name="Google Shape;65;p18"/>
          <p:cNvSpPr txBox="1">
            <a:spLocks noGrp="1"/>
          </p:cNvSpPr>
          <p:nvPr>
            <p:ph type="body" idx="2"/>
          </p:nvPr>
        </p:nvSpPr>
        <p:spPr>
          <a:xfrm>
            <a:off x="571063" y="360387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2" name="Google Shape;65;p18">
            <a:extLst>
              <a:ext uri="{FF2B5EF4-FFF2-40B4-BE49-F238E27FC236}">
                <a16:creationId xmlns:a16="http://schemas.microsoft.com/office/drawing/2014/main" id="{03CB63AE-C995-2F04-04BA-5ADDC9F30435}"/>
              </a:ext>
            </a:extLst>
          </p:cNvPr>
          <p:cNvSpPr txBox="1">
            <a:spLocks noGrp="1"/>
          </p:cNvSpPr>
          <p:nvPr>
            <p:ph type="body" idx="10"/>
          </p:nvPr>
        </p:nvSpPr>
        <p:spPr>
          <a:xfrm>
            <a:off x="4731413" y="3603874"/>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3" name="Google Shape;8;p1">
            <a:extLst>
              <a:ext uri="{FF2B5EF4-FFF2-40B4-BE49-F238E27FC236}">
                <a16:creationId xmlns:a16="http://schemas.microsoft.com/office/drawing/2014/main" id="{AD835C24-113C-4428-2DAE-1C8D672D551D}"/>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ist Bulleted: single column" preserve="1" userDrawn="1">
  <p:cSld name="1_List Bulleted: single column">
    <p:spTree>
      <p:nvGrpSpPr>
        <p:cNvPr id="1" name="Shape 56"/>
        <p:cNvGrpSpPr/>
        <p:nvPr/>
      </p:nvGrpSpPr>
      <p:grpSpPr>
        <a:xfrm>
          <a:off x="0" y="0"/>
          <a:ext cx="0" cy="0"/>
          <a:chOff x="0" y="0"/>
          <a:chExt cx="0" cy="0"/>
        </a:xfrm>
      </p:grpSpPr>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4" name="Google Shape;65;p18">
            <a:extLst>
              <a:ext uri="{FF2B5EF4-FFF2-40B4-BE49-F238E27FC236}">
                <a16:creationId xmlns:a16="http://schemas.microsoft.com/office/drawing/2014/main" id="{699D9B5A-AC23-65E3-837B-98AC436602C8}"/>
              </a:ext>
            </a:extLst>
          </p:cNvPr>
          <p:cNvSpPr txBox="1">
            <a:spLocks noGrp="1"/>
          </p:cNvSpPr>
          <p:nvPr>
            <p:ph type="body" idx="2"/>
          </p:nvPr>
        </p:nvSpPr>
        <p:spPr>
          <a:xfrm>
            <a:off x="571063" y="399741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Tree>
    <p:extLst>
      <p:ext uri="{BB962C8B-B14F-4D97-AF65-F5344CB8AC3E}">
        <p14:creationId xmlns:p14="http://schemas.microsoft.com/office/powerpoint/2010/main" val="152012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ist Bulleted: single column" userDrawn="1">
  <p:cSld name="Title with body">
    <p:spTree>
      <p:nvGrpSpPr>
        <p:cNvPr id="1" name="Shape 56"/>
        <p:cNvGrpSpPr/>
        <p:nvPr/>
      </p:nvGrpSpPr>
      <p:grpSpPr>
        <a:xfrm>
          <a:off x="0" y="0"/>
          <a:ext cx="0" cy="0"/>
          <a:chOff x="0" y="0"/>
          <a:chExt cx="0" cy="0"/>
        </a:xfrm>
      </p:grpSpPr>
      <p:sp>
        <p:nvSpPr>
          <p:cNvPr id="58" name="Google Shape;58;p16"/>
          <p:cNvSpPr txBox="1">
            <a:spLocks noGrp="1"/>
          </p:cNvSpPr>
          <p:nvPr>
            <p:ph type="body" idx="1"/>
          </p:nvPr>
        </p:nvSpPr>
        <p:spPr>
          <a:xfrm>
            <a:off x="571499" y="1033488"/>
            <a:ext cx="8001025" cy="3184500"/>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900"/>
              <a:buNone/>
              <a:defRPr sz="2300">
                <a:solidFill>
                  <a:schemeClr val="tx1">
                    <a:lumMod val="65000"/>
                    <a:lumOff val="35000"/>
                  </a:schemeClr>
                </a:solidFill>
              </a:defRPr>
            </a:lvl1pPr>
            <a:lvl2pPr marL="914400" lvl="1" indent="-349250" rtl="0">
              <a:lnSpc>
                <a:spcPct val="150000"/>
              </a:lnSpc>
              <a:spcBef>
                <a:spcPts val="0"/>
              </a:spcBef>
              <a:spcAft>
                <a:spcPts val="0"/>
              </a:spcAft>
              <a:buSzPts val="1900"/>
              <a:buChar char="○"/>
              <a:defRPr/>
            </a:lvl2pPr>
            <a:lvl3pPr marL="1371600" lvl="2" indent="-349250" rtl="0">
              <a:lnSpc>
                <a:spcPct val="150000"/>
              </a:lnSpc>
              <a:spcBef>
                <a:spcPts val="0"/>
              </a:spcBef>
              <a:spcAft>
                <a:spcPts val="0"/>
              </a:spcAft>
              <a:buSzPts val="1900"/>
              <a:buChar char="■"/>
              <a:defRPr/>
            </a:lvl3pPr>
            <a:lvl4pPr marL="1828800" lvl="3" indent="-349250" rtl="0">
              <a:lnSpc>
                <a:spcPct val="150000"/>
              </a:lnSpc>
              <a:spcBef>
                <a:spcPts val="0"/>
              </a:spcBef>
              <a:spcAft>
                <a:spcPts val="0"/>
              </a:spcAft>
              <a:buSzPts val="1900"/>
              <a:buChar char="●"/>
              <a:defRPr/>
            </a:lvl4pPr>
            <a:lvl5pPr marL="2286000" lvl="4" indent="-349250" rtl="0">
              <a:lnSpc>
                <a:spcPct val="150000"/>
              </a:lnSpc>
              <a:spcBef>
                <a:spcPts val="0"/>
              </a:spcBef>
              <a:spcAft>
                <a:spcPts val="0"/>
              </a:spcAft>
              <a:buSzPts val="1900"/>
              <a:buChar char="○"/>
              <a:defRPr/>
            </a:lvl5pPr>
            <a:lvl6pPr marL="2743200" lvl="5" indent="-349250" rtl="0">
              <a:lnSpc>
                <a:spcPct val="150000"/>
              </a:lnSpc>
              <a:spcBef>
                <a:spcPts val="0"/>
              </a:spcBef>
              <a:spcAft>
                <a:spcPts val="0"/>
              </a:spcAft>
              <a:buSzPts val="1900"/>
              <a:buChar char="■"/>
              <a:defRPr/>
            </a:lvl6pPr>
            <a:lvl7pPr marL="3200400" lvl="6" indent="-349250" rtl="0">
              <a:lnSpc>
                <a:spcPct val="150000"/>
              </a:lnSpc>
              <a:spcBef>
                <a:spcPts val="0"/>
              </a:spcBef>
              <a:spcAft>
                <a:spcPts val="0"/>
              </a:spcAft>
              <a:buSzPts val="1900"/>
              <a:buChar char="●"/>
              <a:defRPr/>
            </a:lvl7pPr>
            <a:lvl8pPr marL="3657600" lvl="7" indent="-349250" rtl="0">
              <a:lnSpc>
                <a:spcPct val="150000"/>
              </a:lnSpc>
              <a:spcBef>
                <a:spcPts val="0"/>
              </a:spcBef>
              <a:spcAft>
                <a:spcPts val="0"/>
              </a:spcAft>
              <a:buSzPts val="1900"/>
              <a:buChar char="○"/>
              <a:defRPr/>
            </a:lvl8pPr>
            <a:lvl9pPr marL="4114800" lvl="8" indent="-349250" rtl="0">
              <a:lnSpc>
                <a:spcPct val="150000"/>
              </a:lnSpc>
              <a:spcBef>
                <a:spcPts val="0"/>
              </a:spcBef>
              <a:spcAft>
                <a:spcPts val="0"/>
              </a:spcAft>
              <a:buSzPts val="1900"/>
              <a:buChar char="■"/>
              <a:defRPr/>
            </a:lvl9pPr>
          </a:lstStyle>
          <a:p>
            <a:endParaRPr dirty="0"/>
          </a:p>
        </p:txBody>
      </p:sp>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Heading, single line with body" userDrawn="1">
  <p:cSld name="body only">
    <p:spTree>
      <p:nvGrpSpPr>
        <p:cNvPr id="1" name="Shape 23"/>
        <p:cNvGrpSpPr/>
        <p:nvPr/>
      </p:nvGrpSpPr>
      <p:grpSpPr>
        <a:xfrm>
          <a:off x="0" y="0"/>
          <a:ext cx="0" cy="0"/>
          <a:chOff x="0" y="0"/>
          <a:chExt cx="0" cy="0"/>
        </a:xfrm>
      </p:grpSpPr>
      <p:sp>
        <p:nvSpPr>
          <p:cNvPr id="25" name="Google Shape;25;p6"/>
          <p:cNvSpPr txBox="1">
            <a:spLocks noGrp="1"/>
          </p:cNvSpPr>
          <p:nvPr>
            <p:ph type="body" idx="1"/>
          </p:nvPr>
        </p:nvSpPr>
        <p:spPr>
          <a:xfrm>
            <a:off x="571500" y="815975"/>
            <a:ext cx="8001000" cy="3401700"/>
          </a:xfrm>
          <a:prstGeom prst="rect">
            <a:avLst/>
          </a:prstGeom>
        </p:spPr>
        <p:txBody>
          <a:bodyPr spcFirstLastPara="1" wrap="square" lIns="0" tIns="0" rIns="0" bIns="0" anchor="t" anchorCtr="0">
            <a:noAutofit/>
          </a:bodyPr>
          <a:lstStyle>
            <a:lvl1pPr marL="0" lvl="0" indent="0">
              <a:lnSpc>
                <a:spcPct val="100000"/>
              </a:lnSpc>
              <a:spcBef>
                <a:spcPts val="0"/>
              </a:spcBef>
              <a:spcAft>
                <a:spcPts val="1800"/>
              </a:spcAft>
              <a:buSzPts val="1900"/>
              <a:buNone/>
              <a:defRPr sz="3300">
                <a:solidFill>
                  <a:schemeClr val="tx1">
                    <a:lumMod val="65000"/>
                    <a:lumOff val="35000"/>
                  </a:schemeClr>
                </a:solidFill>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dirty="0"/>
          </a:p>
        </p:txBody>
      </p:sp>
      <p:sp>
        <p:nvSpPr>
          <p:cNvPr id="2" name="Google Shape;8;p1">
            <a:extLst>
              <a:ext uri="{FF2B5EF4-FFF2-40B4-BE49-F238E27FC236}">
                <a16:creationId xmlns:a16="http://schemas.microsoft.com/office/drawing/2014/main" id="{2D03C409-4AA9-3EEA-5544-5FF913734A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estions and Answers" userDrawn="1">
  <p:cSld name="TITLE_1_2">
    <p:spTree>
      <p:nvGrpSpPr>
        <p:cNvPr id="1" name="Shape 21"/>
        <p:cNvGrpSpPr/>
        <p:nvPr/>
      </p:nvGrpSpPr>
      <p:grpSpPr>
        <a:xfrm>
          <a:off x="0" y="0"/>
          <a:ext cx="0" cy="0"/>
          <a:chOff x="0" y="0"/>
          <a:chExt cx="0" cy="0"/>
        </a:xfrm>
      </p:grpSpPr>
      <p:sp>
        <p:nvSpPr>
          <p:cNvPr id="2" name="Google Shape;8;p1">
            <a:extLst>
              <a:ext uri="{FF2B5EF4-FFF2-40B4-BE49-F238E27FC236}">
                <a16:creationId xmlns:a16="http://schemas.microsoft.com/office/drawing/2014/main" id="{3B8097B0-2DC9-3C2C-CA30-88DE171A98FE}"/>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3" name="Text Placeholder 3">
            <a:extLst>
              <a:ext uri="{FF2B5EF4-FFF2-40B4-BE49-F238E27FC236}">
                <a16:creationId xmlns:a16="http://schemas.microsoft.com/office/drawing/2014/main" id="{8DC4AC14-24B6-CABB-BE94-3AB4C136CB4E}"/>
              </a:ext>
            </a:extLst>
          </p:cNvPr>
          <p:cNvSpPr>
            <a:spLocks noGrp="1"/>
          </p:cNvSpPr>
          <p:nvPr>
            <p:ph type="body" sz="quarter" idx="10"/>
          </p:nvPr>
        </p:nvSpPr>
        <p:spPr>
          <a:xfrm>
            <a:off x="571500" y="1747109"/>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71500" y="322325"/>
            <a:ext cx="8001000" cy="4992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2800"/>
              <a:buFont typeface="Arial Narrow"/>
              <a:buNone/>
              <a:defRPr sz="2800" b="1">
                <a:solidFill>
                  <a:schemeClr val="dk1"/>
                </a:solidFill>
                <a:latin typeface="Arial Narrow"/>
                <a:ea typeface="Arial Narrow"/>
                <a:cs typeface="Arial Narrow"/>
                <a:sym typeface="Arial Narrow"/>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571500" y="932200"/>
            <a:ext cx="8001000" cy="3068400"/>
          </a:xfrm>
          <a:prstGeom prst="rect">
            <a:avLst/>
          </a:prstGeom>
          <a:noFill/>
          <a:ln>
            <a:noFill/>
          </a:ln>
        </p:spPr>
        <p:txBody>
          <a:bodyPr spcFirstLastPara="1" wrap="square" lIns="0" tIns="0" rIns="0" bIns="0" anchor="t" anchorCtr="0">
            <a:noAutofit/>
          </a:bodyPr>
          <a:lstStyle>
            <a:lvl1pPr marL="457200" lvl="0"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1pPr>
            <a:lvl2pPr marL="914400" lvl="1"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2pPr>
            <a:lvl3pPr marL="1371600" lvl="2"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3pPr>
            <a:lvl4pPr marL="1828800" lvl="3"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4pPr>
            <a:lvl5pPr marL="2286000" lvl="4"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5pPr>
            <a:lvl6pPr marL="2743200" lvl="5"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6pPr>
            <a:lvl7pPr marL="3200400" lvl="6"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7pPr>
            <a:lvl8pPr marL="3657600" lvl="7"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8pPr>
            <a:lvl9pPr marL="4114800" lvl="8"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9pPr>
          </a:lstStyle>
          <a:p>
            <a:endParaRPr dirty="0"/>
          </a:p>
        </p:txBody>
      </p:sp>
      <p:sp>
        <p:nvSpPr>
          <p:cNvPr id="8" name="Google Shape;8;p1"/>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cxnSp>
        <p:nvCxnSpPr>
          <p:cNvPr id="10" name="Google Shape;10;p1"/>
          <p:cNvCxnSpPr/>
          <p:nvPr/>
        </p:nvCxnSpPr>
        <p:spPr>
          <a:xfrm>
            <a:off x="10275" y="4757125"/>
            <a:ext cx="9135000" cy="0"/>
          </a:xfrm>
          <a:prstGeom prst="straightConnector1">
            <a:avLst/>
          </a:prstGeom>
          <a:noFill/>
          <a:ln w="19050" cap="flat" cmpd="sng">
            <a:solidFill>
              <a:srgbClr val="EFEFEF"/>
            </a:solidFill>
            <a:prstDash val="solid"/>
            <a:round/>
            <a:headEnd type="none" w="med" len="med"/>
            <a:tailEnd type="none" w="med" len="med"/>
          </a:ln>
        </p:spPr>
      </p:cxnSp>
      <p:sp>
        <p:nvSpPr>
          <p:cNvPr id="2" name="Google Shape;9;p1">
            <a:extLst>
              <a:ext uri="{FF2B5EF4-FFF2-40B4-BE49-F238E27FC236}">
                <a16:creationId xmlns:a16="http://schemas.microsoft.com/office/drawing/2014/main" id="{63B8BC09-AC9A-2A09-A266-7C90AFEF9CE0}"/>
              </a:ext>
            </a:extLst>
          </p:cNvPr>
          <p:cNvSpPr txBox="1"/>
          <p:nvPr userDrawn="1"/>
        </p:nvSpPr>
        <p:spPr>
          <a:xfrm>
            <a:off x="4732338" y="4766736"/>
            <a:ext cx="4335337"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None/>
            </a:pPr>
            <a:r>
              <a:rPr lang="en" sz="850" dirty="0">
                <a:solidFill>
                  <a:srgbClr val="999999"/>
                </a:solidFill>
                <a:latin typeface="Arial Narrow"/>
                <a:ea typeface="Arial Narrow"/>
                <a:cs typeface="Arial Narrow"/>
                <a:sym typeface="Arial Narrow"/>
              </a:rPr>
              <a:t>UNITED STATES HOLOCAUST MEMORIAL MUSEUM  |  </a:t>
            </a:r>
            <a:r>
              <a:rPr lang="en-US" sz="850" dirty="0">
                <a:solidFill>
                  <a:srgbClr val="999999"/>
                </a:solidFill>
                <a:latin typeface="Arial Narrow"/>
                <a:ea typeface="Arial Narrow"/>
                <a:cs typeface="Arial Narrow"/>
                <a:sym typeface="Arial Narrow"/>
              </a:rPr>
              <a:t>US DEPARTMENT OF STATE</a:t>
            </a:r>
            <a:endParaRPr sz="850" dirty="0">
              <a:solidFill>
                <a:srgbClr val="999999"/>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3" r:id="rId1"/>
    <p:sldLayoutId id="2147483675" r:id="rId2"/>
    <p:sldLayoutId id="2147483664" r:id="rId3"/>
    <p:sldLayoutId id="2147483676" r:id="rId4"/>
    <p:sldLayoutId id="2147483662" r:id="rId5"/>
    <p:sldLayoutId id="2147483652" r:id="rId6"/>
    <p:sldLayoutId id="2147483651"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657">
          <p15:clr>
            <a:srgbClr val="EA4335"/>
          </p15:clr>
        </p15:guide>
        <p15:guide id="2" pos="360">
          <p15:clr>
            <a:srgbClr val="EA4335"/>
          </p15:clr>
        </p15:guide>
        <p15:guide id="3" pos="2981">
          <p15:clr>
            <a:srgbClr val="EA4335"/>
          </p15:clr>
        </p15:guide>
        <p15:guide id="4" pos="2779">
          <p15:clr>
            <a:srgbClr val="EA4335"/>
          </p15:clr>
        </p15:guide>
        <p15:guide id="5" pos="5400">
          <p15:clr>
            <a:srgbClr val="EA4335"/>
          </p15:clr>
        </p15:guide>
        <p15:guide id="6" orient="horz" pos="203">
          <p15:clr>
            <a:srgbClr val="EA4335"/>
          </p15:clr>
        </p15:guide>
        <p15:guide id="7" orient="horz" pos="514">
          <p15:clr>
            <a:srgbClr val="0000FF"/>
          </p15:clr>
        </p15:guide>
        <p15:guide id="8" orient="horz" pos="2520">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video" Target="https://www.youtube.com/embed/aVZ19BBxHT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iWBnoh7Y4zw"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Tw5aTObdO5Y"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wNXHuRuuVbY"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7.jpg"/></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ybB18tZ3y2E"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9uG2_OfweRQ"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BA27F9-6003-D0F4-C986-573AE8D23FA0}"/>
              </a:ext>
            </a:extLst>
          </p:cNvPr>
          <p:cNvSpPr>
            <a:spLocks noGrp="1"/>
          </p:cNvSpPr>
          <p:nvPr>
            <p:ph type="body" sz="quarter" idx="10"/>
          </p:nvPr>
        </p:nvSpPr>
        <p:spPr/>
        <p:txBody>
          <a:bodyPr/>
          <a:lstStyle/>
          <a:p>
            <a:r>
              <a:rPr lang="en-US" sz="3500" dirty="0"/>
              <a:t>Redress for Mass Atrocities: </a:t>
            </a:r>
            <a:br>
              <a:rPr lang="en-US" sz="3500" dirty="0"/>
            </a:br>
            <a:r>
              <a:rPr lang="en-US" sz="3500" dirty="0"/>
              <a:t>The After </a:t>
            </a:r>
            <a:r>
              <a:rPr lang="en-US" dirty="0"/>
              <a:t>STAGE</a:t>
            </a:r>
            <a:endParaRPr lang="en-US" sz="3500" dirty="0"/>
          </a:p>
          <a:p>
            <a:r>
              <a:rPr lang="en-US" sz="2300" cap="none" dirty="0">
                <a:solidFill>
                  <a:srgbClr val="E69138"/>
                </a:solidFill>
              </a:rPr>
              <a:t>Lessons in Leadership: Criminal Justice Approaches </a:t>
            </a:r>
            <a:br>
              <a:rPr lang="en-US" sz="2300" cap="none" dirty="0">
                <a:solidFill>
                  <a:srgbClr val="E69138"/>
                </a:solidFill>
              </a:rPr>
            </a:br>
            <a:r>
              <a:rPr lang="en-US" sz="2300" cap="none" dirty="0">
                <a:solidFill>
                  <a:srgbClr val="E69138"/>
                </a:solidFill>
              </a:rPr>
              <a:t>for Preventing Mass Atrocities</a:t>
            </a:r>
          </a:p>
        </p:txBody>
      </p:sp>
    </p:spTree>
    <p:extLst>
      <p:ext uri="{BB962C8B-B14F-4D97-AF65-F5344CB8AC3E}">
        <p14:creationId xmlns:p14="http://schemas.microsoft.com/office/powerpoint/2010/main" val="4097760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FD2A-F845-AFCF-28A1-E851FBFF34E5}"/>
              </a:ext>
            </a:extLst>
          </p:cNvPr>
          <p:cNvSpPr>
            <a:spLocks noGrp="1"/>
          </p:cNvSpPr>
          <p:nvPr>
            <p:ph type="title"/>
          </p:nvPr>
        </p:nvSpPr>
        <p:spPr/>
        <p:txBody>
          <a:bodyPr/>
          <a:lstStyle/>
          <a:p>
            <a:r>
              <a:rPr lang="en-US" dirty="0"/>
              <a:t>Some Criminal Justice Tools for Prevention</a:t>
            </a:r>
          </a:p>
        </p:txBody>
      </p:sp>
      <p:sp>
        <p:nvSpPr>
          <p:cNvPr id="3" name="Slide Number Placeholder 2">
            <a:extLst>
              <a:ext uri="{FF2B5EF4-FFF2-40B4-BE49-F238E27FC236}">
                <a16:creationId xmlns:a16="http://schemas.microsoft.com/office/drawing/2014/main" id="{E3D94010-3477-B18F-47FA-A0B4970CF28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10</a:t>
            </a:fld>
            <a:endParaRPr lang="en"/>
          </a:p>
        </p:txBody>
      </p:sp>
      <p:graphicFrame>
        <p:nvGraphicFramePr>
          <p:cNvPr id="5" name="Table 4">
            <a:extLst>
              <a:ext uri="{FF2B5EF4-FFF2-40B4-BE49-F238E27FC236}">
                <a16:creationId xmlns:a16="http://schemas.microsoft.com/office/drawing/2014/main" id="{EAF1861E-2559-B7E3-05F1-A827636BD787}"/>
              </a:ext>
            </a:extLst>
          </p:cNvPr>
          <p:cNvGraphicFramePr>
            <a:graphicFrameLocks noGrp="1"/>
          </p:cNvGraphicFramePr>
          <p:nvPr>
            <p:extLst>
              <p:ext uri="{D42A27DB-BD31-4B8C-83A1-F6EECF244321}">
                <p14:modId xmlns:p14="http://schemas.microsoft.com/office/powerpoint/2010/main" val="4289085625"/>
              </p:ext>
            </p:extLst>
          </p:nvPr>
        </p:nvGraphicFramePr>
        <p:xfrm>
          <a:off x="833903" y="1192056"/>
          <a:ext cx="7476194" cy="2972171"/>
        </p:xfrm>
        <a:graphic>
          <a:graphicData uri="http://schemas.openxmlformats.org/drawingml/2006/table">
            <a:tbl>
              <a:tblPr firstRow="1" firstCol="1" bandRow="1">
                <a:tableStyleId>{C7D03738-47EB-4852-AC3E-02DA4B0C0CB2}</a:tableStyleId>
              </a:tblPr>
              <a:tblGrid>
                <a:gridCol w="2152238">
                  <a:extLst>
                    <a:ext uri="{9D8B030D-6E8A-4147-A177-3AD203B41FA5}">
                      <a16:colId xmlns:a16="http://schemas.microsoft.com/office/drawing/2014/main" val="1340440780"/>
                    </a:ext>
                  </a:extLst>
                </a:gridCol>
                <a:gridCol w="2152238">
                  <a:extLst>
                    <a:ext uri="{9D8B030D-6E8A-4147-A177-3AD203B41FA5}">
                      <a16:colId xmlns:a16="http://schemas.microsoft.com/office/drawing/2014/main" val="1754401378"/>
                    </a:ext>
                  </a:extLst>
                </a:gridCol>
                <a:gridCol w="3171718">
                  <a:extLst>
                    <a:ext uri="{9D8B030D-6E8A-4147-A177-3AD203B41FA5}">
                      <a16:colId xmlns:a16="http://schemas.microsoft.com/office/drawing/2014/main" val="99967084"/>
                    </a:ext>
                  </a:extLst>
                </a:gridCol>
              </a:tblGrid>
              <a:tr h="340472">
                <a:tc>
                  <a:txBody>
                    <a:bodyPr/>
                    <a:lstStyle/>
                    <a:p>
                      <a:pPr marL="0" marR="0">
                        <a:spcBef>
                          <a:spcPts val="0"/>
                        </a:spcBef>
                        <a:spcAft>
                          <a:spcPts val="0"/>
                        </a:spcAft>
                      </a:pPr>
                      <a:r>
                        <a:rPr lang="en-US" sz="1300" b="1" i="0" cap="all" spc="10" dirty="0">
                          <a:solidFill>
                            <a:schemeClr val="bg1"/>
                          </a:solidFill>
                          <a:effectLst/>
                          <a:latin typeface="Arial Narrow" panose="020B0604020202020204" pitchFamily="34" charset="0"/>
                          <a:cs typeface="Arial Narrow" panose="020B0604020202020204" pitchFamily="34" charset="0"/>
                        </a:rPr>
                        <a:t>Risk Factors</a:t>
                      </a:r>
                      <a:endParaRPr lang="en-US" sz="1300" b="1" i="0" cap="all" spc="1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chemeClr val="bg1">
                        <a:lumMod val="50000"/>
                      </a:schemeClr>
                    </a:solidFill>
                  </a:tcPr>
                </a:tc>
                <a:tc>
                  <a:txBody>
                    <a:bodyPr/>
                    <a:lstStyle/>
                    <a:p>
                      <a:pPr marL="0" marR="0">
                        <a:spcBef>
                          <a:spcPts val="0"/>
                        </a:spcBef>
                        <a:spcAft>
                          <a:spcPts val="0"/>
                        </a:spcAft>
                      </a:pPr>
                      <a:r>
                        <a:rPr lang="en-US" sz="1300" b="1" i="0" cap="all" spc="10" dirty="0">
                          <a:solidFill>
                            <a:schemeClr val="bg1"/>
                          </a:solidFill>
                          <a:effectLst/>
                          <a:latin typeface="Arial Narrow" panose="020B0604020202020204" pitchFamily="34" charset="0"/>
                          <a:cs typeface="Arial Narrow" panose="020B0604020202020204" pitchFamily="34" charset="0"/>
                        </a:rPr>
                        <a:t>Prevention Measures</a:t>
                      </a:r>
                      <a:endParaRPr lang="en-US" sz="1300" b="1" i="0" cap="all" spc="1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chemeClr val="bg1">
                        <a:lumMod val="50000"/>
                      </a:schemeClr>
                    </a:solidFill>
                  </a:tcPr>
                </a:tc>
                <a:tc>
                  <a:txBody>
                    <a:bodyPr/>
                    <a:lstStyle/>
                    <a:p>
                      <a:pPr marL="0" marR="0">
                        <a:spcBef>
                          <a:spcPts val="0"/>
                        </a:spcBef>
                        <a:spcAft>
                          <a:spcPts val="0"/>
                        </a:spcAft>
                      </a:pPr>
                      <a:r>
                        <a:rPr lang="en-US" sz="1300" b="1" i="0" cap="all" spc="10" dirty="0">
                          <a:solidFill>
                            <a:schemeClr val="bg1"/>
                          </a:solidFill>
                          <a:effectLst/>
                          <a:latin typeface="Arial Narrow" panose="020B0604020202020204" pitchFamily="34" charset="0"/>
                          <a:cs typeface="Arial Narrow" panose="020B0604020202020204" pitchFamily="34" charset="0"/>
                        </a:rPr>
                        <a:t>Criminal Justice Prevention Tools</a:t>
                      </a:r>
                      <a:endParaRPr lang="en-US" sz="1300" b="1" i="0" cap="all" spc="1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rgbClr val="375B89"/>
                    </a:solidFill>
                  </a:tcPr>
                </a:tc>
                <a:extLst>
                  <a:ext uri="{0D108BD9-81ED-4DB2-BD59-A6C34878D82A}">
                    <a16:rowId xmlns:a16="http://schemas.microsoft.com/office/drawing/2014/main" val="301568255"/>
                  </a:ext>
                </a:extLst>
              </a:tr>
              <a:tr h="2631699">
                <a:tc>
                  <a:txBody>
                    <a:bodyPr/>
                    <a:lstStyle/>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Armed Conflict </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Instability</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Prior Violence or Discrimination</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Transformative, </a:t>
                      </a:r>
                      <a:br>
                        <a:rPr lang="en-US" sz="1300" b="0" i="0" dirty="0">
                          <a:effectLst/>
                          <a:latin typeface="Arial Narrow" panose="020B0604020202020204" pitchFamily="34" charset="0"/>
                          <a:cs typeface="Arial Narrow" panose="020B0604020202020204" pitchFamily="34" charset="0"/>
                        </a:rPr>
                      </a:br>
                      <a:r>
                        <a:rPr lang="en-US" sz="1300" b="0" i="0" dirty="0">
                          <a:effectLst/>
                          <a:latin typeface="Arial Narrow" panose="020B0604020202020204" pitchFamily="34" charset="0"/>
                          <a:cs typeface="Arial Narrow" panose="020B0604020202020204" pitchFamily="34" charset="0"/>
                        </a:rPr>
                        <a:t>Exclusionary Ideology</a:t>
                      </a:r>
                      <a:endParaRPr lang="en-US" sz="1300" b="0" i="0" dirty="0">
                        <a:solidFill>
                          <a:srgbClr val="595959"/>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chemeClr val="bg1">
                        <a:lumMod val="95000"/>
                      </a:schemeClr>
                    </a:solidFill>
                  </a:tcPr>
                </a:tc>
                <a:tc>
                  <a:txBody>
                    <a:bodyPr/>
                    <a:lstStyle/>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Prevent Conflict</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Promote Stability, Rule of Law</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End Impunity, Promote Equality and Rule of Law</a:t>
                      </a:r>
                    </a:p>
                    <a:p>
                      <a:pPr marL="0" marR="0">
                        <a:spcBef>
                          <a:spcPts val="0"/>
                        </a:spcBef>
                        <a:spcAft>
                          <a:spcPts val="600"/>
                        </a:spcAft>
                      </a:pPr>
                      <a:r>
                        <a:rPr lang="en-US" sz="1300" b="0" i="0" dirty="0">
                          <a:effectLst/>
                          <a:latin typeface="Arial Narrow" panose="020B0604020202020204" pitchFamily="34" charset="0"/>
                          <a:cs typeface="Arial Narrow" panose="020B0604020202020204" pitchFamily="34" charset="0"/>
                        </a:rPr>
                        <a:t>Promote Pluralism, Tolerance, and Inclusion</a:t>
                      </a:r>
                      <a:endParaRPr lang="en-US" sz="1300" b="0" i="0" dirty="0">
                        <a:solidFill>
                          <a:srgbClr val="595959"/>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chemeClr val="bg1">
                        <a:lumMod val="95000"/>
                      </a:schemeClr>
                    </a:solidFill>
                  </a:tcPr>
                </a:tc>
                <a:tc>
                  <a:txBody>
                    <a:bodyPr/>
                    <a:lstStyle/>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Provide training on mass atrocity prevention</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Conduct early warning analysis</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Engage in community outreach or dialogues</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Strengthen awareness of dangerous speech</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Respond to hate crimes; prosecute past violence</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Support restorative justice</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Plan for emergencies</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Peacefully manage public protest</a:t>
                      </a:r>
                    </a:p>
                    <a:p>
                      <a:pPr marL="171450" marR="0" lvl="0" indent="-171450">
                        <a:spcBef>
                          <a:spcPts val="0"/>
                        </a:spcBef>
                        <a:spcAft>
                          <a:spcPts val="0"/>
                        </a:spcAft>
                        <a:buFont typeface="Arial" panose="020B0604020202020204" pitchFamily="34" charset="0"/>
                        <a:buChar char="•"/>
                      </a:pPr>
                      <a:r>
                        <a:rPr lang="en-US" sz="1300" b="0" i="0" dirty="0">
                          <a:effectLst/>
                          <a:latin typeface="Arial Narrow" panose="020B0604020202020204" pitchFamily="34" charset="0"/>
                          <a:cs typeface="Arial Narrow" panose="020B0604020202020204" pitchFamily="34" charset="0"/>
                        </a:rPr>
                        <a:t>Promote rule of law (criminal justice reform, professional ethics, anti-corruption, efficiency, human rights)</a:t>
                      </a:r>
                      <a:endParaRPr lang="en-US" sz="1300" b="0" i="0" dirty="0">
                        <a:solidFill>
                          <a:srgbClr val="595959"/>
                        </a:solidFill>
                        <a:effectLst/>
                        <a:latin typeface="Arial Narrow" panose="020B0604020202020204" pitchFamily="34" charset="0"/>
                        <a:ea typeface="Calibri" panose="020F0502020204030204" pitchFamily="34" charset="0"/>
                        <a:cs typeface="Arial Narrow" panose="020B0604020202020204" pitchFamily="34" charset="0"/>
                      </a:endParaRPr>
                    </a:p>
                  </a:txBody>
                  <a:tcPr marL="84904" marR="84904" marT="67608" marB="67608">
                    <a:solidFill>
                      <a:srgbClr val="D9E2F3"/>
                    </a:solidFill>
                  </a:tcPr>
                </a:tc>
                <a:extLst>
                  <a:ext uri="{0D108BD9-81ED-4DB2-BD59-A6C34878D82A}">
                    <a16:rowId xmlns:a16="http://schemas.microsoft.com/office/drawing/2014/main" val="3672887671"/>
                  </a:ext>
                </a:extLst>
              </a:tr>
            </a:tbl>
          </a:graphicData>
        </a:graphic>
      </p:graphicFrame>
    </p:spTree>
    <p:extLst>
      <p:ext uri="{BB962C8B-B14F-4D97-AF65-F5344CB8AC3E}">
        <p14:creationId xmlns:p14="http://schemas.microsoft.com/office/powerpoint/2010/main" val="205066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a:xfrm>
            <a:off x="571499" y="1033488"/>
            <a:ext cx="8001025" cy="3406310"/>
          </a:xfrm>
        </p:spPr>
        <p:txBody>
          <a:bodyPr/>
          <a:lstStyle/>
          <a:p>
            <a:pPr marL="342900" indent="-342900">
              <a:buFont typeface="Arial" panose="020B0604020202020204" pitchFamily="34" charset="0"/>
              <a:buChar char="•"/>
            </a:pPr>
            <a:r>
              <a:rPr lang="en-US" sz="2000" dirty="0"/>
              <a:t>Trials or Legal Accountability</a:t>
            </a:r>
          </a:p>
          <a:p>
            <a:pPr marL="342900" indent="-342900">
              <a:buFont typeface="Arial" panose="020B0604020202020204" pitchFamily="34" charset="0"/>
              <a:buChar char="•"/>
            </a:pPr>
            <a:r>
              <a:rPr lang="en-US" sz="2000" dirty="0"/>
              <a:t>Fact-Finding or Truth-Telling Bodies</a:t>
            </a:r>
          </a:p>
          <a:p>
            <a:pPr marL="342900" indent="-342900">
              <a:buFont typeface="Arial" panose="020B0604020202020204" pitchFamily="34" charset="0"/>
              <a:buChar char="•"/>
            </a:pPr>
            <a:r>
              <a:rPr lang="en-US" sz="2000" dirty="0"/>
              <a:t>Reparations (compensation/economic assistance, apologies)</a:t>
            </a:r>
          </a:p>
          <a:p>
            <a:pPr marL="342900" indent="-342900">
              <a:buFont typeface="Arial" panose="020B0604020202020204" pitchFamily="34" charset="0"/>
              <a:buChar char="•"/>
            </a:pPr>
            <a:r>
              <a:rPr lang="en-US" sz="2000" dirty="0"/>
              <a:t>Lustration and Vetting</a:t>
            </a:r>
          </a:p>
          <a:p>
            <a:pPr marL="342900" indent="-342900">
              <a:buFont typeface="Arial" panose="020B0604020202020204" pitchFamily="34" charset="0"/>
              <a:buChar char="•"/>
            </a:pPr>
            <a:r>
              <a:rPr lang="en-US" sz="2000" dirty="0"/>
              <a:t>Memorialization</a:t>
            </a:r>
          </a:p>
          <a:p>
            <a:pPr marL="342900" indent="-342900">
              <a:buFont typeface="Arial" panose="020B0604020202020204" pitchFamily="34" charset="0"/>
              <a:buChar char="•"/>
            </a:pPr>
            <a:r>
              <a:rPr lang="en-US" sz="2000" dirty="0"/>
              <a:t>Legal and Institutional Reform, Rule of Law</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Transitional Justice Tools</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323374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1B998-27C4-131B-ED23-0801836D00D3}"/>
              </a:ext>
            </a:extLst>
          </p:cNvPr>
          <p:cNvSpPr>
            <a:spLocks noGrp="1"/>
          </p:cNvSpPr>
          <p:nvPr>
            <p:ph type="title"/>
          </p:nvPr>
        </p:nvSpPr>
        <p:spPr/>
        <p:txBody>
          <a:bodyPr/>
          <a:lstStyle/>
          <a:p>
            <a:r>
              <a:rPr lang="en-US" dirty="0"/>
              <a:t>Transitional Justice After Mass Atrocities</a:t>
            </a:r>
          </a:p>
        </p:txBody>
      </p:sp>
      <p:sp>
        <p:nvSpPr>
          <p:cNvPr id="3" name="Slide Number Placeholder 2">
            <a:extLst>
              <a:ext uri="{FF2B5EF4-FFF2-40B4-BE49-F238E27FC236}">
                <a16:creationId xmlns:a16="http://schemas.microsoft.com/office/drawing/2014/main" id="{F139D32F-579C-7992-AF44-F73D3643CFF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12</a:t>
            </a:fld>
            <a:endParaRPr lang="en"/>
          </a:p>
        </p:txBody>
      </p:sp>
      <p:sp>
        <p:nvSpPr>
          <p:cNvPr id="4" name="Text Placeholder 3">
            <a:extLst>
              <a:ext uri="{FF2B5EF4-FFF2-40B4-BE49-F238E27FC236}">
                <a16:creationId xmlns:a16="http://schemas.microsoft.com/office/drawing/2014/main" id="{4342ABCE-6357-3C5E-9842-1DC7DFF42D95}"/>
              </a:ext>
            </a:extLst>
          </p:cNvPr>
          <p:cNvSpPr>
            <a:spLocks noGrp="1"/>
          </p:cNvSpPr>
          <p:nvPr>
            <p:ph type="body" idx="2"/>
          </p:nvPr>
        </p:nvSpPr>
        <p:spPr>
          <a:xfrm>
            <a:off x="1912418" y="3620941"/>
            <a:ext cx="3840600" cy="613800"/>
          </a:xfrm>
        </p:spPr>
        <p:txBody>
          <a:bodyPr/>
          <a:lstStyle/>
          <a:p>
            <a:r>
              <a:rPr lang="en-US" dirty="0"/>
              <a:t>US Holocaust Memorial Museum</a:t>
            </a:r>
          </a:p>
        </p:txBody>
      </p:sp>
      <p:pic>
        <p:nvPicPr>
          <p:cNvPr id="8" name="Online Media 7">
            <a:hlinkClick r:id="" action="ppaction://media"/>
            <a:extLst>
              <a:ext uri="{FF2B5EF4-FFF2-40B4-BE49-F238E27FC236}">
                <a16:creationId xmlns:a16="http://schemas.microsoft.com/office/drawing/2014/main" id="{E1D0B59D-05B4-467E-B163-50ED9A61955A}"/>
              </a:ext>
            </a:extLst>
          </p:cNvPr>
          <p:cNvPicPr>
            <a:picLocks noRot="1" noChangeAspect="1"/>
          </p:cNvPicPr>
          <p:nvPr>
            <a:videoFile r:link="rId1"/>
          </p:nvPr>
        </p:nvPicPr>
        <p:blipFill>
          <a:blip r:embed="rId3"/>
          <a:stretch>
            <a:fillRect/>
          </a:stretch>
        </p:blipFill>
        <p:spPr>
          <a:xfrm>
            <a:off x="1912418" y="1075735"/>
            <a:ext cx="5319163" cy="2992029"/>
          </a:xfrm>
          <a:prstGeom prst="rect">
            <a:avLst/>
          </a:prstGeom>
        </p:spPr>
      </p:pic>
    </p:spTree>
    <p:extLst>
      <p:ext uri="{BB962C8B-B14F-4D97-AF65-F5344CB8AC3E}">
        <p14:creationId xmlns:p14="http://schemas.microsoft.com/office/powerpoint/2010/main" val="31997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a:xfrm>
            <a:off x="571499" y="1033488"/>
            <a:ext cx="8001025" cy="3406310"/>
          </a:xfrm>
        </p:spPr>
        <p:txBody>
          <a:bodyPr/>
          <a:lstStyle/>
          <a:p>
            <a:pPr marL="342900" indent="-342900">
              <a:buFont typeface="Arial" panose="020B0604020202020204" pitchFamily="34" charset="0"/>
              <a:buChar char="•"/>
            </a:pPr>
            <a:r>
              <a:rPr lang="en-US" sz="2000" dirty="0"/>
              <a:t>What reasons did the interviewees give for pursuing transitional justice efforts? How might the motivations of criminal justice professionals and victims vary in pursuing transitional justice efforts?</a:t>
            </a:r>
          </a:p>
          <a:p>
            <a:pPr marL="342900" indent="-342900">
              <a:buFont typeface="Arial" panose="020B0604020202020204" pitchFamily="34" charset="0"/>
              <a:buChar char="•"/>
            </a:pPr>
            <a:r>
              <a:rPr lang="en-US" sz="2000" dirty="0"/>
              <a:t>What are the challenges of the various transitional justice tools described?</a:t>
            </a:r>
          </a:p>
          <a:p>
            <a:pPr marL="342900" indent="-342900">
              <a:buFont typeface="Arial" panose="020B0604020202020204" pitchFamily="34" charset="0"/>
              <a:buChar char="•"/>
            </a:pPr>
            <a:r>
              <a:rPr lang="en-US" sz="2000" dirty="0"/>
              <a:t>How might the transitional justice efforts described in the video have contributed to reducing the risk of future violence or mass atrocities?</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53947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3895412"/>
          </a:xfrm>
        </p:spPr>
        <p:txBody>
          <a:bodyPr anchor="ctr"/>
          <a:lstStyle/>
          <a:p>
            <a:r>
              <a:rPr lang="en-US" sz="2400" dirty="0"/>
              <a:t>Write down one tool that you could use to promote </a:t>
            </a:r>
            <a:br>
              <a:rPr lang="en-US" sz="2400" dirty="0"/>
            </a:br>
            <a:r>
              <a:rPr lang="en-US" sz="2400" dirty="0"/>
              <a:t>reconciliation in your community.</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134753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15</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p:txBody>
          <a:bodyPr/>
          <a:lstStyle/>
          <a:p>
            <a:r>
              <a:rPr lang="en-US" dirty="0"/>
              <a:t>Conclusion</a:t>
            </a:r>
          </a:p>
        </p:txBody>
      </p:sp>
    </p:spTree>
    <p:extLst>
      <p:ext uri="{BB962C8B-B14F-4D97-AF65-F5344CB8AC3E}">
        <p14:creationId xmlns:p14="http://schemas.microsoft.com/office/powerpoint/2010/main" val="873424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16</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p:txBody>
          <a:bodyPr/>
          <a:lstStyle/>
          <a:p>
            <a:r>
              <a:rPr lang="en-US" dirty="0"/>
              <a:t>Optional Add-On</a:t>
            </a:r>
          </a:p>
          <a:p>
            <a:r>
              <a:rPr lang="en-US" sz="2400" b="0" dirty="0">
                <a:solidFill>
                  <a:schemeClr val="tx1">
                    <a:lumMod val="65000"/>
                    <a:lumOff val="35000"/>
                  </a:schemeClr>
                </a:solidFill>
                <a:latin typeface="Times New Roman" panose="02020603050405020304" pitchFamily="18" charset="0"/>
                <a:cs typeface="Times New Roman" panose="02020603050405020304" pitchFamily="18" charset="0"/>
              </a:rPr>
              <a:t>Transitional Justice Examples Exercise</a:t>
            </a:r>
          </a:p>
        </p:txBody>
      </p:sp>
    </p:spTree>
    <p:extLst>
      <p:ext uri="{BB962C8B-B14F-4D97-AF65-F5344CB8AC3E}">
        <p14:creationId xmlns:p14="http://schemas.microsoft.com/office/powerpoint/2010/main" val="30341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3895412"/>
          </a:xfrm>
        </p:spPr>
        <p:txBody>
          <a:bodyPr anchor="ctr"/>
          <a:lstStyle/>
          <a:p>
            <a:r>
              <a:rPr lang="en-US" sz="2400" dirty="0"/>
              <a:t>What are the potential challenges and benefits of this transitional justice tool for leaders trying to respond to mass atrocities?</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145724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Trials: Hybrid Courts</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18</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2287809" y="4352967"/>
            <a:ext cx="3840600" cy="209607"/>
          </a:xfrm>
        </p:spPr>
        <p:txBody>
          <a:bodyPr/>
          <a:lstStyle/>
          <a:p>
            <a:r>
              <a:rPr lang="en-US" dirty="0"/>
              <a:t>Africa Group for Justice and Accountability via YouTube</a:t>
            </a:r>
          </a:p>
        </p:txBody>
      </p:sp>
      <p:pic>
        <p:nvPicPr>
          <p:cNvPr id="6" name="Google Shape;344;g15c36924434_0_6" descr="Dakar, Senegal, 11 July 2017: Bettina Ambach (Director, Wayamo Foundation) talks to Toussaint Muntazini and Jacob Damili Sanny (Special Prosecutor and Indictment Chamber Judge respectively of the Special Criminal Court in Bangui, Central African Republic). ENGLISH BELOW. &#10;***&#10;&#10;-Toussaint Muntazini-&#10;&#10;The Special Criminal Court (SCC) is the youngest court on the international criminal justice scene. It is based on the principle of complementarity, construed somewhat differently to the definition given in Article 1 of the Rome Statute. The law establishing the SCC has a judicial architecture based on three pillars: firstly there is the ICC, which has been investigating the situation in the Central African Republic (CAR) for the past ten years; secondly there is the SCC, which has primacy over domestic jurisdictions; and thirdly there are the national courts. Now we will have to interact between these 3 orders of jurisdictions.&#10;What lessons can be drawn from these last three days of interaction and exchange of views? The SCC was created in response to the desire of the Central African people to fight impunity. There is currently a debate in Africa which brings the ICC into confrontation with the African Union. The SCC can be regarded as an alternative means of prosecuting serious crimes committed in Africa. The experience of colleagues who have worked for the&#10;Extraordinary Chambers, ICTR, ICTY or ICC, will surely help us: we will most certainly be facing the same types of challenges and will try to put their experiences into a Central African context.&#10;&#10;-Bettina Ambach-&#10;What are the biggest challenges the court is facing right now?&#10;&#10;-Jacob Damili Sanny-&#10;The first challenge is that of ensuring security throughout the country: without security, there can be no justice. A large part of the country is occupied, and many victims are living in these areas. The appearance of witnesses before the court or even conducting investigations in these areas will be difficult.&#10;The second challenge is the appointment of the members of the Court. Two international prosecutors still have to be appointed to the Indictment Chamber. The knowledge and skills of the prosecutors, investigators and Registrar must also be strengthened. Through this exchange with our colleagues from the Extraordinary African Chambers, we have been able to gain a better understanding of the constitutive elements of international crimes.&#10;Then there is the problem of refurbishing the building that is intended to house the SCC. We hope to be able to move in by the end of the year.&#10;&#10;-Toussaint Muntazini-&#10;I could perhaps add two or three more challenges: first, there is the sheer scale and complexity of the crimes that have been committed since 2003. These are crimes that are not only numerous and complex, but in some cases, the evidence may have disappeared or the victims may have fled to neighbouring countries. This may require co-operation agreements with countries, in order to be able to reach out to the victims.&#10;Second, the SCC legislation requires several additional legal instruments, Rules of Procedure and Evidence, a victim and witness protection strategy, and an SCC prosecution strategy. All these instruments must be adopted in a consensual manner. Furthermore, we need to communicate with the public and communities, so that their expectations are adequately and properly addressed.&#10;The final challenge is a financial one: the SCC is currently funded by voluntary contributions, which will enable the SCC to operate for 15 months. We need to produce results, lobby and convince donors to come forward, and so increase current funding commitments." title="Filling the Gaps — International Criminal Justice Beyond the ICC">
            <a:hlinkClick r:id="rId3"/>
            <a:extLst>
              <a:ext uri="{FF2B5EF4-FFF2-40B4-BE49-F238E27FC236}">
                <a16:creationId xmlns:a16="http://schemas.microsoft.com/office/drawing/2014/main" id="{B307D02D-0E2B-92E6-505E-56B0577760F3}"/>
              </a:ext>
            </a:extLst>
          </p:cNvPr>
          <p:cNvPicPr preferRelativeResize="0">
            <a:picLocks noChangeAspect="1"/>
          </p:cNvPicPr>
          <p:nvPr/>
        </p:nvPicPr>
        <p:blipFill>
          <a:blip r:embed="rId4">
            <a:alphaModFix/>
          </a:blip>
          <a:stretch>
            <a:fillRect/>
          </a:stretch>
        </p:blipFill>
        <p:spPr>
          <a:xfrm>
            <a:off x="2287809" y="975324"/>
            <a:ext cx="4568379" cy="3426284"/>
          </a:xfrm>
          <a:prstGeom prst="rect">
            <a:avLst/>
          </a:prstGeom>
          <a:noFill/>
          <a:ln>
            <a:noFill/>
          </a:ln>
        </p:spPr>
      </p:pic>
    </p:spTree>
    <p:extLst>
      <p:ext uri="{BB962C8B-B14F-4D97-AF65-F5344CB8AC3E}">
        <p14:creationId xmlns:p14="http://schemas.microsoft.com/office/powerpoint/2010/main" val="1710028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Fact-Finding or Truth-Telling Bodies</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19</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2286002" y="4352967"/>
            <a:ext cx="3840600" cy="209607"/>
          </a:xfrm>
        </p:spPr>
        <p:txBody>
          <a:bodyPr/>
          <a:lstStyle/>
          <a:p>
            <a:r>
              <a:rPr lang="en-US" dirty="0"/>
              <a:t>Facing History and Ourselves via YouTube</a:t>
            </a:r>
          </a:p>
        </p:txBody>
      </p:sp>
      <p:pic>
        <p:nvPicPr>
          <p:cNvPr id="8" name="Google Shape;353;g15c36924434_0_14" descr=" " title="TRC- Victims Confronting Perpetrator">
            <a:hlinkClick r:id="rId3"/>
            <a:extLst>
              <a:ext uri="{FF2B5EF4-FFF2-40B4-BE49-F238E27FC236}">
                <a16:creationId xmlns:a16="http://schemas.microsoft.com/office/drawing/2014/main" id="{C6265EFC-ABF5-F758-58EF-4CDD86165BF9}"/>
              </a:ext>
            </a:extLst>
          </p:cNvPr>
          <p:cNvPicPr preferRelativeResize="0">
            <a:picLocks noChangeAspect="1"/>
          </p:cNvPicPr>
          <p:nvPr/>
        </p:nvPicPr>
        <p:blipFill>
          <a:blip r:embed="rId4">
            <a:alphaModFix/>
          </a:blip>
          <a:stretch>
            <a:fillRect/>
          </a:stretch>
        </p:blipFill>
        <p:spPr>
          <a:xfrm>
            <a:off x="2286002" y="975324"/>
            <a:ext cx="4568379" cy="3426284"/>
          </a:xfrm>
          <a:prstGeom prst="rect">
            <a:avLst/>
          </a:prstGeom>
          <a:noFill/>
          <a:ln>
            <a:noFill/>
          </a:ln>
        </p:spPr>
      </p:pic>
    </p:spTree>
    <p:extLst>
      <p:ext uri="{BB962C8B-B14F-4D97-AF65-F5344CB8AC3E}">
        <p14:creationId xmlns:p14="http://schemas.microsoft.com/office/powerpoint/2010/main" val="89230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75048-2A1B-EB6C-F9C1-A4466577D9CF}"/>
              </a:ext>
            </a:extLst>
          </p:cNvPr>
          <p:cNvSpPr>
            <a:spLocks noGrp="1"/>
          </p:cNvSpPr>
          <p:nvPr>
            <p:ph type="body" idx="1"/>
          </p:nvPr>
        </p:nvSpPr>
        <p:spPr>
          <a:xfrm>
            <a:off x="1700774" y="1327532"/>
            <a:ext cx="6871725" cy="2846100"/>
          </a:xfrm>
        </p:spPr>
        <p:txBody>
          <a:bodyPr/>
          <a:lstStyle/>
          <a:p>
            <a:pPr marL="342900" indent="-342900">
              <a:spcAft>
                <a:spcPts val="1000"/>
              </a:spcAft>
              <a:buFont typeface="Arial" panose="020B0604020202020204" pitchFamily="34" charset="0"/>
              <a:buChar char="•"/>
            </a:pPr>
            <a:r>
              <a:rPr lang="en-US" dirty="0"/>
              <a:t>Why is pursuing justice and redress after mass atrocities important? Who is involved?</a:t>
            </a:r>
          </a:p>
          <a:p>
            <a:pPr marL="342900" indent="-342900">
              <a:spcAft>
                <a:spcPts val="1000"/>
              </a:spcAft>
              <a:buFont typeface="Arial" panose="020B0604020202020204" pitchFamily="34" charset="0"/>
              <a:buChar char="•"/>
            </a:pPr>
            <a:r>
              <a:rPr lang="en-US" dirty="0"/>
              <a:t>What are the challenges to pursuing justice?</a:t>
            </a:r>
          </a:p>
          <a:p>
            <a:pPr marL="342900" indent="-342900">
              <a:spcAft>
                <a:spcPts val="1000"/>
              </a:spcAft>
              <a:buFont typeface="Arial" panose="020B0604020202020204" pitchFamily="34" charset="0"/>
              <a:buChar char="•"/>
            </a:pPr>
            <a:r>
              <a:rPr lang="en-US" dirty="0"/>
              <a:t>How can criminal justice professionals support social healing and prevent recurrence?</a:t>
            </a:r>
          </a:p>
        </p:txBody>
      </p:sp>
      <p:sp>
        <p:nvSpPr>
          <p:cNvPr id="3" name="Text Placeholder 2">
            <a:extLst>
              <a:ext uri="{FF2B5EF4-FFF2-40B4-BE49-F238E27FC236}">
                <a16:creationId xmlns:a16="http://schemas.microsoft.com/office/drawing/2014/main" id="{C52F925A-552A-9188-887E-CA9EB6A9CF4A}"/>
              </a:ext>
            </a:extLst>
          </p:cNvPr>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3171E6CD-CA86-304A-6112-37D20C68AE2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55193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Memorialization</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20</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2286002" y="4352967"/>
            <a:ext cx="3840600" cy="209607"/>
          </a:xfrm>
        </p:spPr>
        <p:txBody>
          <a:bodyPr/>
          <a:lstStyle/>
          <a:p>
            <a:r>
              <a:rPr lang="en-US" dirty="0"/>
              <a:t>Video: VOA via YouTube</a:t>
            </a:r>
          </a:p>
        </p:txBody>
      </p:sp>
      <p:pic>
        <p:nvPicPr>
          <p:cNvPr id="8" name="Google Shape;362;g15c36924434_0_22" descr="On Thursday a memorial was unveiled in Phnom Penh to the thousands of men, women and children who were brought to Cambodia’s notorious S-21 prison between 1975 and 1979, where they were tortured and then executed by Pol Pot’s murderous regime. Although many have welcomed the memorial, one aspect of it has proven controversial. Robert Carmichael reports for VOA from Phnom Penh.&#10; Originally published at - http://www.voanews.com/media/video/cambodia-inaugurates-memorial-for-genocide-victims/2695661.html" title="Cambodia Inaugurates Memorial for Genocide Victims">
            <a:hlinkClick r:id="rId3"/>
            <a:extLst>
              <a:ext uri="{FF2B5EF4-FFF2-40B4-BE49-F238E27FC236}">
                <a16:creationId xmlns:a16="http://schemas.microsoft.com/office/drawing/2014/main" id="{6E23A306-9D3A-CF5C-27E9-D9EC5150C329}"/>
              </a:ext>
            </a:extLst>
          </p:cNvPr>
          <p:cNvPicPr preferRelativeResize="0">
            <a:picLocks noChangeAspect="1"/>
          </p:cNvPicPr>
          <p:nvPr/>
        </p:nvPicPr>
        <p:blipFill>
          <a:blip r:embed="rId4">
            <a:alphaModFix/>
          </a:blip>
          <a:stretch>
            <a:fillRect/>
          </a:stretch>
        </p:blipFill>
        <p:spPr>
          <a:xfrm>
            <a:off x="2286002" y="975324"/>
            <a:ext cx="4568379" cy="3426293"/>
          </a:xfrm>
          <a:prstGeom prst="rect">
            <a:avLst/>
          </a:prstGeom>
          <a:noFill/>
          <a:ln>
            <a:noFill/>
          </a:ln>
        </p:spPr>
      </p:pic>
    </p:spTree>
    <p:extLst>
      <p:ext uri="{BB962C8B-B14F-4D97-AF65-F5344CB8AC3E}">
        <p14:creationId xmlns:p14="http://schemas.microsoft.com/office/powerpoint/2010/main" val="12902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Institutional Reforms and Vetting</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21</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2286002" y="4352967"/>
            <a:ext cx="3840600" cy="209607"/>
          </a:xfrm>
        </p:spPr>
        <p:txBody>
          <a:bodyPr/>
          <a:lstStyle/>
          <a:p>
            <a:r>
              <a:rPr lang="en-US" dirty="0"/>
              <a:t>KTN News Kenya via YouTube</a:t>
            </a:r>
          </a:p>
        </p:txBody>
      </p:sp>
      <p:pic>
        <p:nvPicPr>
          <p:cNvPr id="8" name="Google Shape;371;g15c36924434_0_30" descr="As the government seeks to profile former police officers in its war against rising cases of insecurity, insiders in the national police service say senior police officers accused of past criminal acts in the line of duty should not be spared as the police service kicks off a vetting process in the next two weeks. The independent police oversight authority that was instrumental in coming up with the vetting rules says, there is a near total collapse of accountability in the police service. &#10;Watch KTN Streaming LIVE from Kenya 24/7 on http://www.ktnkenya.tv&#10;Follow us on http://www.twitter.com/ktnkenya&#10;Like us on http://www.facebook.com/ktnkenya" title="80,000 police officers to be vetted in move to curb insecurity">
            <a:hlinkClick r:id="rId3"/>
            <a:extLst>
              <a:ext uri="{FF2B5EF4-FFF2-40B4-BE49-F238E27FC236}">
                <a16:creationId xmlns:a16="http://schemas.microsoft.com/office/drawing/2014/main" id="{005D8F9A-6FD2-89BF-4AE8-99E3CC036B1C}"/>
              </a:ext>
            </a:extLst>
          </p:cNvPr>
          <p:cNvPicPr preferRelativeResize="0">
            <a:picLocks noChangeAspect="1"/>
          </p:cNvPicPr>
          <p:nvPr/>
        </p:nvPicPr>
        <p:blipFill>
          <a:blip r:embed="rId4">
            <a:alphaModFix/>
          </a:blip>
          <a:stretch>
            <a:fillRect/>
          </a:stretch>
        </p:blipFill>
        <p:spPr>
          <a:xfrm>
            <a:off x="2286002" y="971108"/>
            <a:ext cx="4568379" cy="3426284"/>
          </a:xfrm>
          <a:prstGeom prst="rect">
            <a:avLst/>
          </a:prstGeom>
          <a:noFill/>
          <a:ln>
            <a:noFill/>
          </a:ln>
        </p:spPr>
      </p:pic>
    </p:spTree>
    <p:extLst>
      <p:ext uri="{BB962C8B-B14F-4D97-AF65-F5344CB8AC3E}">
        <p14:creationId xmlns:p14="http://schemas.microsoft.com/office/powerpoint/2010/main" val="2043032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Reparations (Apologies)</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22</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2286002" y="4352967"/>
            <a:ext cx="3840600" cy="209607"/>
          </a:xfrm>
        </p:spPr>
        <p:txBody>
          <a:bodyPr/>
          <a:lstStyle/>
          <a:p>
            <a:r>
              <a:rPr lang="en-US" dirty="0"/>
              <a:t>CBS News via YouTube</a:t>
            </a:r>
          </a:p>
        </p:txBody>
      </p:sp>
      <p:pic>
        <p:nvPicPr>
          <p:cNvPr id="6" name="Google Shape;379;g17e907856b3_0_3" descr="Nearly 8 decades later, Georgia police are apologizing for looking the other one on the lynching of a black man. CBS News correspondent David Begnaud has more on the apology." title="Georgia police chief apologizes for lynching in 1940">
            <a:hlinkClick r:id="rId3"/>
            <a:extLst>
              <a:ext uri="{FF2B5EF4-FFF2-40B4-BE49-F238E27FC236}">
                <a16:creationId xmlns:a16="http://schemas.microsoft.com/office/drawing/2014/main" id="{41892276-95DB-26A6-D4D2-15CF3BE5BDE1}"/>
              </a:ext>
            </a:extLst>
          </p:cNvPr>
          <p:cNvPicPr preferRelativeResize="0">
            <a:picLocks noChangeAspect="1"/>
          </p:cNvPicPr>
          <p:nvPr/>
        </p:nvPicPr>
        <p:blipFill>
          <a:blip r:embed="rId4">
            <a:alphaModFix/>
          </a:blip>
          <a:stretch>
            <a:fillRect/>
          </a:stretch>
        </p:blipFill>
        <p:spPr>
          <a:xfrm>
            <a:off x="2286002" y="971109"/>
            <a:ext cx="4568379" cy="3426284"/>
          </a:xfrm>
          <a:prstGeom prst="rect">
            <a:avLst/>
          </a:prstGeom>
          <a:noFill/>
          <a:ln>
            <a:noFill/>
          </a:ln>
        </p:spPr>
      </p:pic>
    </p:spTree>
    <p:extLst>
      <p:ext uri="{BB962C8B-B14F-4D97-AF65-F5344CB8AC3E}">
        <p14:creationId xmlns:p14="http://schemas.microsoft.com/office/powerpoint/2010/main" val="140305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4412360" y="884001"/>
            <a:ext cx="3840600" cy="3182601"/>
          </a:xfrm>
        </p:spPr>
        <p:txBody>
          <a:bodyPr anchor="ctr"/>
          <a:lstStyle/>
          <a:p>
            <a:r>
              <a:rPr lang="en-US" sz="2400" dirty="0"/>
              <a:t>“My cause is justice, not vengeance. My work is for a better tomorrow and a more secure future for our children and grandchildren who will follow us.”</a:t>
            </a:r>
          </a:p>
          <a:p>
            <a:pPr>
              <a:lnSpc>
                <a:spcPct val="100000"/>
              </a:lnSpc>
            </a:pPr>
            <a:r>
              <a:rPr lang="en-US" sz="1700" i="1" dirty="0"/>
              <a:t>Simon Wiesenthal, Holocaust survivor </a:t>
            </a:r>
            <a:br>
              <a:rPr lang="en-US" sz="1700" i="1" dirty="0"/>
            </a:br>
            <a:r>
              <a:rPr lang="en-US" sz="1700" i="1" dirty="0"/>
              <a:t>and founder of the Jewish Historical Documentation Center</a:t>
            </a:r>
          </a:p>
        </p:txBody>
      </p:sp>
      <p:sp>
        <p:nvSpPr>
          <p:cNvPr id="5" name="Text Placeholder 4">
            <a:extLst>
              <a:ext uri="{FF2B5EF4-FFF2-40B4-BE49-F238E27FC236}">
                <a16:creationId xmlns:a16="http://schemas.microsoft.com/office/drawing/2014/main" id="{BB2FF654-64D3-087D-E9E9-ED84FE80BFF7}"/>
              </a:ext>
            </a:extLst>
          </p:cNvPr>
          <p:cNvSpPr>
            <a:spLocks noGrp="1"/>
          </p:cNvSpPr>
          <p:nvPr>
            <p:ph type="body" idx="2"/>
          </p:nvPr>
        </p:nvSpPr>
        <p:spPr>
          <a:xfrm>
            <a:off x="1183719" y="4066602"/>
            <a:ext cx="3840600" cy="217175"/>
          </a:xfrm>
        </p:spPr>
        <p:txBody>
          <a:bodyPr/>
          <a:lstStyle/>
          <a:p>
            <a:r>
              <a:rPr lang="en-US" dirty="0"/>
              <a:t>BNA Photographic/</a:t>
            </a:r>
            <a:r>
              <a:rPr lang="en-US" dirty="0" err="1"/>
              <a:t>Alamy</a:t>
            </a:r>
            <a:r>
              <a:rPr lang="en-US" dirty="0"/>
              <a:t> Stock Photo</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a:t>
            </a:fld>
            <a:endParaRPr lang="en"/>
          </a:p>
        </p:txBody>
      </p:sp>
      <p:pic>
        <p:nvPicPr>
          <p:cNvPr id="9" name="Google Shape;214;g77348f2d17_0_6">
            <a:extLst>
              <a:ext uri="{FF2B5EF4-FFF2-40B4-BE49-F238E27FC236}">
                <a16:creationId xmlns:a16="http://schemas.microsoft.com/office/drawing/2014/main" id="{6083AC24-CD95-B1DE-0C95-A1444581E106}"/>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1183719" y="388365"/>
            <a:ext cx="2908454" cy="3738345"/>
          </a:xfrm>
          <a:prstGeom prst="rect">
            <a:avLst/>
          </a:prstGeom>
          <a:noFill/>
          <a:ln>
            <a:noFill/>
          </a:ln>
        </p:spPr>
      </p:pic>
    </p:spTree>
    <p:extLst>
      <p:ext uri="{BB962C8B-B14F-4D97-AF65-F5344CB8AC3E}">
        <p14:creationId xmlns:p14="http://schemas.microsoft.com/office/powerpoint/2010/main" val="1251597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a:xfrm>
            <a:off x="571499" y="1033488"/>
            <a:ext cx="8001025" cy="3406310"/>
          </a:xfrm>
        </p:spPr>
        <p:txBody>
          <a:bodyPr/>
          <a:lstStyle/>
          <a:p>
            <a:pPr marL="342900" indent="-342900">
              <a:spcAft>
                <a:spcPts val="1000"/>
              </a:spcAft>
              <a:buFont typeface="Arial" panose="020B0604020202020204" pitchFamily="34" charset="0"/>
              <a:buChar char="•"/>
            </a:pPr>
            <a:r>
              <a:rPr lang="en-US" sz="2000" dirty="0"/>
              <a:t>Deliver justice to targeted groups</a:t>
            </a:r>
          </a:p>
          <a:p>
            <a:pPr marL="342900" indent="-342900">
              <a:spcAft>
                <a:spcPts val="1000"/>
              </a:spcAft>
              <a:buFont typeface="Arial" panose="020B0604020202020204" pitchFamily="34" charset="0"/>
              <a:buChar char="•"/>
            </a:pPr>
            <a:r>
              <a:rPr lang="en-US" sz="2000" dirty="0"/>
              <a:t>Ensure accountability of perpetrators</a:t>
            </a:r>
          </a:p>
          <a:p>
            <a:pPr marL="342900" indent="-342900">
              <a:spcAft>
                <a:spcPts val="1000"/>
              </a:spcAft>
              <a:buFont typeface="Arial" panose="020B0604020202020204" pitchFamily="34" charset="0"/>
              <a:buChar char="•"/>
            </a:pPr>
            <a:r>
              <a:rPr lang="en-US" sz="2000" dirty="0"/>
              <a:t>Establish the truth</a:t>
            </a:r>
          </a:p>
          <a:p>
            <a:pPr marL="342900" indent="-342900">
              <a:spcAft>
                <a:spcPts val="1000"/>
              </a:spcAft>
              <a:buFont typeface="Arial" panose="020B0604020202020204" pitchFamily="34" charset="0"/>
              <a:buChar char="•"/>
            </a:pPr>
            <a:r>
              <a:rPr lang="en-US" sz="2000" dirty="0"/>
              <a:t>Promote societal healing, reconciliation and reintegration, </a:t>
            </a:r>
            <a:br>
              <a:rPr lang="en-US" sz="2000" dirty="0"/>
            </a:br>
            <a:r>
              <a:rPr lang="en-US" sz="2000" dirty="0"/>
              <a:t>and reestablish trust</a:t>
            </a:r>
          </a:p>
          <a:p>
            <a:pPr marL="342900" indent="-342900">
              <a:spcAft>
                <a:spcPts val="1000"/>
              </a:spcAft>
              <a:buFont typeface="Arial" panose="020B0604020202020204" pitchFamily="34" charset="0"/>
              <a:buChar char="•"/>
            </a:pPr>
            <a:r>
              <a:rPr lang="en-US" sz="2000" dirty="0"/>
              <a:t>Rebuild and reform institutions</a:t>
            </a:r>
          </a:p>
          <a:p>
            <a:pPr marL="342900" indent="-342900">
              <a:spcAft>
                <a:spcPts val="1000"/>
              </a:spcAft>
              <a:buFont typeface="Arial" panose="020B0604020202020204" pitchFamily="34" charset="0"/>
              <a:buChar char="•"/>
            </a:pPr>
            <a:r>
              <a:rPr lang="en-US" sz="2000" dirty="0"/>
              <a:t>Stop ongoing atrocities</a:t>
            </a:r>
          </a:p>
          <a:p>
            <a:pPr marL="342900" indent="-342900">
              <a:spcAft>
                <a:spcPts val="1000"/>
              </a:spcAft>
              <a:buFont typeface="Arial" panose="020B0604020202020204" pitchFamily="34" charset="0"/>
              <a:buChar char="•"/>
            </a:pPr>
            <a:r>
              <a:rPr lang="en-US" sz="2000" b="1" cap="all" dirty="0">
                <a:latin typeface="Arial Narrow" panose="020B0604020202020204" pitchFamily="34" charset="0"/>
                <a:cs typeface="Arial Narrow" panose="020B0604020202020204" pitchFamily="34" charset="0"/>
              </a:rPr>
              <a:t>Prevent future atrocities</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Goals of Justice and Accountability</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321246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46BB42-04B2-6000-0E44-EAA04EB41D93}"/>
              </a:ext>
            </a:extLst>
          </p:cNvPr>
          <p:cNvSpPr>
            <a:spLocks noGrp="1"/>
          </p:cNvSpPr>
          <p:nvPr>
            <p:ph type="title"/>
          </p:nvPr>
        </p:nvSpPr>
        <p:spPr/>
        <p:txBody>
          <a:bodyPr/>
          <a:lstStyle/>
          <a:p>
            <a:r>
              <a:rPr lang="en-US" dirty="0"/>
              <a:t>               Macro-Level Risk Factors</a:t>
            </a:r>
          </a:p>
        </p:txBody>
      </p:sp>
      <p:sp>
        <p:nvSpPr>
          <p:cNvPr id="4" name="Slide Number Placeholder 3">
            <a:extLst>
              <a:ext uri="{FF2B5EF4-FFF2-40B4-BE49-F238E27FC236}">
                <a16:creationId xmlns:a16="http://schemas.microsoft.com/office/drawing/2014/main" id="{E0BFF283-35CA-BC11-C059-246EB1BB3E3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5</a:t>
            </a:fld>
            <a:endParaRPr lang="en"/>
          </a:p>
        </p:txBody>
      </p:sp>
      <p:pic>
        <p:nvPicPr>
          <p:cNvPr id="5" name="Picture 2" descr="https://openclipart.org/image/800px/20280">
            <a:extLst>
              <a:ext uri="{FF2B5EF4-FFF2-40B4-BE49-F238E27FC236}">
                <a16:creationId xmlns:a16="http://schemas.microsoft.com/office/drawing/2014/main" id="{8F5BAAB7-F04C-67A2-B7CD-E32F35A96360}"/>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25176" y="239340"/>
            <a:ext cx="1227122" cy="7362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9CD30E6F-EF00-6186-04A5-6A2FBFF6B885}"/>
              </a:ext>
            </a:extLst>
          </p:cNvPr>
          <p:cNvGraphicFramePr>
            <a:graphicFrameLocks noGrp="1"/>
          </p:cNvGraphicFramePr>
          <p:nvPr>
            <p:extLst>
              <p:ext uri="{D42A27DB-BD31-4B8C-83A1-F6EECF244321}">
                <p14:modId xmlns:p14="http://schemas.microsoft.com/office/powerpoint/2010/main" val="3319628360"/>
              </p:ext>
            </p:extLst>
          </p:nvPr>
        </p:nvGraphicFramePr>
        <p:xfrm>
          <a:off x="1028700" y="1451111"/>
          <a:ext cx="7086600" cy="2743200"/>
        </p:xfrm>
        <a:graphic>
          <a:graphicData uri="http://schemas.openxmlformats.org/drawingml/2006/table">
            <a:tbl>
              <a:tblPr firstRow="1" firstCol="1" bandRow="1">
                <a:tableStyleId>{C7D03738-47EB-4852-AC3E-02DA4B0C0CB2}</a:tableStyleId>
              </a:tblPr>
              <a:tblGrid>
                <a:gridCol w="4611756">
                  <a:extLst>
                    <a:ext uri="{9D8B030D-6E8A-4147-A177-3AD203B41FA5}">
                      <a16:colId xmlns:a16="http://schemas.microsoft.com/office/drawing/2014/main" val="3185061439"/>
                    </a:ext>
                  </a:extLst>
                </a:gridCol>
                <a:gridCol w="2474844">
                  <a:extLst>
                    <a:ext uri="{9D8B030D-6E8A-4147-A177-3AD203B41FA5}">
                      <a16:colId xmlns:a16="http://schemas.microsoft.com/office/drawing/2014/main" val="3408707093"/>
                    </a:ext>
                  </a:extLst>
                </a:gridCol>
              </a:tblGrid>
              <a:tr h="548640">
                <a:tc>
                  <a:txBody>
                    <a:bodyPr/>
                    <a:lstStyle/>
                    <a:p>
                      <a:pPr marL="0" marR="0">
                        <a:spcBef>
                          <a:spcPts val="0"/>
                        </a:spcBef>
                        <a:spcAft>
                          <a:spcPts val="0"/>
                        </a:spcAft>
                      </a:pPr>
                      <a:r>
                        <a:rPr lang="en-US" sz="1400" b="1" i="0" cap="all" spc="10" dirty="0">
                          <a:solidFill>
                            <a:schemeClr val="bg1"/>
                          </a:solidFill>
                          <a:effectLst/>
                          <a:latin typeface="Arial Narrow" panose="020B0604020202020204" pitchFamily="34" charset="0"/>
                          <a:cs typeface="Arial Narrow" panose="020B0604020202020204" pitchFamily="34" charset="0"/>
                        </a:rPr>
                        <a:t>Common Findings</a:t>
                      </a:r>
                      <a:endParaRPr lang="en-US" sz="1400" b="1" i="0" cap="all" spc="10" dirty="0">
                        <a:solidFill>
                          <a:schemeClr val="bg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rgbClr val="375B89"/>
                    </a:solidFill>
                  </a:tcPr>
                </a:tc>
                <a:tc>
                  <a:txBody>
                    <a:bodyPr/>
                    <a:lstStyle/>
                    <a:p>
                      <a:pPr marL="0" marR="0">
                        <a:spcBef>
                          <a:spcPts val="0"/>
                        </a:spcBef>
                        <a:spcAft>
                          <a:spcPts val="0"/>
                        </a:spcAft>
                      </a:pPr>
                      <a:r>
                        <a:rPr lang="en-US" sz="1400" b="1" i="0" cap="all" spc="10" dirty="0">
                          <a:solidFill>
                            <a:schemeClr val="bg1"/>
                          </a:solidFill>
                          <a:effectLst/>
                          <a:latin typeface="Arial Narrow" panose="020B0604020202020204" pitchFamily="34" charset="0"/>
                          <a:cs typeface="Arial Narrow" panose="020B0604020202020204" pitchFamily="34" charset="0"/>
                        </a:rPr>
                        <a:t>Sometimes</a:t>
                      </a:r>
                      <a:endParaRPr lang="en-US" sz="1400" b="1" i="0" cap="all" spc="10" dirty="0">
                        <a:solidFill>
                          <a:schemeClr val="bg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rgbClr val="375B89"/>
                    </a:solidFill>
                  </a:tcPr>
                </a:tc>
                <a:extLst>
                  <a:ext uri="{0D108BD9-81ED-4DB2-BD59-A6C34878D82A}">
                    <a16:rowId xmlns:a16="http://schemas.microsoft.com/office/drawing/2014/main" val="2913949162"/>
                  </a:ext>
                </a:extLst>
              </a:tr>
              <a:tr h="548640">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Large-scale instability</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95000"/>
                      </a:schemeClr>
                    </a:solidFill>
                  </a:tcPr>
                </a:tc>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Deep-seated hatreds</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95000"/>
                      </a:schemeClr>
                    </a:solidFill>
                  </a:tcPr>
                </a:tc>
                <a:extLst>
                  <a:ext uri="{0D108BD9-81ED-4DB2-BD59-A6C34878D82A}">
                    <a16:rowId xmlns:a16="http://schemas.microsoft.com/office/drawing/2014/main" val="706991827"/>
                  </a:ext>
                </a:extLst>
              </a:tr>
              <a:tr h="548640">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Armed conflict and regime change</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85000"/>
                      </a:schemeClr>
                    </a:solidFill>
                  </a:tcPr>
                </a:tc>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Government capacity</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85000"/>
                      </a:schemeClr>
                    </a:solidFill>
                  </a:tcPr>
                </a:tc>
                <a:extLst>
                  <a:ext uri="{0D108BD9-81ED-4DB2-BD59-A6C34878D82A}">
                    <a16:rowId xmlns:a16="http://schemas.microsoft.com/office/drawing/2014/main" val="2958460771"/>
                  </a:ext>
                </a:extLst>
              </a:tr>
              <a:tr h="548640">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Exclusionary, nationalist, or transformative ideology</a:t>
                      </a:r>
                    </a:p>
                  </a:txBody>
                  <a:tcPr marL="68580" marR="68580" marT="54610" marB="54610" anchor="ctr">
                    <a:solidFill>
                      <a:schemeClr val="bg1">
                        <a:lumMod val="95000"/>
                      </a:schemeClr>
                    </a:solidFill>
                  </a:tcPr>
                </a:tc>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Authoritarianism</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95000"/>
                      </a:schemeClr>
                    </a:solidFill>
                  </a:tcPr>
                </a:tc>
                <a:extLst>
                  <a:ext uri="{0D108BD9-81ED-4DB2-BD59-A6C34878D82A}">
                    <a16:rowId xmlns:a16="http://schemas.microsoft.com/office/drawing/2014/main" val="213906791"/>
                  </a:ext>
                </a:extLst>
              </a:tr>
              <a:tr h="548640">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Prior discrimination or unpunished violence against a particular group</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85000"/>
                      </a:schemeClr>
                    </a:solidFill>
                  </a:tcPr>
                </a:tc>
                <a:tc>
                  <a:txBody>
                    <a:bodyPr/>
                    <a:lstStyle/>
                    <a:p>
                      <a:pPr marL="0" marR="0">
                        <a:spcBef>
                          <a:spcPts val="0"/>
                        </a:spcBef>
                        <a:spcAft>
                          <a:spcPts val="600"/>
                        </a:spcAft>
                      </a:pPr>
                      <a:r>
                        <a:rPr lang="en-US" sz="1400" b="0" i="0" dirty="0">
                          <a:solidFill>
                            <a:schemeClr val="tx1"/>
                          </a:solidFill>
                          <a:effectLst/>
                          <a:latin typeface="Arial Narrow" panose="020B0604020202020204" pitchFamily="34" charset="0"/>
                          <a:cs typeface="Arial Narrow" panose="020B0604020202020204" pitchFamily="34" charset="0"/>
                        </a:rPr>
                        <a:t>Economic causes</a:t>
                      </a:r>
                      <a:endParaRPr lang="en-US" sz="1400" b="0" i="0" dirty="0">
                        <a:solidFill>
                          <a:schemeClr val="tx1"/>
                        </a:solidFill>
                        <a:effectLst/>
                        <a:latin typeface="Arial Narrow" panose="020B0604020202020204" pitchFamily="34" charset="0"/>
                        <a:ea typeface="Cambria" panose="02040503050406030204" pitchFamily="18" charset="0"/>
                        <a:cs typeface="Arial Narrow" panose="020B0604020202020204" pitchFamily="34" charset="0"/>
                      </a:endParaRPr>
                    </a:p>
                  </a:txBody>
                  <a:tcPr marL="68580" marR="68580" marT="54610" marB="54610" anchor="ctr">
                    <a:solidFill>
                      <a:schemeClr val="bg1">
                        <a:lumMod val="85000"/>
                      </a:schemeClr>
                    </a:solidFill>
                  </a:tcPr>
                </a:tc>
                <a:extLst>
                  <a:ext uri="{0D108BD9-81ED-4DB2-BD59-A6C34878D82A}">
                    <a16:rowId xmlns:a16="http://schemas.microsoft.com/office/drawing/2014/main" val="530577124"/>
                  </a:ext>
                </a:extLst>
              </a:tr>
            </a:tbl>
          </a:graphicData>
        </a:graphic>
      </p:graphicFrame>
    </p:spTree>
    <p:extLst>
      <p:ext uri="{BB962C8B-B14F-4D97-AF65-F5344CB8AC3E}">
        <p14:creationId xmlns:p14="http://schemas.microsoft.com/office/powerpoint/2010/main" val="13544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493712"/>
          </a:xfrm>
        </p:spPr>
        <p:txBody>
          <a:bodyPr anchor="t"/>
          <a:lstStyle/>
          <a:p>
            <a:r>
              <a:rPr lang="en-US" sz="3000" b="1" dirty="0">
                <a:solidFill>
                  <a:srgbClr val="E69138"/>
                </a:solidFill>
                <a:latin typeface="Arial Narrow" panose="020B0604020202020204" pitchFamily="34" charset="0"/>
                <a:cs typeface="Arial Narrow" panose="020B0604020202020204" pitchFamily="34" charset="0"/>
              </a:rPr>
              <a:t>Prevention Matters at Each Stage</a:t>
            </a:r>
            <a:endParaRPr lang="en-US" sz="3000" dirty="0"/>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6</a:t>
            </a:fld>
            <a:endParaRPr lang="en"/>
          </a:p>
        </p:txBody>
      </p:sp>
      <p:sp>
        <p:nvSpPr>
          <p:cNvPr id="4" name="Google Shape;243;g17abd6100fc_1_0">
            <a:extLst>
              <a:ext uri="{FF2B5EF4-FFF2-40B4-BE49-F238E27FC236}">
                <a16:creationId xmlns:a16="http://schemas.microsoft.com/office/drawing/2014/main" id="{863A31BC-DD87-27D7-4D42-BD26463B98C8}"/>
              </a:ext>
            </a:extLst>
          </p:cNvPr>
          <p:cNvSpPr/>
          <p:nvPr/>
        </p:nvSpPr>
        <p:spPr>
          <a:xfrm>
            <a:off x="3646384" y="1216683"/>
            <a:ext cx="1686424" cy="948669"/>
          </a:xfrm>
          <a:prstGeom prst="trapezoid">
            <a:avLst>
              <a:gd name="adj" fmla="val 25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44;g17abd6100fc_1_0">
            <a:extLst>
              <a:ext uri="{FF2B5EF4-FFF2-40B4-BE49-F238E27FC236}">
                <a16:creationId xmlns:a16="http://schemas.microsoft.com/office/drawing/2014/main" id="{87B78EC2-84BF-2E69-4BBB-768130CC93D5}"/>
              </a:ext>
            </a:extLst>
          </p:cNvPr>
          <p:cNvSpPr txBox="1"/>
          <p:nvPr/>
        </p:nvSpPr>
        <p:spPr>
          <a:xfrm>
            <a:off x="3785919" y="1290701"/>
            <a:ext cx="1455307" cy="769411"/>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900" b="1" dirty="0">
                <a:solidFill>
                  <a:schemeClr val="dk1"/>
                </a:solidFill>
              </a:rPr>
              <a:t>Before</a:t>
            </a:r>
            <a:endParaRPr sz="1900" b="1" dirty="0">
              <a:solidFill>
                <a:schemeClr val="dk1"/>
              </a:solidFill>
            </a:endParaRPr>
          </a:p>
          <a:p>
            <a:pPr marL="0" lvl="0" indent="0" algn="ctr" rtl="0">
              <a:spcBef>
                <a:spcPts val="0"/>
              </a:spcBef>
              <a:spcAft>
                <a:spcPts val="0"/>
              </a:spcAft>
              <a:buClr>
                <a:schemeClr val="dk1"/>
              </a:buClr>
              <a:buSzPts val="2400"/>
              <a:buFont typeface="Arial"/>
              <a:buNone/>
            </a:pPr>
            <a:r>
              <a:rPr lang="en-US" sz="1900" dirty="0">
                <a:solidFill>
                  <a:schemeClr val="dk1"/>
                </a:solidFill>
              </a:rPr>
              <a:t>Prevention</a:t>
            </a:r>
            <a:endParaRPr sz="1900" b="1" dirty="0">
              <a:solidFill>
                <a:schemeClr val="dk1"/>
              </a:solidFill>
            </a:endParaRPr>
          </a:p>
        </p:txBody>
      </p:sp>
      <p:sp>
        <p:nvSpPr>
          <p:cNvPr id="11" name="Google Shape;245;g17abd6100fc_1_0">
            <a:extLst>
              <a:ext uri="{FF2B5EF4-FFF2-40B4-BE49-F238E27FC236}">
                <a16:creationId xmlns:a16="http://schemas.microsoft.com/office/drawing/2014/main" id="{C05F46FC-1E50-C666-3111-70D9F0B638EE}"/>
              </a:ext>
            </a:extLst>
          </p:cNvPr>
          <p:cNvSpPr/>
          <p:nvPr/>
        </p:nvSpPr>
        <p:spPr>
          <a:xfrm>
            <a:off x="2004028" y="2864773"/>
            <a:ext cx="1686424" cy="948669"/>
          </a:xfrm>
          <a:prstGeom prst="trapezoid">
            <a:avLst>
              <a:gd name="adj" fmla="val 25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46;g17abd6100fc_1_0">
            <a:extLst>
              <a:ext uri="{FF2B5EF4-FFF2-40B4-BE49-F238E27FC236}">
                <a16:creationId xmlns:a16="http://schemas.microsoft.com/office/drawing/2014/main" id="{E5FC7F40-A88B-2303-19E2-4FE965E42CD8}"/>
              </a:ext>
            </a:extLst>
          </p:cNvPr>
          <p:cNvSpPr/>
          <p:nvPr/>
        </p:nvSpPr>
        <p:spPr>
          <a:xfrm>
            <a:off x="5431514" y="2864773"/>
            <a:ext cx="1686424" cy="948669"/>
          </a:xfrm>
          <a:prstGeom prst="trapezoid">
            <a:avLst>
              <a:gd name="adj" fmla="val 25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47;g17abd6100fc_1_0">
            <a:extLst>
              <a:ext uri="{FF2B5EF4-FFF2-40B4-BE49-F238E27FC236}">
                <a16:creationId xmlns:a16="http://schemas.microsoft.com/office/drawing/2014/main" id="{DB020202-B177-469E-107F-0E1B370FA33E}"/>
              </a:ext>
            </a:extLst>
          </p:cNvPr>
          <p:cNvSpPr txBox="1"/>
          <p:nvPr/>
        </p:nvSpPr>
        <p:spPr>
          <a:xfrm>
            <a:off x="2163102" y="2948383"/>
            <a:ext cx="1336529" cy="769411"/>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US" sz="1900" b="1" dirty="0">
                <a:solidFill>
                  <a:schemeClr val="dk1"/>
                </a:solidFill>
              </a:rPr>
              <a:t>After</a:t>
            </a:r>
            <a:endParaRPr sz="1900" b="1" dirty="0">
              <a:solidFill>
                <a:schemeClr val="dk1"/>
              </a:solidFill>
            </a:endParaRPr>
          </a:p>
          <a:p>
            <a:pPr marL="0" lvl="0" indent="0" algn="ctr" rtl="0">
              <a:spcBef>
                <a:spcPts val="0"/>
              </a:spcBef>
              <a:spcAft>
                <a:spcPts val="0"/>
              </a:spcAft>
              <a:buClr>
                <a:schemeClr val="dk1"/>
              </a:buClr>
              <a:buSzPts val="1100"/>
              <a:buFont typeface="Arial"/>
              <a:buNone/>
            </a:pPr>
            <a:r>
              <a:rPr lang="en-US" sz="1900" dirty="0">
                <a:solidFill>
                  <a:schemeClr val="dk1"/>
                </a:solidFill>
              </a:rPr>
              <a:t>Redress</a:t>
            </a:r>
            <a:endParaRPr sz="1900" b="1" dirty="0">
              <a:solidFill>
                <a:schemeClr val="dk1"/>
              </a:solidFill>
            </a:endParaRPr>
          </a:p>
        </p:txBody>
      </p:sp>
      <p:sp>
        <p:nvSpPr>
          <p:cNvPr id="14" name="Google Shape;248;g17abd6100fc_1_0">
            <a:extLst>
              <a:ext uri="{FF2B5EF4-FFF2-40B4-BE49-F238E27FC236}">
                <a16:creationId xmlns:a16="http://schemas.microsoft.com/office/drawing/2014/main" id="{903377F9-632A-5120-3896-124EFB3EB3B1}"/>
              </a:ext>
            </a:extLst>
          </p:cNvPr>
          <p:cNvSpPr txBox="1"/>
          <p:nvPr/>
        </p:nvSpPr>
        <p:spPr>
          <a:xfrm>
            <a:off x="5637506" y="2948383"/>
            <a:ext cx="1288130" cy="769411"/>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US" sz="1900" b="1" dirty="0">
                <a:solidFill>
                  <a:schemeClr val="dk1"/>
                </a:solidFill>
              </a:rPr>
              <a:t>During</a:t>
            </a:r>
            <a:endParaRPr sz="1900" b="1" dirty="0">
              <a:solidFill>
                <a:schemeClr val="dk1"/>
              </a:solidFill>
            </a:endParaRPr>
          </a:p>
          <a:p>
            <a:pPr marL="0" lvl="0" indent="0" algn="ctr" rtl="0">
              <a:spcBef>
                <a:spcPts val="0"/>
              </a:spcBef>
              <a:spcAft>
                <a:spcPts val="0"/>
              </a:spcAft>
              <a:buClr>
                <a:schemeClr val="dk1"/>
              </a:buClr>
              <a:buSzPts val="1100"/>
              <a:buFont typeface="Arial"/>
              <a:buNone/>
            </a:pPr>
            <a:r>
              <a:rPr lang="en-US" sz="1900" dirty="0">
                <a:solidFill>
                  <a:schemeClr val="dk1"/>
                </a:solidFill>
              </a:rPr>
              <a:t>Response</a:t>
            </a:r>
            <a:endParaRPr sz="1900" dirty="0">
              <a:solidFill>
                <a:schemeClr val="dk1"/>
              </a:solidFill>
            </a:endParaRPr>
          </a:p>
        </p:txBody>
      </p:sp>
      <p:sp>
        <p:nvSpPr>
          <p:cNvPr id="15" name="Google Shape;249;g17abd6100fc_1_0">
            <a:extLst>
              <a:ext uri="{FF2B5EF4-FFF2-40B4-BE49-F238E27FC236}">
                <a16:creationId xmlns:a16="http://schemas.microsoft.com/office/drawing/2014/main" id="{EFCCB9BD-2314-B207-C385-5EBA1E018377}"/>
              </a:ext>
            </a:extLst>
          </p:cNvPr>
          <p:cNvSpPr/>
          <p:nvPr/>
        </p:nvSpPr>
        <p:spPr>
          <a:xfrm rot="5400000">
            <a:off x="5583408" y="1560972"/>
            <a:ext cx="914923" cy="1193329"/>
          </a:xfrm>
          <a:prstGeom prst="bentArrow">
            <a:avLst>
              <a:gd name="adj1" fmla="val 25000"/>
              <a:gd name="adj2" fmla="val 23911"/>
              <a:gd name="adj3" fmla="val 25000"/>
              <a:gd name="adj4" fmla="val 41735"/>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50;g17abd6100fc_1_0">
            <a:extLst>
              <a:ext uri="{FF2B5EF4-FFF2-40B4-BE49-F238E27FC236}">
                <a16:creationId xmlns:a16="http://schemas.microsoft.com/office/drawing/2014/main" id="{8C3201EB-DE9D-72DE-B525-9E0033F260FF}"/>
              </a:ext>
            </a:extLst>
          </p:cNvPr>
          <p:cNvSpPr/>
          <p:nvPr/>
        </p:nvSpPr>
        <p:spPr>
          <a:xfrm>
            <a:off x="2634966" y="1560964"/>
            <a:ext cx="914923" cy="1193329"/>
          </a:xfrm>
          <a:prstGeom prst="bentArrow">
            <a:avLst>
              <a:gd name="adj1" fmla="val 25000"/>
              <a:gd name="adj2" fmla="val 23911"/>
              <a:gd name="adj3" fmla="val 25000"/>
              <a:gd name="adj4" fmla="val 41735"/>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51;g17abd6100fc_1_0">
            <a:extLst>
              <a:ext uri="{FF2B5EF4-FFF2-40B4-BE49-F238E27FC236}">
                <a16:creationId xmlns:a16="http://schemas.microsoft.com/office/drawing/2014/main" id="{98F1C650-C48E-0E6F-A8CA-DFFF4D338F47}"/>
              </a:ext>
            </a:extLst>
          </p:cNvPr>
          <p:cNvSpPr/>
          <p:nvPr/>
        </p:nvSpPr>
        <p:spPr>
          <a:xfrm rot="13829150">
            <a:off x="4042115" y="3380489"/>
            <a:ext cx="935049" cy="1204497"/>
          </a:xfrm>
          <a:prstGeom prst="bentArrow">
            <a:avLst>
              <a:gd name="adj1" fmla="val 25000"/>
              <a:gd name="adj2" fmla="val 23911"/>
              <a:gd name="adj3" fmla="val 25000"/>
              <a:gd name="adj4" fmla="val 41735"/>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5071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Think about a time when you handled a case that attracted significant public attention.</a:t>
            </a:r>
          </a:p>
          <a:p>
            <a:pPr marL="342900" indent="-342900">
              <a:buFont typeface="Arial" panose="020B0604020202020204" pitchFamily="34" charset="0"/>
              <a:buChar char="•"/>
            </a:pPr>
            <a:r>
              <a:rPr lang="en-US" dirty="0"/>
              <a:t>What pressures or challenges did you face? How did you respond?</a:t>
            </a:r>
          </a:p>
          <a:p>
            <a:pPr marL="342900" indent="-342900">
              <a:buFont typeface="Arial" panose="020B0604020202020204" pitchFamily="34" charset="0"/>
              <a:buChar char="•"/>
            </a:pPr>
            <a:r>
              <a:rPr lang="en-US" dirty="0"/>
              <a:t>What impact do you think that case had? (On the parties involved, the public, policy, or other factors?)</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Challenges to Pursuing Justice</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104147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3895412"/>
          </a:xfrm>
        </p:spPr>
        <p:txBody>
          <a:bodyPr anchor="ctr"/>
          <a:lstStyle/>
          <a:p>
            <a:r>
              <a:rPr lang="en-US" sz="3000" b="1" dirty="0">
                <a:solidFill>
                  <a:srgbClr val="E69138"/>
                </a:solidFill>
                <a:latin typeface="Arial Narrow" panose="020B0604020202020204" pitchFamily="34" charset="0"/>
                <a:cs typeface="Arial Narrow" panose="020B0604020202020204" pitchFamily="34" charset="0"/>
              </a:rPr>
              <a:t>Transitional Justice</a:t>
            </a:r>
          </a:p>
          <a:p>
            <a:r>
              <a:rPr lang="en-US" sz="2400" dirty="0"/>
              <a:t>A range of measures—judicial and nonjudicial, formal and informal, retributive and restorative—employed by countries transitioning out of armed conflict or repressive regimes to redress legacies of atrocities and to promote long-term, sustainable peace</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215617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a:xfrm>
            <a:off x="571499" y="1033488"/>
            <a:ext cx="8001025" cy="3406310"/>
          </a:xfrm>
        </p:spPr>
        <p:txBody>
          <a:bodyPr/>
          <a:lstStyle/>
          <a:p>
            <a:pPr marL="342900" indent="-342900">
              <a:buFont typeface="Arial" panose="020B0604020202020204" pitchFamily="34" charset="0"/>
              <a:buChar char="•"/>
            </a:pPr>
            <a:r>
              <a:rPr lang="en-US" sz="2000" dirty="0"/>
              <a:t>Trials or Legal Accountability</a:t>
            </a:r>
          </a:p>
          <a:p>
            <a:pPr marL="342900" indent="-342900">
              <a:buFont typeface="Arial" panose="020B0604020202020204" pitchFamily="34" charset="0"/>
              <a:buChar char="•"/>
            </a:pPr>
            <a:r>
              <a:rPr lang="en-US" sz="2000" dirty="0"/>
              <a:t>Fact-Finding or Truth-Telling Bodies</a:t>
            </a:r>
          </a:p>
          <a:p>
            <a:pPr marL="342900" indent="-342900">
              <a:buFont typeface="Arial" panose="020B0604020202020204" pitchFamily="34" charset="0"/>
              <a:buChar char="•"/>
            </a:pPr>
            <a:r>
              <a:rPr lang="en-US" sz="2000" dirty="0"/>
              <a:t>Reparations (compensation/economic assistance, apologies)</a:t>
            </a:r>
          </a:p>
          <a:p>
            <a:pPr marL="342900" indent="-342900">
              <a:buFont typeface="Arial" panose="020B0604020202020204" pitchFamily="34" charset="0"/>
              <a:buChar char="•"/>
            </a:pPr>
            <a:r>
              <a:rPr lang="en-US" sz="2000" dirty="0"/>
              <a:t>Lustration and Vetting</a:t>
            </a:r>
          </a:p>
          <a:p>
            <a:pPr marL="342900" indent="-342900">
              <a:buFont typeface="Arial" panose="020B0604020202020204" pitchFamily="34" charset="0"/>
              <a:buChar char="•"/>
            </a:pPr>
            <a:r>
              <a:rPr lang="en-US" sz="2000" dirty="0"/>
              <a:t>Memorialization</a:t>
            </a:r>
          </a:p>
          <a:p>
            <a:pPr marL="342900" indent="-342900">
              <a:buFont typeface="Arial" panose="020B0604020202020204" pitchFamily="34" charset="0"/>
              <a:buChar char="•"/>
            </a:pPr>
            <a:r>
              <a:rPr lang="en-US" sz="2000" dirty="0"/>
              <a:t>Legal and Institutional Reform, Rule of Law</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Transitional Justice Tools</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1485640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TotalTime>
  <Words>733</Words>
  <Application>Microsoft Macintosh PowerPoint</Application>
  <PresentationFormat>On-screen Show (16:9)</PresentationFormat>
  <Paragraphs>123</Paragraphs>
  <Slides>22</Slides>
  <Notes>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Arial Narrow</vt:lpstr>
      <vt:lpstr>Simple Light</vt:lpstr>
      <vt:lpstr>PowerPoint Presentation</vt:lpstr>
      <vt:lpstr>PowerPoint Presentation</vt:lpstr>
      <vt:lpstr>PowerPoint Presentation</vt:lpstr>
      <vt:lpstr>Goals of Justice and Accountability</vt:lpstr>
      <vt:lpstr>               Macro-Level Risk Factors</vt:lpstr>
      <vt:lpstr>PowerPoint Presentation</vt:lpstr>
      <vt:lpstr>Challenges to Pursuing Justice</vt:lpstr>
      <vt:lpstr>PowerPoint Presentation</vt:lpstr>
      <vt:lpstr>Transitional Justice Tools</vt:lpstr>
      <vt:lpstr>Some Criminal Justice Tools for Prevention</vt:lpstr>
      <vt:lpstr>Transitional Justice Tools</vt:lpstr>
      <vt:lpstr>Transitional Justice After Mass Atrocities</vt:lpstr>
      <vt:lpstr>Discussion</vt:lpstr>
      <vt:lpstr>PowerPoint Presentation</vt:lpstr>
      <vt:lpstr>PowerPoint Presentation</vt:lpstr>
      <vt:lpstr>PowerPoint Presentation</vt:lpstr>
      <vt:lpstr>PowerPoint Presentation</vt:lpstr>
      <vt:lpstr>Trials: Hybrid Courts</vt:lpstr>
      <vt:lpstr>Fact-Finding or Truth-Telling Bodies</vt:lpstr>
      <vt:lpstr>Memorialization</vt:lpstr>
      <vt:lpstr>Institutional Reforms and Vetting</vt:lpstr>
      <vt:lpstr>Reparations (Apologies)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8 Presentation</dc:title>
  <dc:subject/>
  <dc:creator>US Holocaust Memorial Museum</dc:creator>
  <cp:keywords/>
  <dc:description/>
  <cp:lastModifiedBy>Mara Kurlandsky</cp:lastModifiedBy>
  <cp:revision>65</cp:revision>
  <dcterms:modified xsi:type="dcterms:W3CDTF">2023-06-26T20:40:33Z</dcterms:modified>
  <cp:category/>
</cp:coreProperties>
</file>