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4" r:id="rId1"/>
  </p:sldMasterIdLst>
  <p:notesMasterIdLst>
    <p:notesMasterId r:id="rId18"/>
  </p:notesMasterIdLst>
  <p:sldIdLst>
    <p:sldId id="366" r:id="rId2"/>
    <p:sldId id="361" r:id="rId3"/>
    <p:sldId id="359" r:id="rId4"/>
    <p:sldId id="367" r:id="rId5"/>
    <p:sldId id="368" r:id="rId6"/>
    <p:sldId id="369" r:id="rId7"/>
    <p:sldId id="370" r:id="rId8"/>
    <p:sldId id="376" r:id="rId9"/>
    <p:sldId id="371" r:id="rId10"/>
    <p:sldId id="378" r:id="rId11"/>
    <p:sldId id="377" r:id="rId12"/>
    <p:sldId id="362" r:id="rId13"/>
    <p:sldId id="373" r:id="rId14"/>
    <p:sldId id="374" r:id="rId15"/>
    <p:sldId id="375" r:id="rId16"/>
    <p:sldId id="360" r:id="rId17"/>
  </p:sldIdLst>
  <p:sldSz cx="9144000" cy="5143500" type="screen16x9"/>
  <p:notesSz cx="6858000" cy="9144000"/>
  <p:embeddedFontLst>
    <p:embeddedFont>
      <p:font typeface="Arial Narrow" panose="020B0604020202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375B89"/>
    <a:srgbClr val="E69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D03738-47EB-4852-AC3E-02DA4B0C0CB2}">
  <a:tblStyle styleId="{C7D03738-47EB-4852-AC3E-02DA4B0C0C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9"/>
    <p:restoredTop sz="94789"/>
  </p:normalViewPr>
  <p:slideViewPr>
    <p:cSldViewPr snapToGrid="0" snapToObjects="1">
      <p:cViewPr varScale="1">
        <p:scale>
          <a:sx n="131" d="100"/>
          <a:sy n="131" d="100"/>
        </p:scale>
        <p:origin x="17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BLANK_1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/>
          <p:nvPr/>
        </p:nvSpPr>
        <p:spPr>
          <a:xfrm>
            <a:off x="125" y="4667025"/>
            <a:ext cx="9144000" cy="47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C5508-4D77-CF74-378F-45A49EAF3C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322263"/>
            <a:ext cx="8001000" cy="2249424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lang="en-US" sz="3500" b="1" i="0" u="none" strike="noStrike" cap="all" dirty="0" smtClean="0">
                <a:solidFill>
                  <a:srgbClr val="000000"/>
                </a:solidFill>
                <a:latin typeface="Arial Narrow" panose="020B0604020202020204" pitchFamily="34" charset="0"/>
                <a:ea typeface="Arial"/>
                <a:cs typeface="Arial Narrow" panose="020B0604020202020204" pitchFamily="34" charset="0"/>
                <a:sym typeface="Arial"/>
              </a:defRPr>
            </a:lvl1pPr>
            <a:lvl2pPr marL="56515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70B240-7F3A-D2CE-0FDA-FD2F99A42A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458" y="3565665"/>
            <a:ext cx="9154458" cy="120629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preserve="1" userDrawn="1">
  <p:cSld name="a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1700774" y="1371600"/>
            <a:ext cx="6871725" cy="28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lvl="0" indent="0" rtl="0">
              <a:lnSpc>
                <a:spcPct val="113000"/>
              </a:lnSpc>
              <a:spcBef>
                <a:spcPts val="0"/>
              </a:spcBef>
              <a:spcAft>
                <a:spcPts val="1200"/>
              </a:spcAft>
              <a:buSzPts val="1600"/>
              <a:buFont typeface="Arial Narrow"/>
              <a:buNone/>
              <a:defRPr sz="2300" b="0" i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 Narrow"/>
              </a:defRPr>
            </a:lvl1pPr>
            <a:lvl2pPr marL="914400" lvl="1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○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■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●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○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■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lvl="6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●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lvl="7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○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lvl="8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■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4103E96-2A0F-6B20-F736-F336094D47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322262"/>
            <a:ext cx="8001000" cy="813816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lang="en-US" sz="4700" b="1" i="0" u="none" strike="noStrike" cap="none" baseline="0" dirty="0" smtClean="0">
                <a:solidFill>
                  <a:schemeClr val="dk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  <a:sym typeface="Arial"/>
              </a:defRPr>
            </a:lvl1pPr>
            <a:lvl2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767784A4-FAE6-7E73-98BC-A9CF519AD47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1213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>
          <p15:clr>
            <a:srgbClr val="FA7B17"/>
          </p15:clr>
        </p15:guide>
        <p15:guide id="2" pos="1071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st Bulleted: single column" preserve="1" userDrawn="1">
  <p:cSld name="1_List Bulleted: single colum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3;p18">
            <a:extLst>
              <a:ext uri="{FF2B5EF4-FFF2-40B4-BE49-F238E27FC236}">
                <a16:creationId xmlns:a16="http://schemas.microsoft.com/office/drawing/2014/main" id="{7B2908EA-E474-13F0-270F-1290A3E21A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322325"/>
            <a:ext cx="8001000" cy="4936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2800"/>
              <a:buNone/>
              <a:defRPr sz="3000" b="1" i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3" name="Google Shape;8;p1">
            <a:extLst>
              <a:ext uri="{FF2B5EF4-FFF2-40B4-BE49-F238E27FC236}">
                <a16:creationId xmlns:a16="http://schemas.microsoft.com/office/drawing/2014/main" id="{4F5ABA3F-DCD5-912D-BED7-40DC5EB59C4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65;p18">
            <a:extLst>
              <a:ext uri="{FF2B5EF4-FFF2-40B4-BE49-F238E27FC236}">
                <a16:creationId xmlns:a16="http://schemas.microsoft.com/office/drawing/2014/main" id="{699D9B5A-AC23-65E3-837B-98AC436602C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71063" y="3997415"/>
            <a:ext cx="3840600" cy="613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800" i="1"/>
            </a:lvl1pPr>
            <a:lvl2pPr marL="914400" lvl="1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012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st Bulleted: single column" userDrawn="1">
  <p:cSld name="Title with 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body" idx="1"/>
          </p:nvPr>
        </p:nvSpPr>
        <p:spPr>
          <a:xfrm>
            <a:off x="571499" y="1033488"/>
            <a:ext cx="8001025" cy="3184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lvl="0" indent="0" rtl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ts val="1900"/>
              <a:buNone/>
              <a:defRPr sz="2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lvl="1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2" name="Google Shape;63;p18">
            <a:extLst>
              <a:ext uri="{FF2B5EF4-FFF2-40B4-BE49-F238E27FC236}">
                <a16:creationId xmlns:a16="http://schemas.microsoft.com/office/drawing/2014/main" id="{7B2908EA-E474-13F0-270F-1290A3E21A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322325"/>
            <a:ext cx="8001000" cy="4936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2800"/>
              <a:buNone/>
              <a:defRPr sz="3000" b="1" i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3" name="Google Shape;8;p1">
            <a:extLst>
              <a:ext uri="{FF2B5EF4-FFF2-40B4-BE49-F238E27FC236}">
                <a16:creationId xmlns:a16="http://schemas.microsoft.com/office/drawing/2014/main" id="{4F5ABA3F-DCD5-912D-BED7-40DC5EB59C4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ingle line with body" userDrawn="1">
  <p:cSld name="body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571500" y="815975"/>
            <a:ext cx="8001000" cy="340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lv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900"/>
              <a:buNone/>
              <a:defRPr sz="3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2D03C409-4AA9-3EEA-5544-5FF913734A7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 and Answers" userDrawn="1">
  <p:cSld name="TITLE_1_2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>
            <a:extLst>
              <a:ext uri="{FF2B5EF4-FFF2-40B4-BE49-F238E27FC236}">
                <a16:creationId xmlns:a16="http://schemas.microsoft.com/office/drawing/2014/main" id="{3B8097B0-2DC9-3C2C-CA30-88DE171A98F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DC4AC14-24B6-CABB-BE94-3AB4C136C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747109"/>
            <a:ext cx="8001000" cy="813816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lang="en-US" sz="4700" b="1" i="0" u="none" strike="noStrike" cap="none" baseline="0" dirty="0" smtClean="0">
                <a:solidFill>
                  <a:schemeClr val="dk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  <a:sym typeface="Arial"/>
              </a:defRPr>
            </a:lvl1pPr>
            <a:lvl2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1500" y="322325"/>
            <a:ext cx="8001000" cy="4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  <a:defRPr sz="28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71500" y="932200"/>
            <a:ext cx="8001000" cy="30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●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○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■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●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○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■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●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○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■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0" name="Google Shape;10;p1"/>
          <p:cNvCxnSpPr/>
          <p:nvPr/>
        </p:nvCxnSpPr>
        <p:spPr>
          <a:xfrm>
            <a:off x="10275" y="4757125"/>
            <a:ext cx="9135000" cy="0"/>
          </a:xfrm>
          <a:prstGeom prst="straightConnector1">
            <a:avLst/>
          </a:prstGeom>
          <a:noFill/>
          <a:ln w="19050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9;p1">
            <a:extLst>
              <a:ext uri="{FF2B5EF4-FFF2-40B4-BE49-F238E27FC236}">
                <a16:creationId xmlns:a16="http://schemas.microsoft.com/office/drawing/2014/main" id="{A5EEF39F-3B0F-72CF-E659-D53E301A8F1D}"/>
              </a:ext>
            </a:extLst>
          </p:cNvPr>
          <p:cNvSpPr txBox="1"/>
          <p:nvPr userDrawn="1"/>
        </p:nvSpPr>
        <p:spPr>
          <a:xfrm>
            <a:off x="4732338" y="4766736"/>
            <a:ext cx="4335337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 dirty="0">
                <a:solidFill>
                  <a:srgbClr val="999999"/>
                </a:solidFill>
                <a:latin typeface="Arial Narrow"/>
                <a:ea typeface="Arial Narrow"/>
                <a:cs typeface="Arial Narrow"/>
                <a:sym typeface="Arial Narrow"/>
              </a:rPr>
              <a:t>UNITED STATES HOLOCAUST MEMORIAL MUSEUM  |  </a:t>
            </a:r>
            <a:r>
              <a:rPr lang="en-US" sz="850" dirty="0">
                <a:solidFill>
                  <a:srgbClr val="999999"/>
                </a:solidFill>
                <a:latin typeface="Arial Narrow"/>
                <a:ea typeface="Arial Narrow"/>
                <a:cs typeface="Arial Narrow"/>
                <a:sym typeface="Arial Narrow"/>
              </a:rPr>
              <a:t>US DEPARTMENT OF STATE</a:t>
            </a:r>
            <a:endParaRPr sz="850" dirty="0">
              <a:solidFill>
                <a:srgbClr val="99999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62" r:id="rId4"/>
    <p:sldLayoutId id="2147483652" r:id="rId5"/>
    <p:sldLayoutId id="2147483651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 Narrow" panose="020B0604020202020204" pitchFamily="34" charset="0"/>
          <a:ea typeface="Arial Narrow" panose="020B0604020202020204" pitchFamily="34" charset="0"/>
          <a:cs typeface="Arial Narrow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57">
          <p15:clr>
            <a:srgbClr val="EA4335"/>
          </p15:clr>
        </p15:guide>
        <p15:guide id="2" pos="360">
          <p15:clr>
            <a:srgbClr val="EA4335"/>
          </p15:clr>
        </p15:guide>
        <p15:guide id="3" pos="2981">
          <p15:clr>
            <a:srgbClr val="EA4335"/>
          </p15:clr>
        </p15:guide>
        <p15:guide id="4" pos="2779">
          <p15:clr>
            <a:srgbClr val="EA4335"/>
          </p15:clr>
        </p15:guide>
        <p15:guide id="5" pos="5400">
          <p15:clr>
            <a:srgbClr val="EA4335"/>
          </p15:clr>
        </p15:guide>
        <p15:guide id="6" orient="horz" pos="203">
          <p15:clr>
            <a:srgbClr val="EA4335"/>
          </p15:clr>
        </p15:guide>
        <p15:guide id="7" orient="horz" pos="514">
          <p15:clr>
            <a:srgbClr val="0000FF"/>
          </p15:clr>
        </p15:guide>
        <p15:guide id="8" orient="horz" pos="25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BA27F9-6003-D0F4-C986-573AE8D23F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Action Planning </a:t>
            </a:r>
            <a:br>
              <a:rPr lang="en-US" dirty="0"/>
            </a:br>
            <a:r>
              <a:rPr lang="en-US" dirty="0"/>
              <a:t>and Change Management</a:t>
            </a:r>
          </a:p>
          <a:p>
            <a:r>
              <a:rPr lang="en-US" sz="2300" cap="none" dirty="0">
                <a:solidFill>
                  <a:srgbClr val="E69138"/>
                </a:solidFill>
              </a:rPr>
              <a:t>Lessons in Leadership: Criminal Justice Approaches </a:t>
            </a:r>
            <a:br>
              <a:rPr lang="en-US" sz="2300" cap="none" dirty="0">
                <a:solidFill>
                  <a:srgbClr val="E69138"/>
                </a:solidFill>
              </a:rPr>
            </a:br>
            <a:r>
              <a:rPr lang="en-US" sz="2300" cap="none" dirty="0">
                <a:solidFill>
                  <a:srgbClr val="E69138"/>
                </a:solidFill>
              </a:rPr>
              <a:t>for Preventing Mass Atrocities</a:t>
            </a:r>
          </a:p>
        </p:txBody>
      </p:sp>
    </p:spTree>
    <p:extLst>
      <p:ext uri="{BB962C8B-B14F-4D97-AF65-F5344CB8AC3E}">
        <p14:creationId xmlns:p14="http://schemas.microsoft.com/office/powerpoint/2010/main" val="353787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0;g159653e92ec_0_152">
            <a:extLst>
              <a:ext uri="{FF2B5EF4-FFF2-40B4-BE49-F238E27FC236}">
                <a16:creationId xmlns:a16="http://schemas.microsoft.com/office/drawing/2014/main" id="{A7CDC406-507A-1C5E-0023-E667F2A0718E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34990" y="1340427"/>
            <a:ext cx="4674020" cy="32096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6BF4F2-B225-72DA-07D1-59E3B09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Leverage 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applying a </a:t>
            </a:r>
            <a:r>
              <a:rPr lang="en-US" sz="280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force </a:t>
            </a:r>
            <a:br>
              <a:rPr lang="en-US" sz="280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multiplies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into a </a:t>
            </a:r>
            <a:r>
              <a:rPr lang="en-US" sz="280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effect.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EF427-4401-392F-6354-7689A5F98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0EBA7-891A-FB65-003E-884909D132E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424175" y="4405745"/>
            <a:ext cx="4099546" cy="205470"/>
          </a:xfrm>
        </p:spPr>
        <p:txBody>
          <a:bodyPr/>
          <a:lstStyle/>
          <a:p>
            <a:r>
              <a:rPr lang="en-US" dirty="0"/>
              <a:t>Patrick Guenette/</a:t>
            </a:r>
            <a:r>
              <a:rPr lang="en-US" dirty="0" err="1"/>
              <a:t>Alamy</a:t>
            </a:r>
            <a:r>
              <a:rPr lang="en-US" dirty="0"/>
              <a:t> Stock Vector</a:t>
            </a:r>
          </a:p>
        </p:txBody>
      </p:sp>
    </p:spTree>
    <p:extLst>
      <p:ext uri="{BB962C8B-B14F-4D97-AF65-F5344CB8AC3E}">
        <p14:creationId xmlns:p14="http://schemas.microsoft.com/office/powerpoint/2010/main" val="259318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F4F2-B225-72DA-07D1-59E3B09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Ask: How Can I Support the People Required to Make This Change a Success?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EF427-4401-392F-6354-7689A5F98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68754B-7539-DB51-DC1A-9FF8A5E67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49305"/>
              </p:ext>
            </p:extLst>
          </p:nvPr>
        </p:nvGraphicFramePr>
        <p:xfrm>
          <a:off x="1013113" y="1507389"/>
          <a:ext cx="7117773" cy="2935224"/>
        </p:xfrm>
        <a:graphic>
          <a:graphicData uri="http://schemas.openxmlformats.org/drawingml/2006/table">
            <a:tbl>
              <a:tblPr firstRow="1" firstCol="1" bandRow="1">
                <a:tableStyleId>{C7D03738-47EB-4852-AC3E-02DA4B0C0CB2}</a:tableStyleId>
              </a:tblPr>
              <a:tblGrid>
                <a:gridCol w="1493239">
                  <a:extLst>
                    <a:ext uri="{9D8B030D-6E8A-4147-A177-3AD203B41FA5}">
                      <a16:colId xmlns:a16="http://schemas.microsoft.com/office/drawing/2014/main" val="200858632"/>
                    </a:ext>
                  </a:extLst>
                </a:gridCol>
                <a:gridCol w="5624534">
                  <a:extLst>
                    <a:ext uri="{9D8B030D-6E8A-4147-A177-3AD203B41FA5}">
                      <a16:colId xmlns:a16="http://schemas.microsoft.com/office/drawing/2014/main" val="759462435"/>
                    </a:ext>
                  </a:extLst>
                </a:gridCol>
              </a:tblGrid>
              <a:tr h="5782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What</a:t>
                      </a:r>
                      <a:endParaRPr lang="en-US" sz="24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92319" marR="92319" marT="73514" marB="73514">
                    <a:solidFill>
                      <a:srgbClr val="375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r>
                        <a:rPr lang="en-US" sz="20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Ensure key stakeholders are invested and supported</a:t>
                      </a:r>
                    </a:p>
                  </a:txBody>
                  <a:tcPr marL="92319" marR="92319" marT="73514" marB="7351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758819"/>
                  </a:ext>
                </a:extLst>
              </a:tr>
              <a:tr h="2356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How</a:t>
                      </a:r>
                      <a:endParaRPr lang="en-US" sz="24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92319" marR="92319" marT="73514" marB="73514">
                    <a:solidFill>
                      <a:srgbClr val="375B8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Build relationships and trust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Connect and create change networks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Share new information through networks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Encourage wide participation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Address resistance to change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Be aware of political realities</a:t>
                      </a:r>
                    </a:p>
                  </a:txBody>
                  <a:tcPr marL="92319" marR="92319" marT="73514" marB="7351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6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31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A4A52-1029-FA41-A995-DA79D6DF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991924"/>
            <a:ext cx="8001025" cy="3184500"/>
          </a:xfrm>
        </p:spPr>
        <p:txBody>
          <a:bodyPr/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Situation Analysis: Risk Factors and Warning Signs</a:t>
            </a:r>
          </a:p>
          <a:p>
            <a:pPr>
              <a:spcAft>
                <a:spcPts val="800"/>
              </a:spcAft>
            </a:pPr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Key Actors: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Who increases or decreases risk?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Potential perpetrators?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Potential targeted groups?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F35A6-B559-CB95-5384-FAFBDEAA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2FE4-102D-EEA7-895A-88F85290B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414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A4A52-1029-FA41-A995-DA79D6DF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991924"/>
            <a:ext cx="8001025" cy="3184500"/>
          </a:xfrm>
        </p:spPr>
        <p:txBody>
          <a:bodyPr/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Agency and Individual Role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Where do you have influence? Over who or what do you have influence (thinking about high leverage points)?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What would you need from your department or from the public to take action to address this risk factor, warning sign, or trigger you identified?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What sources of resistance can you expect and how could you respond to this resistance?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F35A6-B559-CB95-5384-FAFBDEAA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2FE4-102D-EEA7-895A-88F85290B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5375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A4A52-1029-FA41-A995-DA79D6DF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991924"/>
            <a:ext cx="8001025" cy="3184500"/>
          </a:xfrm>
        </p:spPr>
        <p:txBody>
          <a:bodyPr/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Recommendations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Based on your assessment, what plan or recommendations </a:t>
            </a:r>
            <a:br>
              <a:rPr lang="en-US" dirty="0"/>
            </a:br>
            <a:r>
              <a:rPr lang="en-US" dirty="0"/>
              <a:t>have you generated to reduce mass atrocity risk?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How do you anticipate this plan will help prevent mass atrocities? Does it address risk or resilience before, during, </a:t>
            </a:r>
            <a:br>
              <a:rPr lang="en-US" dirty="0"/>
            </a:br>
            <a:r>
              <a:rPr lang="en-US" dirty="0"/>
              <a:t>or after mass atrocities?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F35A6-B559-CB95-5384-FAFBDEAA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2FE4-102D-EEA7-895A-88F85290B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029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A4A52-1029-FA41-A995-DA79D6DF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991924"/>
            <a:ext cx="8001025" cy="3184500"/>
          </a:xfrm>
        </p:spPr>
        <p:txBody>
          <a:bodyPr/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Recommendations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Can you identify two or three steps to implement this plan and its recommendations?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What leadership qualities are important to implementing </a:t>
            </a:r>
            <a:br>
              <a:rPr lang="en-US" dirty="0"/>
            </a:br>
            <a:r>
              <a:rPr lang="en-US" dirty="0"/>
              <a:t>this plan and its recommendations?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F35A6-B559-CB95-5384-FAFBDEAA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2FE4-102D-EEA7-895A-88F85290B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7486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3C9F26-C453-587D-7F18-5501535832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6E6B6-980D-BD9E-AFC3-F0B855FB6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87342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A4A52-1029-FA41-A995-DA79D6DFC7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stood out for you today?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did today’s material make you think of in your own work?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F35A6-B559-CB95-5384-FAFBDEAA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2FE4-102D-EEA7-895A-88F85290B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124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6C349F-F7CC-FF54-E704-FD4DE4092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322263"/>
            <a:ext cx="8001000" cy="3895412"/>
          </a:xfrm>
        </p:spPr>
        <p:txBody>
          <a:bodyPr anchor="t"/>
          <a:lstStyle/>
          <a:p>
            <a:r>
              <a:rPr lang="en-US" sz="3000" b="1" dirty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Atrocity Risk Assessment</a:t>
            </a:r>
          </a:p>
          <a:p>
            <a:pPr marL="342900" indent="-342900">
              <a:lnSpc>
                <a:spcPct val="113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Situational Analysis</a:t>
            </a:r>
          </a:p>
          <a:p>
            <a:pPr marL="342900" indent="-342900">
              <a:lnSpc>
                <a:spcPct val="113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Key Actors</a:t>
            </a:r>
          </a:p>
          <a:p>
            <a:pPr marL="342900" indent="-342900">
              <a:lnSpc>
                <a:spcPct val="113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Agency and Individual Role</a:t>
            </a:r>
          </a:p>
          <a:p>
            <a:pPr marL="342900" indent="-342900">
              <a:lnSpc>
                <a:spcPct val="113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Recommendations → Action Plan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1E231B-A3C5-60C3-1C92-48F23C722E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85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6C349F-F7CC-FF54-E704-FD4DE4092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322263"/>
            <a:ext cx="8001000" cy="3895412"/>
          </a:xfrm>
        </p:spPr>
        <p:txBody>
          <a:bodyPr anchor="t"/>
          <a:lstStyle/>
          <a:p>
            <a:r>
              <a:rPr lang="en-US" sz="3000" b="1" dirty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Types of Change</a:t>
            </a:r>
          </a:p>
          <a:p>
            <a:pPr marL="342900" indent="-342900">
              <a:lnSpc>
                <a:spcPct val="113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Implementing a </a:t>
            </a:r>
            <a:r>
              <a:rPr lang="en-US" sz="23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new</a:t>
            </a: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 reform or initiative</a:t>
            </a:r>
          </a:p>
          <a:p>
            <a:pPr marL="342900" indent="-342900">
              <a:lnSpc>
                <a:spcPct val="113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Applying </a:t>
            </a:r>
            <a:r>
              <a:rPr lang="en-US" sz="23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preexisting</a:t>
            </a: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 laws or approaches more effectively </a:t>
            </a:r>
          </a:p>
          <a:p>
            <a:pPr marL="342900" indent="-342900">
              <a:lnSpc>
                <a:spcPct val="113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In atrocity prevention, actions and changes to </a:t>
            </a:r>
            <a:r>
              <a:rPr lang="en-US" sz="23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counter risk factors </a:t>
            </a:r>
            <a:br>
              <a:rPr lang="en-US" sz="2300" b="1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23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and warning signs</a:t>
            </a:r>
            <a:r>
              <a:rPr lang="en-US" sz="2300" dirty="0">
                <a:latin typeface="Arial Narrow" panose="020B0604020202020204" pitchFamily="34" charset="0"/>
                <a:cs typeface="Arial Narrow" panose="020B0604020202020204" pitchFamily="34" charset="0"/>
              </a:rPr>
              <a:t> and </a:t>
            </a:r>
            <a:r>
              <a:rPr lang="en-US" sz="23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build resilience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1E231B-A3C5-60C3-1C92-48F23C722E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4954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F4F2-B225-72DA-07D1-59E3B09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Perspective: Ideal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EF427-4401-392F-6354-7689A5F98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BCF875-B596-0B0D-D260-DD706FD2477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6651" y="837024"/>
            <a:ext cx="5590697" cy="36094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452E1B-AA79-4EC6-309A-F83950A05F1D}"/>
              </a:ext>
            </a:extLst>
          </p:cNvPr>
          <p:cNvSpPr txBox="1"/>
          <p:nvPr/>
        </p:nvSpPr>
        <p:spPr>
          <a:xfrm>
            <a:off x="2169459" y="4177695"/>
            <a:ext cx="4912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9595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B8AD4A-9D58-AF09-6306-B83F26AABC45}"/>
              </a:ext>
            </a:extLst>
          </p:cNvPr>
          <p:cNvSpPr txBox="1"/>
          <p:nvPr/>
        </p:nvSpPr>
        <p:spPr>
          <a:xfrm rot="16200000">
            <a:off x="454360" y="2495180"/>
            <a:ext cx="2841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9595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1675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7702807-8D51-F8A5-91EC-F14C9084E7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709" y="824601"/>
            <a:ext cx="6517257" cy="36659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6BF4F2-B225-72DA-07D1-59E3B09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Perspective: Reality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EF427-4401-392F-6354-7689A5F98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0EBA7-891A-FB65-003E-884909D132E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916790" y="4425351"/>
            <a:ext cx="3840600" cy="185864"/>
          </a:xfrm>
        </p:spPr>
        <p:txBody>
          <a:bodyPr/>
          <a:lstStyle/>
          <a:p>
            <a:r>
              <a:rPr lang="en-US" dirty="0"/>
              <a:t>Credit: </a:t>
            </a:r>
            <a:r>
              <a:rPr lang="en-US" dirty="0" err="1"/>
              <a:t>SlideModel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0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F4F2-B225-72DA-07D1-59E3B09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Ask: What’s the Problem We Seek to Address?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EF427-4401-392F-6354-7689A5F98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6F3E637-587D-114C-E5F9-DB9BB529E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016431"/>
              </p:ext>
            </p:extLst>
          </p:nvPr>
        </p:nvGraphicFramePr>
        <p:xfrm>
          <a:off x="1013113" y="1545691"/>
          <a:ext cx="7117773" cy="2103120"/>
        </p:xfrm>
        <a:graphic>
          <a:graphicData uri="http://schemas.openxmlformats.org/drawingml/2006/table">
            <a:tbl>
              <a:tblPr firstRow="1" firstCol="1" bandRow="1">
                <a:tableStyleId>{C7D03738-47EB-4852-AC3E-02DA4B0C0CB2}</a:tableStyleId>
              </a:tblPr>
              <a:tblGrid>
                <a:gridCol w="1493239">
                  <a:extLst>
                    <a:ext uri="{9D8B030D-6E8A-4147-A177-3AD203B41FA5}">
                      <a16:colId xmlns:a16="http://schemas.microsoft.com/office/drawing/2014/main" val="200858632"/>
                    </a:ext>
                  </a:extLst>
                </a:gridCol>
                <a:gridCol w="5624534">
                  <a:extLst>
                    <a:ext uri="{9D8B030D-6E8A-4147-A177-3AD203B41FA5}">
                      <a16:colId xmlns:a16="http://schemas.microsoft.com/office/drawing/2014/main" val="759462435"/>
                    </a:ext>
                  </a:extLst>
                </a:gridCol>
              </a:tblGrid>
              <a:tr h="56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What</a:t>
                      </a:r>
                      <a:endParaRPr lang="en-US" sz="24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92319" marR="92319" marT="73514" marB="73514">
                    <a:solidFill>
                      <a:srgbClr val="375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r>
                        <a:rPr lang="en-US" sz="20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Diagnose the problem</a:t>
                      </a:r>
                    </a:p>
                  </a:txBody>
                  <a:tcPr marL="92319" marR="92319" marT="73514" marB="7351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758819"/>
                  </a:ext>
                </a:extLst>
              </a:tr>
              <a:tr h="1536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How</a:t>
                      </a:r>
                      <a:endParaRPr lang="en-US" sz="24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92319" marR="92319" marT="73514" marB="73514">
                    <a:solidFill>
                      <a:srgbClr val="375B8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Include varied stakeholders to get to reality of system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Find the patterns beyond individual events </a:t>
                      </a:r>
                      <a:b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</a:b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(Iceberg Model)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Look at relationships within the system</a:t>
                      </a:r>
                    </a:p>
                  </a:txBody>
                  <a:tcPr marL="92319" marR="92319" marT="73514" marB="7351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6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5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F4F2-B225-72DA-07D1-59E3B09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Analysis: Diagnosing the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EF427-4401-392F-6354-7689A5F98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0EBA7-891A-FB65-003E-884909D132E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320265" y="4405745"/>
            <a:ext cx="4099546" cy="205470"/>
          </a:xfrm>
        </p:spPr>
        <p:txBody>
          <a:bodyPr/>
          <a:lstStyle/>
          <a:p>
            <a:r>
              <a:rPr lang="en-US" dirty="0"/>
              <a:t>Image courtesy of </a:t>
            </a:r>
            <a:r>
              <a:rPr lang="en-US" dirty="0" err="1"/>
              <a:t>Ecochallenge.org</a:t>
            </a:r>
            <a:r>
              <a:rPr lang="en-US" dirty="0"/>
              <a:t>. Used with permission. </a:t>
            </a:r>
            <a:r>
              <a:rPr lang="en-US" dirty="0" err="1"/>
              <a:t>ecochallenge.org</a:t>
            </a:r>
            <a:r>
              <a:rPr lang="en-US" dirty="0"/>
              <a:t>/iceberg-model/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0010E1-F0EC-2B1E-A4C4-024D8B6D1E0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265" y="900828"/>
            <a:ext cx="4503470" cy="354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0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F4F2-B225-72DA-07D1-59E3B09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Ask: Where Do I Have the Most Influence?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EF427-4401-392F-6354-7689A5F98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3DCC0FD-055C-9293-C837-97860F06A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308984"/>
              </p:ext>
            </p:extLst>
          </p:nvPr>
        </p:nvGraphicFramePr>
        <p:xfrm>
          <a:off x="1013113" y="1509831"/>
          <a:ext cx="7117773" cy="2351456"/>
        </p:xfrm>
        <a:graphic>
          <a:graphicData uri="http://schemas.openxmlformats.org/drawingml/2006/table">
            <a:tbl>
              <a:tblPr firstRow="1" firstCol="1" bandRow="1">
                <a:tableStyleId>{C7D03738-47EB-4852-AC3E-02DA4B0C0CB2}</a:tableStyleId>
              </a:tblPr>
              <a:tblGrid>
                <a:gridCol w="1493239">
                  <a:extLst>
                    <a:ext uri="{9D8B030D-6E8A-4147-A177-3AD203B41FA5}">
                      <a16:colId xmlns:a16="http://schemas.microsoft.com/office/drawing/2014/main" val="200858632"/>
                    </a:ext>
                  </a:extLst>
                </a:gridCol>
                <a:gridCol w="5624534">
                  <a:extLst>
                    <a:ext uri="{9D8B030D-6E8A-4147-A177-3AD203B41FA5}">
                      <a16:colId xmlns:a16="http://schemas.microsoft.com/office/drawing/2014/main" val="759462435"/>
                    </a:ext>
                  </a:extLst>
                </a:gridCol>
              </a:tblGrid>
              <a:tr h="723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What</a:t>
                      </a:r>
                      <a:endParaRPr lang="en-US" sz="24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92319" marR="92319" marT="73514" marB="73514">
                    <a:solidFill>
                      <a:srgbClr val="375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r>
                        <a:rPr lang="en-US" sz="20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Shrink the change: Act locally to address problems that arise in our sphere of influence</a:t>
                      </a:r>
                    </a:p>
                  </a:txBody>
                  <a:tcPr marL="92319" marR="92319" marT="73514" marB="7351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758819"/>
                  </a:ext>
                </a:extLst>
              </a:tr>
              <a:tr h="1299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How</a:t>
                      </a:r>
                      <a:endParaRPr lang="en-US" sz="24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92319" marR="92319" marT="73514" marB="73514">
                    <a:solidFill>
                      <a:srgbClr val="375B8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Where do I have influence?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Where can small actions have the most impact?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What relationships across the whole system can help?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Is the time right to act?</a:t>
                      </a:r>
                    </a:p>
                  </a:txBody>
                  <a:tcPr marL="92319" marR="92319" marT="73514" marB="7351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6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14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491</Words>
  <Application>Microsoft Macintosh PowerPoint</Application>
  <PresentationFormat>On-screen Show (16:9)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Symbol</vt:lpstr>
      <vt:lpstr>Arial</vt:lpstr>
      <vt:lpstr>Times New Roman</vt:lpstr>
      <vt:lpstr>Arial Narrow</vt:lpstr>
      <vt:lpstr>Simple Light</vt:lpstr>
      <vt:lpstr>PowerPoint Presentation</vt:lpstr>
      <vt:lpstr>Reflection</vt:lpstr>
      <vt:lpstr>PowerPoint Presentation</vt:lpstr>
      <vt:lpstr>PowerPoint Presentation</vt:lpstr>
      <vt:lpstr>Perspective: Ideal</vt:lpstr>
      <vt:lpstr>Perspective: Reality</vt:lpstr>
      <vt:lpstr>Ask: What’s the Problem We Seek to Address?</vt:lpstr>
      <vt:lpstr>Systematic Analysis: Diagnosing the Problem</vt:lpstr>
      <vt:lpstr>Ask: Where Do I Have the Most Influence?</vt:lpstr>
      <vt:lpstr>Leverage is the process of applying a small force  that multiplies into a large effect.</vt:lpstr>
      <vt:lpstr>Ask: How Can I Support the People Required to Make This Change a Success?</vt:lpstr>
      <vt:lpstr>Action Planning</vt:lpstr>
      <vt:lpstr>Action Planning</vt:lpstr>
      <vt:lpstr>Action Planning</vt:lpstr>
      <vt:lpstr>Action Planning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9 Presentation</dc:title>
  <dc:subject/>
  <dc:creator>US Holocaust Memorial Museum</dc:creator>
  <cp:keywords/>
  <dc:description/>
  <cp:lastModifiedBy>Mara Kurlandsky</cp:lastModifiedBy>
  <cp:revision>62</cp:revision>
  <dcterms:modified xsi:type="dcterms:W3CDTF">2023-06-26T18:20:41Z</dcterms:modified>
  <cp:category/>
</cp:coreProperties>
</file>