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72" r:id="rId2"/>
  </p:sldMasterIdLst>
  <p:notesMasterIdLst>
    <p:notesMasterId r:id="rId26"/>
  </p:notesMasterIdLst>
  <p:sldIdLst>
    <p:sldId id="256" r:id="rId3"/>
    <p:sldId id="267" r:id="rId4"/>
    <p:sldId id="265" r:id="rId5"/>
    <p:sldId id="269" r:id="rId6"/>
    <p:sldId id="270" r:id="rId7"/>
    <p:sldId id="271" r:id="rId8"/>
    <p:sldId id="272" r:id="rId9"/>
    <p:sldId id="273" r:id="rId10"/>
    <p:sldId id="275" r:id="rId11"/>
    <p:sldId id="276" r:id="rId12"/>
    <p:sldId id="277" r:id="rId13"/>
    <p:sldId id="278" r:id="rId14"/>
    <p:sldId id="279" r:id="rId15"/>
    <p:sldId id="288" r:id="rId16"/>
    <p:sldId id="280" r:id="rId17"/>
    <p:sldId id="281" r:id="rId18"/>
    <p:sldId id="282" r:id="rId19"/>
    <p:sldId id="283" r:id="rId20"/>
    <p:sldId id="284" r:id="rId21"/>
    <p:sldId id="285" r:id="rId22"/>
    <p:sldId id="286" r:id="rId23"/>
    <p:sldId id="287" r:id="rId24"/>
    <p:sldId id="266"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BE6"/>
    <a:srgbClr val="0F2C37"/>
    <a:srgbClr val="BEA668"/>
    <a:srgbClr val="D6A24B"/>
    <a:srgbClr val="E47620"/>
    <a:srgbClr val="8CA29C"/>
    <a:srgbClr val="274557"/>
    <a:srgbClr val="254152"/>
    <a:srgbClr val="274556"/>
    <a:srgbClr val="1A30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98"/>
    <p:restoredTop sz="94407"/>
  </p:normalViewPr>
  <p:slideViewPr>
    <p:cSldViewPr snapToGrid="0" snapToObjects="1">
      <p:cViewPr varScale="1">
        <p:scale>
          <a:sx n="84" d="100"/>
          <a:sy n="84" d="100"/>
        </p:scale>
        <p:origin x="1087"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80678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xhibitions.ushmm.org/americans-and-the-holocaust/us-immigration-from-1900-194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lang="en" sz="1100" dirty="0"/>
          </a:p>
        </p:txBody>
      </p:sp>
    </p:spTree>
    <p:extLst>
      <p:ext uri="{BB962C8B-B14F-4D97-AF65-F5344CB8AC3E}">
        <p14:creationId xmlns:p14="http://schemas.microsoft.com/office/powerpoint/2010/main" val="169364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lnSpc>
                <a:spcPct val="80000"/>
              </a:lnSpc>
              <a:spcBef>
                <a:spcPts val="0"/>
              </a:spcBef>
              <a:spcAft>
                <a:spcPts val="0"/>
              </a:spcAft>
              <a:buClr>
                <a:schemeClr val="dk1"/>
              </a:buClr>
              <a:buFont typeface="Times New Roman"/>
              <a:buNone/>
            </a:pPr>
            <a:r>
              <a:rPr lang="en-US" dirty="0">
                <a:latin typeface="Times New Roman"/>
                <a:ea typeface="Times New Roman"/>
                <a:cs typeface="Times New Roman"/>
                <a:sym typeface="Times New Roman"/>
              </a:rPr>
              <a:t>Though Congress determined the immigration laws of the United States, in the aftermath of Kristallnacht, President Roosevelt chose to exercise his executive power to aid Germans (most of them Jewish) who were temporarily in the United States as tourists by extending their visitor visas. He also recalled the US ambassador to Germany as a sign of protest.</a:t>
            </a:r>
          </a:p>
          <a:p>
            <a:pPr marL="0" lvl="0" indent="0" rtl="0">
              <a:lnSpc>
                <a:spcPct val="80000"/>
              </a:lnSpc>
              <a:spcBef>
                <a:spcPts val="0"/>
              </a:spcBef>
              <a:spcAft>
                <a:spcPts val="0"/>
              </a:spcAft>
              <a:buClr>
                <a:schemeClr val="dk1"/>
              </a:buClr>
              <a:buFont typeface="Times New Roman"/>
              <a:buNone/>
            </a:pPr>
            <a:endParaRPr lang="en-US" dirty="0">
              <a:latin typeface="Times New Roman"/>
              <a:ea typeface="Times New Roman"/>
              <a:cs typeface="Times New Roman"/>
              <a:sym typeface="Times New Roman"/>
            </a:endParaRPr>
          </a:p>
          <a:p>
            <a:pPr marL="0" lvl="0" indent="0" rtl="0">
              <a:lnSpc>
                <a:spcPct val="80000"/>
              </a:lnSpc>
              <a:spcBef>
                <a:spcPts val="0"/>
              </a:spcBef>
              <a:spcAft>
                <a:spcPts val="0"/>
              </a:spcAft>
              <a:buClr>
                <a:schemeClr val="dk1"/>
              </a:buClr>
              <a:buFont typeface="Times New Roman"/>
              <a:buNone/>
            </a:pPr>
            <a:r>
              <a:rPr lang="en-US" sz="1100" dirty="0">
                <a:solidFill>
                  <a:schemeClr val="dk1"/>
                </a:solidFill>
                <a:latin typeface="Times New Roman"/>
                <a:ea typeface="Times New Roman"/>
                <a:cs typeface="Times New Roman"/>
                <a:sym typeface="Times New Roman"/>
              </a:rPr>
              <a:t>“The news of the past few days from Germany has deeply shocked public opinion in the United States. Such news from any part of the world would inevitably produce a similar profound reaction among American people in every part of the Nation. I myself could scarcely believe that such things could occur in a twentieth-century civilization. With a view to gaining a first-hand picture of the situation in Germany, I asked the Secretary of State to order our Ambassador in Berlin to return at once for report and consultation.” </a:t>
            </a:r>
            <a:r>
              <a:rPr lang="en-US" dirty="0">
                <a:latin typeface="Times New Roman"/>
                <a:ea typeface="Times New Roman"/>
                <a:cs typeface="Times New Roman"/>
                <a:sym typeface="Times New Roman"/>
              </a:rPr>
              <a:t>—</a:t>
            </a:r>
            <a:r>
              <a:rPr lang="en-US" sz="1100" dirty="0">
                <a:solidFill>
                  <a:schemeClr val="dk1"/>
                </a:solidFill>
                <a:latin typeface="Times New Roman"/>
                <a:ea typeface="Times New Roman"/>
                <a:cs typeface="Times New Roman"/>
                <a:sym typeface="Times New Roman"/>
              </a:rPr>
              <a:t>President Roosevelt’s statement on Kristallnacht</a:t>
            </a:r>
          </a:p>
          <a:p>
            <a:pPr marL="0" lvl="0" indent="0" rtl="0">
              <a:lnSpc>
                <a:spcPct val="80000"/>
              </a:lnSpc>
              <a:spcBef>
                <a:spcPts val="0"/>
              </a:spcBef>
              <a:spcAft>
                <a:spcPts val="0"/>
              </a:spcAft>
              <a:buClr>
                <a:schemeClr val="dk1"/>
              </a:buClr>
              <a:buFont typeface="Times New Roman"/>
              <a:buNone/>
            </a:pPr>
            <a:endParaRPr lang="en-US" dirty="0">
              <a:latin typeface="Times New Roman"/>
              <a:ea typeface="Times New Roman"/>
              <a:cs typeface="Times New Roman"/>
              <a:sym typeface="Times New Roman"/>
            </a:endParaRPr>
          </a:p>
          <a:p>
            <a:pPr marL="0" lvl="0" indent="0" rtl="0">
              <a:lnSpc>
                <a:spcPct val="80000"/>
              </a:lnSpc>
              <a:spcBef>
                <a:spcPts val="0"/>
              </a:spcBef>
              <a:spcAft>
                <a:spcPts val="0"/>
              </a:spcAft>
              <a:buClr>
                <a:schemeClr val="dk1"/>
              </a:buClr>
              <a:buFont typeface="Times New Roman"/>
              <a:buNone/>
            </a:pPr>
            <a:r>
              <a:rPr lang="en-US" i="1" dirty="0"/>
              <a:t>New York Times</a:t>
            </a:r>
            <a:r>
              <a:rPr lang="en-US" dirty="0"/>
              <a:t>, November 19, 1938, 1.</a:t>
            </a:r>
            <a:endParaRPr lang="en-US" dirty="0">
              <a:latin typeface="Times New Roman"/>
              <a:ea typeface="Times New Roman"/>
              <a:cs typeface="Times New Roman"/>
              <a:sym typeface="Times New Roman"/>
            </a:endParaRPr>
          </a:p>
          <a:p>
            <a:pPr marL="0" marR="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5556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ctr" rtl="0">
              <a:lnSpc>
                <a:spcPct val="150000"/>
              </a:lnSpc>
              <a:spcBef>
                <a:spcPts val="0"/>
              </a:spcBef>
              <a:spcAft>
                <a:spcPts val="0"/>
              </a:spcAft>
              <a:buClr>
                <a:schemeClr val="dk1"/>
              </a:buClr>
              <a:buSzPts val="1100"/>
              <a:buFont typeface="Arial"/>
              <a:buNone/>
            </a:pPr>
            <a:r>
              <a:rPr lang="en-US" sz="1100" b="1" dirty="0">
                <a:latin typeface="Arial"/>
                <a:ea typeface="Arial"/>
                <a:cs typeface="Arial"/>
                <a:sym typeface="Arial"/>
              </a:rPr>
              <a:t>The Refugee Crisis of 1939</a:t>
            </a:r>
            <a:endParaRPr lang="en-US" sz="1100" dirty="0">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en-US" sz="1100" dirty="0">
                <a:solidFill>
                  <a:srgbClr val="444444"/>
                </a:solidFill>
                <a:latin typeface="Arial"/>
                <a:ea typeface="Arial"/>
                <a:cs typeface="Arial"/>
                <a:sym typeface="Arial"/>
              </a:rPr>
              <a:t>By the end of January 1939, Adolf Hitler had been in power for six years, and the German government had severely disenfranchised, segregated, and isolated the country’s Jews. The previous March, Germany had annexed Austria and immediately instituted a reign of terror against political opponents and the Jewish population. That, combined with the anti-Jewish violence of </a:t>
            </a:r>
            <a:r>
              <a:rPr lang="en-US" sz="1100" i="1" dirty="0">
                <a:solidFill>
                  <a:srgbClr val="444444"/>
                </a:solidFill>
                <a:latin typeface="Arial"/>
                <a:ea typeface="Arial"/>
                <a:cs typeface="Arial"/>
                <a:sym typeface="Arial"/>
              </a:rPr>
              <a:t>Kristallnacht</a:t>
            </a:r>
            <a:r>
              <a:rPr lang="en-US" sz="1100" dirty="0">
                <a:solidFill>
                  <a:srgbClr val="444444"/>
                </a:solidFill>
                <a:latin typeface="Arial"/>
                <a:ea typeface="Arial"/>
                <a:cs typeface="Arial"/>
                <a:sym typeface="Arial"/>
              </a:rPr>
              <a:t> in November 1938, spawned a flood of refugees from the Greater German Reich. In response, President Roosevelt combined the German and Austrian quotas, and for the first and only time during the 1930s and 1940s, the United States admitted the full German quota: 27,370 Germans and Austrians, mostly Jewish refugees. By this time, however, with hundreds of thousands of Reich Jews desperately clamoring for a US visa, the quota was not nearly adequate to meet the demand.</a:t>
            </a:r>
          </a:p>
          <a:p>
            <a:pPr marL="0" lvl="0" indent="0" rtl="0">
              <a:spcBef>
                <a:spcPts val="1700"/>
              </a:spcBef>
              <a:spcAft>
                <a:spcPts val="0"/>
              </a:spcAft>
              <a:buClr>
                <a:schemeClr val="dk1"/>
              </a:buClr>
              <a:buSzPts val="1100"/>
              <a:buFont typeface="Arial"/>
              <a:buNone/>
            </a:pPr>
            <a:r>
              <a:rPr lang="en-US" dirty="0"/>
              <a:t>In the United States, there were no special laws at this time distinguishing “refugees” from regular immigrants. All people seeking to enter the United States, including those fleeing persecution and violence, had to follow the same procedures under the same onerous restrictions and quotas. </a:t>
            </a:r>
            <a:r>
              <a:rPr lang="en-US" sz="1100" dirty="0">
                <a:latin typeface="Arial"/>
                <a:ea typeface="Arial"/>
                <a:cs typeface="Arial"/>
                <a:sym typeface="Arial"/>
              </a:rPr>
              <a:t>Quotas were not targets to be met; rather, they represented the maximum limit of people allowed to immigrate each year. </a:t>
            </a:r>
            <a:r>
              <a:rPr lang="en-US" sz="1100" b="1" u="sng" dirty="0">
                <a:solidFill>
                  <a:schemeClr val="hlink"/>
                </a:solidFill>
                <a:latin typeface="Arial"/>
                <a:ea typeface="Arial"/>
                <a:cs typeface="Arial"/>
                <a:sym typeface="Arial"/>
                <a:hlinkClick r:id="rId3"/>
              </a:rPr>
              <a:t>Every year from 1933-1938, </a:t>
            </a:r>
            <a:r>
              <a:rPr lang="en-US" sz="1100" b="1" i="1" u="sng" dirty="0">
                <a:solidFill>
                  <a:schemeClr val="hlink"/>
                </a:solidFill>
                <a:latin typeface="Arial"/>
                <a:ea typeface="Arial"/>
                <a:cs typeface="Arial"/>
                <a:sym typeface="Arial"/>
                <a:hlinkClick r:id="rId3"/>
              </a:rPr>
              <a:t>the German quota was not filled</a:t>
            </a:r>
            <a:r>
              <a:rPr lang="en-US" sz="1100" dirty="0">
                <a:latin typeface="Arial"/>
                <a:ea typeface="Arial"/>
                <a:cs typeface="Arial"/>
                <a:sym typeface="Arial"/>
              </a:rPr>
              <a:t>, despite a growing waiting list of refugees trying to come to the United States.</a:t>
            </a:r>
          </a:p>
          <a:p>
            <a:pPr marL="0" marR="0" lvl="0" indent="0" algn="l" rtl="0">
              <a:spcBef>
                <a:spcPts val="0"/>
              </a:spcBef>
              <a:spcAft>
                <a:spcPts val="0"/>
              </a:spcAft>
              <a:buClr>
                <a:schemeClr val="dk1"/>
              </a:buClr>
              <a:buSzPts val="1400"/>
              <a:buFont typeface="Calibri"/>
              <a:buNone/>
            </a:pPr>
            <a:endParaRPr lang="en-US" dirty="0"/>
          </a:p>
        </p:txBody>
      </p:sp>
    </p:spTree>
    <p:extLst>
      <p:ext uri="{BB962C8B-B14F-4D97-AF65-F5344CB8AC3E}">
        <p14:creationId xmlns:p14="http://schemas.microsoft.com/office/powerpoint/2010/main" val="104414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en-US" dirty="0"/>
              <a:t>The vast majority of Americans were horrified by the wanton violence and destruction of Kristallnacht.</a:t>
            </a:r>
          </a:p>
        </p:txBody>
      </p:sp>
    </p:spTree>
    <p:extLst>
      <p:ext uri="{BB962C8B-B14F-4D97-AF65-F5344CB8AC3E}">
        <p14:creationId xmlns:p14="http://schemas.microsoft.com/office/powerpoint/2010/main" val="145446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en-US" dirty="0"/>
              <a:t>Nonetheless, a large majority of Americans opposed allowing Jews from Germany to immigrate to the United States.</a:t>
            </a:r>
            <a:endParaRPr lang="en-US" sz="11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7243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spcBef>
                <a:spcPts val="640"/>
              </a:spcBef>
              <a:spcAft>
                <a:spcPts val="0"/>
              </a:spcAft>
              <a:buNone/>
            </a:pPr>
            <a:r>
              <a:rPr lang="en-US" sz="1100" dirty="0">
                <a:solidFill>
                  <a:srgbClr val="383838"/>
                </a:solidFill>
                <a:highlight>
                  <a:srgbClr val="FFFFFF"/>
                </a:highlight>
                <a:latin typeface="Georgia"/>
                <a:ea typeface="Georgia"/>
                <a:cs typeface="Georgia"/>
                <a:sym typeface="Georgia"/>
              </a:rPr>
              <a:t>On February 9, 1939, Democratic senator Robert Wagner of New York and Republican congresswoman Edith </a:t>
            </a:r>
            <a:r>
              <a:rPr lang="en-US" sz="1100" dirty="0" err="1">
                <a:solidFill>
                  <a:srgbClr val="383838"/>
                </a:solidFill>
                <a:highlight>
                  <a:srgbClr val="FFFFFF"/>
                </a:highlight>
                <a:latin typeface="Georgia"/>
                <a:ea typeface="Georgia"/>
                <a:cs typeface="Georgia"/>
                <a:sym typeface="Georgia"/>
              </a:rPr>
              <a:t>Nourse</a:t>
            </a:r>
            <a:r>
              <a:rPr lang="en-US" sz="1100" dirty="0">
                <a:solidFill>
                  <a:srgbClr val="383838"/>
                </a:solidFill>
                <a:highlight>
                  <a:srgbClr val="FFFFFF"/>
                </a:highlight>
                <a:latin typeface="Georgia"/>
                <a:ea typeface="Georgia"/>
                <a:cs typeface="Georgia"/>
                <a:sym typeface="Georgia"/>
              </a:rPr>
              <a:t> Rogers of Massachusetts sponsored identical bills in the US Senate and House of Representatives to admit 20,000 German refugee children under the age of 14 over a two-year period. The bills, written by Pickett and his interfaith colleagues, specified that 10,000 children each fiscal year (1939 and 1940) would enter the United States and </a:t>
            </a:r>
            <a:r>
              <a:rPr lang="en-US" sz="1100" b="1" dirty="0">
                <a:solidFill>
                  <a:srgbClr val="383838"/>
                </a:solidFill>
                <a:highlight>
                  <a:srgbClr val="FFFFFF"/>
                </a:highlight>
                <a:latin typeface="Georgia"/>
                <a:ea typeface="Georgia"/>
                <a:cs typeface="Georgia"/>
                <a:sym typeface="Georgia"/>
              </a:rPr>
              <a:t>not be counted against the existing immigration quota</a:t>
            </a:r>
            <a:r>
              <a:rPr lang="en-US" sz="1100" dirty="0">
                <a:solidFill>
                  <a:srgbClr val="383838"/>
                </a:solidFill>
                <a:highlight>
                  <a:srgbClr val="FFFFFF"/>
                </a:highlight>
                <a:latin typeface="Georgia"/>
                <a:ea typeface="Georgia"/>
                <a:cs typeface="Georgia"/>
                <a:sym typeface="Georgia"/>
              </a:rPr>
              <a:t>. Although the bill did not indicate that the “German refugee children” would mostly be Jewish children, the realities of the refugee crisis in Europe made this an obvious and understood fact. The bill specified that when the refugee children reached the age of 18, they would either be counted against that year’s German immigration quota or would return to Europe.</a:t>
            </a:r>
            <a:endParaRPr lang="en-US" sz="14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5475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lnSpc>
                <a:spcPct val="163636"/>
              </a:lnSpc>
              <a:spcBef>
                <a:spcPts val="0"/>
              </a:spcBef>
              <a:spcAft>
                <a:spcPts val="0"/>
              </a:spcAft>
              <a:buClr>
                <a:schemeClr val="dk1"/>
              </a:buClr>
              <a:buSzPts val="1100"/>
              <a:buFont typeface="Arial"/>
              <a:buNone/>
            </a:pPr>
            <a:r>
              <a:rPr lang="en-US" dirty="0">
                <a:solidFill>
                  <a:srgbClr val="383838"/>
                </a:solidFill>
                <a:latin typeface="Times New Roman"/>
                <a:ea typeface="Times New Roman"/>
                <a:cs typeface="Times New Roman"/>
                <a:sym typeface="Times New Roman"/>
              </a:rPr>
              <a:t>The public debate on the Wagner-Rogers Bill mirrored a broader debate about Americans’ responsibilities to refugees during the crisis brought about by Nazi Germany’s persecution of Jews. In January 1939, weeks before the Wagner-Rogers Bill was introduced, a public opinion poll asked Americans whether they would favor a proposal to “permit 10,000 refugee children from Germany to be brought into this country and taken care of in American homes.” Only 26% of respondents favored this idea; 67% opposed it. </a:t>
            </a:r>
            <a:r>
              <a:rPr lang="en-US" dirty="0">
                <a:latin typeface="Times New Roman"/>
                <a:ea typeface="Times New Roman"/>
                <a:cs typeface="Times New Roman"/>
                <a:sym typeface="Times New Roman"/>
              </a:rPr>
              <a:t>Senator Wagner and Representative Rogers faced an American public that remained largely opposed to any expansion of immigration to the United States -- even a limited exception for child refugees.</a:t>
            </a:r>
          </a:p>
          <a:p>
            <a:pPr marL="0" lvl="0" indent="0" rtl="0">
              <a:spcBef>
                <a:spcPts val="2200"/>
              </a:spcBef>
              <a:spcAft>
                <a:spcPts val="0"/>
              </a:spcAft>
              <a:buClr>
                <a:schemeClr val="dk1"/>
              </a:buClr>
              <a:buSzPts val="300"/>
              <a:buFont typeface="Calibri"/>
              <a:buNone/>
            </a:pPr>
            <a:endParaRPr lang="en-US" dirty="0"/>
          </a:p>
          <a:p>
            <a:pPr marL="0" lvl="0" indent="0" rtl="0">
              <a:lnSpc>
                <a:spcPct val="163636"/>
              </a:lnSpc>
              <a:spcBef>
                <a:spcPts val="0"/>
              </a:spcBef>
              <a:spcAft>
                <a:spcPts val="0"/>
              </a:spcAft>
              <a:buClr>
                <a:schemeClr val="dk1"/>
              </a:buClr>
              <a:buSzPts val="1100"/>
              <a:buFont typeface="Arial"/>
              <a:buNone/>
            </a:pPr>
            <a:endParaRPr lang="en-US" sz="1000" dirty="0">
              <a:solidFill>
                <a:srgbClr val="383838"/>
              </a:solidFill>
              <a:latin typeface="Georgia"/>
              <a:ea typeface="Georgia"/>
              <a:cs typeface="Georgia"/>
              <a:sym typeface="Georgia"/>
            </a:endParaRPr>
          </a:p>
          <a:p>
            <a:pPr marL="0" lvl="0" indent="0" rtl="0">
              <a:lnSpc>
                <a:spcPct val="115000"/>
              </a:lnSpc>
              <a:spcBef>
                <a:spcPts val="2200"/>
              </a:spcBef>
              <a:spcAft>
                <a:spcPts val="0"/>
              </a:spcAft>
              <a:buClr>
                <a:schemeClr val="dk1"/>
              </a:buClr>
              <a:buSzPts val="1100"/>
              <a:buFont typeface="Arial"/>
              <a:buNone/>
            </a:pPr>
            <a:endParaRPr lang="en-US" sz="1000" dirty="0">
              <a:solidFill>
                <a:srgbClr val="383838"/>
              </a:solidFill>
              <a:latin typeface="Georgia"/>
              <a:ea typeface="Georgia"/>
              <a:cs typeface="Georgia"/>
              <a:sym typeface="Georgia"/>
            </a:endParaRPr>
          </a:p>
          <a:p>
            <a:pPr marL="0" marR="0" lvl="0" indent="0" algn="l" rtl="0">
              <a:spcBef>
                <a:spcPts val="0"/>
              </a:spcBef>
              <a:spcAft>
                <a:spcPts val="0"/>
              </a:spcAft>
              <a:buClr>
                <a:schemeClr val="dk1"/>
              </a:buClr>
              <a:buSzPts val="300"/>
              <a:buFont typeface="Calibri"/>
              <a:buNone/>
            </a:pPr>
            <a:endParaRPr lang="en-US" dirty="0"/>
          </a:p>
        </p:txBody>
      </p:sp>
    </p:spTree>
    <p:extLst>
      <p:ext uri="{BB962C8B-B14F-4D97-AF65-F5344CB8AC3E}">
        <p14:creationId xmlns:p14="http://schemas.microsoft.com/office/powerpoint/2010/main" val="393149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Calibri"/>
              <a:buNone/>
            </a:pPr>
            <a:r>
              <a:rPr lang="en-US" dirty="0"/>
              <a:t>Use this slide to introduce the small group student activity.</a:t>
            </a:r>
            <a:endParaRPr lang="en-US" sz="11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5931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spcBef>
                <a:spcPts val="0"/>
              </a:spcBef>
              <a:spcAft>
                <a:spcPts val="0"/>
              </a:spcAft>
              <a:buClr>
                <a:schemeClr val="dk1"/>
              </a:buClr>
              <a:buSzPts val="1400"/>
              <a:buFont typeface="Calibri"/>
              <a:buNone/>
            </a:pPr>
            <a:r>
              <a:rPr lang="en-US" dirty="0"/>
              <a:t>Pause here, and leave this slide up during the small group student activity.</a:t>
            </a:r>
          </a:p>
        </p:txBody>
      </p:sp>
    </p:spTree>
    <p:extLst>
      <p:ext uri="{BB962C8B-B14F-4D97-AF65-F5344CB8AC3E}">
        <p14:creationId xmlns:p14="http://schemas.microsoft.com/office/powerpoint/2010/main" val="417852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spcBef>
                <a:spcPts val="0"/>
              </a:spcBef>
              <a:spcAft>
                <a:spcPts val="0"/>
              </a:spcAft>
              <a:buNone/>
            </a:pPr>
            <a:r>
              <a:rPr lang="en-US" dirty="0"/>
              <a:t>Once students have had a chance to present their positions and discuss the proposed Wagner-Rogers Bill, reveal what actually happened to the bill. </a:t>
            </a:r>
          </a:p>
          <a:p>
            <a:pPr marL="0" lvl="0" indent="88899" rtl="0">
              <a:spcBef>
                <a:spcPts val="0"/>
              </a:spcBef>
              <a:spcAft>
                <a:spcPts val="0"/>
              </a:spcAft>
              <a:buNone/>
            </a:pPr>
            <a:endParaRPr lang="en-US" dirty="0"/>
          </a:p>
          <a:p>
            <a:pPr marL="0" lvl="0" indent="0" rtl="0">
              <a:spcBef>
                <a:spcPts val="0"/>
              </a:spcBef>
              <a:spcAft>
                <a:spcPts val="0"/>
              </a:spcAft>
              <a:buNone/>
            </a:pPr>
            <a:r>
              <a:rPr lang="en-US" dirty="0"/>
              <a:t>In late June 1939: Congressional opponents of the Wagner-Rogers Bill, led by Senator Robert Reynolds, introduced legislation that would reduce, rather than increase, the quota. In fact, Reynolds amended the bill to count refugee children against the existing German quota and to halt all further immigration for five years, thus reversing the original bill’s intent. Roosevelt remained silent, and after several months of public and Congressional debate, Senator Wagner withdrew his bill and it effectively died in the Senate Immigration Committee during the first week of July 1939. Though the House version of the bill was not amended, a poll of members found that it did not have sufficient votes to make it out of committee, and it was never brought to a floor vote. By the end of summer 1939, the Wagner-Rogers Bill was dead. Within a month, Germany invaded Poland and, with the onset of World War II, immigration to the United States became increasingly more treacherous and difficult. After US entry into the war on December 8, 1941, immigration became nearly impossible.</a:t>
            </a:r>
          </a:p>
        </p:txBody>
      </p:sp>
    </p:spTree>
    <p:extLst>
      <p:ext uri="{BB962C8B-B14F-4D97-AF65-F5344CB8AC3E}">
        <p14:creationId xmlns:p14="http://schemas.microsoft.com/office/powerpoint/2010/main" val="568063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lnSpc>
                <a:spcPct val="160000"/>
              </a:lnSpc>
              <a:spcBef>
                <a:spcPts val="0"/>
              </a:spcBef>
              <a:spcAft>
                <a:spcPts val="1700"/>
              </a:spcAft>
              <a:buNone/>
            </a:pPr>
            <a:r>
              <a:rPr lang="en-US" dirty="0"/>
              <a:t>In 1939, for the first and only time during the 1930s, the United States issued the maximum number of visas allowed under the German quota. However, the national origins quota system remained in effect despite a massive waiting list of refugees attempting to flee Nazi persecution. Under the quota, by the end of 1939, it would have taken eleven years to admit every applicant on the list.</a:t>
            </a:r>
          </a:p>
        </p:txBody>
      </p:sp>
    </p:spTree>
    <p:extLst>
      <p:ext uri="{BB962C8B-B14F-4D97-AF65-F5344CB8AC3E}">
        <p14:creationId xmlns:p14="http://schemas.microsoft.com/office/powerpoint/2010/main" val="187905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spcBef>
                <a:spcPts val="0"/>
              </a:spcBef>
              <a:spcAft>
                <a:spcPts val="0"/>
              </a:spcAft>
              <a:buClr>
                <a:schemeClr val="dk1"/>
              </a:buClr>
              <a:buSzPts val="1400"/>
              <a:buFont typeface="Calibri"/>
              <a:buNone/>
            </a:pPr>
            <a:r>
              <a:rPr lang="en-US" dirty="0"/>
              <a:t>In order to answer this question, students need to learn a little bit about the history of immigration law in the United States during the first third of the 20th century.</a:t>
            </a:r>
          </a:p>
        </p:txBody>
      </p:sp>
    </p:spTree>
    <p:extLst>
      <p:ext uri="{BB962C8B-B14F-4D97-AF65-F5344CB8AC3E}">
        <p14:creationId xmlns:p14="http://schemas.microsoft.com/office/powerpoint/2010/main" val="1891145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lnSpc>
                <a:spcPct val="160000"/>
              </a:lnSpc>
              <a:spcBef>
                <a:spcPts val="0"/>
              </a:spcBef>
              <a:spcAft>
                <a:spcPts val="1700"/>
              </a:spcAft>
              <a:buNone/>
            </a:pPr>
            <a:r>
              <a:rPr lang="en-US" dirty="0"/>
              <a:t>In 1939, for the first and only time during the 1930s, the United States issued the maximum number of visas allowed under the German quota. However, the national origins quota system remained in effect despite a massive waiting list of refugees attempting to flee Nazi persecution. Under the quota, by the end of 1939, it would have taken eleven years to admit every applicant on the list.</a:t>
            </a:r>
          </a:p>
        </p:txBody>
      </p:sp>
    </p:spTree>
    <p:extLst>
      <p:ext uri="{BB962C8B-B14F-4D97-AF65-F5344CB8AC3E}">
        <p14:creationId xmlns:p14="http://schemas.microsoft.com/office/powerpoint/2010/main" val="390334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428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Calibri"/>
              <a:buNone/>
            </a:pPr>
            <a:r>
              <a:rPr lang="en-US" dirty="0"/>
              <a:t>A large number of the “new” immigrants during the first quarter of the 20th century were Jews and Catholics from southern and eastern Europe.</a:t>
            </a:r>
            <a:endParaRPr lang="en-US" sz="11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496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spcBef>
                <a:spcPts val="0"/>
              </a:spcBef>
              <a:spcAft>
                <a:spcPts val="0"/>
              </a:spcAft>
              <a:buClr>
                <a:schemeClr val="dk1"/>
              </a:buClr>
              <a:buSzPts val="1400"/>
              <a:buFont typeface="Calibri"/>
              <a:buNone/>
            </a:pPr>
            <a:r>
              <a:rPr lang="en-US" dirty="0"/>
              <a:t>Based on racist eugenic ideas, the Immigration Act of 1924 represented a backlash against new immigrants whom lawmakers considered religiously, racially, ethnically, and economically undesirable. The law privileged immigration from the United Kingdom, Germany, and Ireland, and it heavily restricted immigration from most other countries, outright barring immigration from many countries in Asia and Africa.</a:t>
            </a:r>
          </a:p>
          <a:p>
            <a:pPr marL="0" lvl="0" indent="0" rtl="0">
              <a:spcBef>
                <a:spcPts val="0"/>
              </a:spcBef>
              <a:spcAft>
                <a:spcPts val="0"/>
              </a:spcAft>
              <a:buClr>
                <a:schemeClr val="dk1"/>
              </a:buClr>
              <a:buSzPts val="1400"/>
              <a:buFont typeface="Calibri"/>
              <a:buNone/>
            </a:pPr>
            <a:endParaRPr lang="en-US" dirty="0"/>
          </a:p>
          <a:p>
            <a:pPr marL="0" lvl="0" indent="0" rtl="0">
              <a:spcBef>
                <a:spcPts val="0"/>
              </a:spcBef>
              <a:spcAft>
                <a:spcPts val="0"/>
              </a:spcAft>
              <a:buClr>
                <a:schemeClr val="dk1"/>
              </a:buClr>
              <a:buSzPts val="1400"/>
              <a:buFont typeface="Calibri"/>
              <a:buNone/>
            </a:pPr>
            <a:r>
              <a:rPr lang="en-US" dirty="0"/>
              <a:t>This immigration law -- which remained largely unchanged in 1939 -- </a:t>
            </a:r>
            <a:r>
              <a:rPr lang="en-US" dirty="0">
                <a:latin typeface="Times New Roman"/>
                <a:ea typeface="Times New Roman"/>
                <a:cs typeface="Times New Roman"/>
                <a:sym typeface="Times New Roman"/>
              </a:rPr>
              <a:t>established quotas based on country of birth, not nationality; almost half of the immigration quota was reserved for people born in the UK and Ireland -  65, 721 (UK), 17,853 (Ireland). Germany had the second largest quota at 25, 957 (in 1939, the German quota was combined with the Austrian quota to total 27,370).</a:t>
            </a:r>
            <a:endParaRPr lang="en-US" dirty="0"/>
          </a:p>
          <a:p>
            <a:pPr marL="0" lvl="0" indent="0" rtl="0">
              <a:spcBef>
                <a:spcPts val="0"/>
              </a:spcBef>
              <a:spcAft>
                <a:spcPts val="0"/>
              </a:spcAft>
              <a:buClr>
                <a:schemeClr val="dk1"/>
              </a:buClr>
              <a:buSzPts val="1400"/>
              <a:buFont typeface="Calibri"/>
              <a:buNone/>
            </a:pPr>
            <a:endParaRPr lang="en-US" dirty="0"/>
          </a:p>
          <a:p>
            <a:pPr marL="0" lvl="0" indent="0" rtl="0">
              <a:lnSpc>
                <a:spcPct val="150000"/>
              </a:lnSpc>
              <a:spcBef>
                <a:spcPts val="0"/>
              </a:spcBef>
              <a:spcAft>
                <a:spcPts val="0"/>
              </a:spcAft>
              <a:buClr>
                <a:schemeClr val="dk1"/>
              </a:buClr>
              <a:buSzPts val="1100"/>
              <a:buFont typeface="Arial"/>
              <a:buNone/>
            </a:pPr>
            <a:r>
              <a:rPr lang="en-US" sz="1100" dirty="0">
                <a:solidFill>
                  <a:srgbClr val="444444"/>
                </a:solidFill>
                <a:latin typeface="Arial"/>
                <a:ea typeface="Arial"/>
                <a:cs typeface="Arial"/>
                <a:sym typeface="Arial"/>
              </a:rPr>
              <a:t>In 1939, US immigration law did not differentiate between refugees and regular immigrants. Those fleeing racial or religious persecution and violence had to follow the same rules as everyone else. </a:t>
            </a:r>
            <a:r>
              <a:rPr lang="en-US" sz="1100" dirty="0">
                <a:latin typeface="Arial"/>
                <a:ea typeface="Arial"/>
                <a:cs typeface="Arial"/>
                <a:sym typeface="Arial"/>
              </a:rPr>
              <a:t>Quota immigrants were subjected to literacy and medical tests, and had to submit extensive paperwork attesting to financial resources, identity, and moral conduct.  They were also subjected to a ruling as to whether they could support themselves financially during the Depression, or whether they were likely to become public charges (LPC).</a:t>
            </a:r>
          </a:p>
          <a:p>
            <a:pPr marL="0" lvl="0" indent="0" rtl="0">
              <a:lnSpc>
                <a:spcPct val="150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pPr marL="0" lvl="0" indent="0" rtl="0">
              <a:lnSpc>
                <a:spcPct val="150000"/>
              </a:lnSpc>
              <a:spcBef>
                <a:spcPts val="0"/>
              </a:spcBef>
              <a:spcAft>
                <a:spcPts val="0"/>
              </a:spcAft>
              <a:buClr>
                <a:schemeClr val="dk1"/>
              </a:buClr>
              <a:buSzPts val="1100"/>
              <a:buFont typeface="Arial"/>
              <a:buNone/>
            </a:pPr>
            <a:r>
              <a:rPr lang="en-US" sz="1100" dirty="0">
                <a:latin typeface="Arial"/>
                <a:ea typeface="Arial"/>
                <a:cs typeface="Arial"/>
                <a:sym typeface="Arial"/>
              </a:rPr>
              <a:t>Immigration was controlled by Congress, which set national origins quotas and laid out the qualifications for various types of immigrants. Immigration laws were largely enforced by the State Department. President Franklin Roosevelt was not legally able to adjust immigration law unilaterally, and rarely dictated the State Department’s interpretation of the law. </a:t>
            </a:r>
            <a:endParaRPr lang="en-US" dirty="0"/>
          </a:p>
        </p:txBody>
      </p:sp>
    </p:spTree>
    <p:extLst>
      <p:ext uri="{BB962C8B-B14F-4D97-AF65-F5344CB8AC3E}">
        <p14:creationId xmlns:p14="http://schemas.microsoft.com/office/powerpoint/2010/main" val="69978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982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spcBef>
                <a:spcPts val="0"/>
              </a:spcBef>
              <a:spcAft>
                <a:spcPts val="0"/>
              </a:spcAft>
              <a:buNone/>
            </a:pPr>
            <a:r>
              <a:rPr lang="en-US" dirty="0"/>
              <a:t>In 1938, Americans—who had not fully recovered from the Great Depression of 1929—were beset by a new serious economic recession. Unemployment jumped to 20 percent. Many in the country were deeply suspicious of foreigners and minorities in the United States, particularly African Americans, who struggled for equal rights in the face of official discrimination and the threat of racial violence.</a:t>
            </a:r>
          </a:p>
          <a:p>
            <a:pPr marL="0" lvl="0" indent="0" rtl="0">
              <a:spcBef>
                <a:spcPts val="0"/>
              </a:spcBef>
              <a:spcAft>
                <a:spcPts val="0"/>
              </a:spcAft>
              <a:buNone/>
            </a:pPr>
            <a:endParaRPr lang="en-US" dirty="0"/>
          </a:p>
          <a:p>
            <a:pPr marL="0" lvl="0" indent="0">
              <a:spcBef>
                <a:spcPts val="0"/>
              </a:spcBef>
              <a:spcAft>
                <a:spcPts val="0"/>
              </a:spcAft>
              <a:buNone/>
            </a:pPr>
            <a:r>
              <a:rPr lang="en-US" dirty="0"/>
              <a:t>It was in this context that Nazi Germany annexed Austria and the Sudeten region of Czechoslovakia, sparking a massive refugee crisis.</a:t>
            </a:r>
          </a:p>
        </p:txBody>
      </p:sp>
    </p:spTree>
    <p:extLst>
      <p:ext uri="{BB962C8B-B14F-4D97-AF65-F5344CB8AC3E}">
        <p14:creationId xmlns:p14="http://schemas.microsoft.com/office/powerpoint/2010/main" val="1694884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rtl="0">
              <a:spcBef>
                <a:spcPts val="0"/>
              </a:spcBef>
              <a:spcAft>
                <a:spcPts val="0"/>
              </a:spcAft>
              <a:buClr>
                <a:schemeClr val="dk1"/>
              </a:buClr>
              <a:buSzPts val="1100"/>
              <a:buFont typeface="Arial"/>
              <a:buNone/>
            </a:pPr>
            <a:r>
              <a:rPr lang="en-US" dirty="0"/>
              <a:t>In 1938, Americans—who had not fully recovered from the Great Depression of 1929—were beset by a new serious economic recession. Unemployment jumped to 20 percent. Many in the country were deeply suspicious of foreigners and minorities in the United States, particularly African Americans, who struggled for equal rights in the face of official discrimination and the threat of racial violence.</a:t>
            </a:r>
          </a:p>
          <a:p>
            <a:pPr marL="0" lvl="0" indent="0" rtl="0">
              <a:spcBef>
                <a:spcPts val="0"/>
              </a:spcBef>
              <a:spcAft>
                <a:spcPts val="0"/>
              </a:spcAft>
              <a:buClr>
                <a:schemeClr val="dk1"/>
              </a:buClr>
              <a:buSzPts val="1100"/>
              <a:buFont typeface="Arial"/>
              <a:buNone/>
            </a:pPr>
            <a:endParaRPr lang="en-US" dirty="0"/>
          </a:p>
          <a:p>
            <a:pPr marL="0" lvl="0" indent="0" rtl="0">
              <a:spcBef>
                <a:spcPts val="0"/>
              </a:spcBef>
              <a:spcAft>
                <a:spcPts val="0"/>
              </a:spcAft>
              <a:buNone/>
            </a:pPr>
            <a:r>
              <a:rPr lang="en-US" dirty="0"/>
              <a:t>It was in this context that Nazi Germany annexed Austria and the Sudeten region of Czechoslovakia, sparking a massive refugee crisis.</a:t>
            </a:r>
          </a:p>
        </p:txBody>
      </p:sp>
    </p:spTree>
    <p:extLst>
      <p:ext uri="{BB962C8B-B14F-4D97-AF65-F5344CB8AC3E}">
        <p14:creationId xmlns:p14="http://schemas.microsoft.com/office/powerpoint/2010/main" val="1706412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Calibri"/>
              <a:buNone/>
            </a:pPr>
            <a:r>
              <a:rPr lang="en-US" dirty="0"/>
              <a:t>Image: “</a:t>
            </a:r>
            <a:r>
              <a:rPr lang="en-US" sz="1100" b="0" i="0" u="none" strike="noStrike" cap="none" dirty="0">
                <a:solidFill>
                  <a:schemeClr val="dk1"/>
                </a:solidFill>
                <a:latin typeface="Calibri"/>
                <a:ea typeface="Calibri"/>
                <a:cs typeface="Calibri"/>
                <a:sym typeface="Calibri"/>
              </a:rPr>
              <a:t>Still no solution</a:t>
            </a:r>
            <a:r>
              <a:rPr lang="en-US" dirty="0"/>
              <a:t>.” </a:t>
            </a:r>
            <a:r>
              <a:rPr lang="en-US" sz="1100" b="0" i="0" u="none" strike="noStrike" cap="none" dirty="0">
                <a:solidFill>
                  <a:schemeClr val="dk1"/>
                </a:solidFill>
                <a:latin typeface="Calibri"/>
                <a:ea typeface="Calibri"/>
                <a:cs typeface="Calibri"/>
                <a:sym typeface="Calibri"/>
              </a:rPr>
              <a:t> January 1939</a:t>
            </a:r>
            <a:r>
              <a:rPr lang="en-US" dirty="0"/>
              <a:t>.</a:t>
            </a:r>
            <a:r>
              <a:rPr lang="en-US" sz="1100" b="0" i="0" u="none" strike="noStrike" cap="none" dirty="0">
                <a:solidFill>
                  <a:schemeClr val="dk1"/>
                </a:solidFill>
                <a:latin typeface="Calibri"/>
                <a:ea typeface="Calibri"/>
                <a:cs typeface="Calibri"/>
                <a:sym typeface="Calibri"/>
              </a:rPr>
              <a:t> </a:t>
            </a:r>
            <a:r>
              <a:rPr lang="en-US" sz="1100" b="0" i="1" u="none" strike="noStrike" cap="none" dirty="0">
                <a:solidFill>
                  <a:schemeClr val="dk1"/>
                </a:solidFill>
                <a:latin typeface="Calibri"/>
                <a:ea typeface="Calibri"/>
                <a:cs typeface="Calibri"/>
                <a:sym typeface="Calibri"/>
              </a:rPr>
              <a:t> Library of Congress</a:t>
            </a:r>
            <a:endParaRPr lang="en-US" i="1" dirty="0"/>
          </a:p>
          <a:p>
            <a:pPr marL="0" marR="0" lvl="0" indent="0" algn="l" rtl="0">
              <a:spcBef>
                <a:spcPts val="0"/>
              </a:spcBef>
              <a:spcAft>
                <a:spcPts val="0"/>
              </a:spcAft>
              <a:buClr>
                <a:schemeClr val="dk1"/>
              </a:buClr>
              <a:buSzPts val="1400"/>
              <a:buFont typeface="Calibri"/>
              <a:buNone/>
            </a:pPr>
            <a:endParaRPr lang="en-US" sz="11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r>
              <a:rPr lang="en-US" dirty="0"/>
              <a:t>Quote:</a:t>
            </a:r>
            <a:r>
              <a:rPr lang="en-US" sz="1100" b="0" i="0" u="none" strike="noStrike" cap="none" dirty="0">
                <a:solidFill>
                  <a:schemeClr val="dk1"/>
                </a:solidFill>
                <a:latin typeface="Calibri"/>
                <a:ea typeface="Calibri"/>
                <a:cs typeface="Calibri"/>
                <a:sym typeface="Calibri"/>
              </a:rPr>
              <a:t> Dorothy Thompson, Refugees: Anarchy or Organization, NY: Random House, 1938, p. 28.</a:t>
            </a:r>
            <a:endParaRPr lang="en-US" dirty="0"/>
          </a:p>
        </p:txBody>
      </p:sp>
    </p:spTree>
    <p:extLst>
      <p:ext uri="{BB962C8B-B14F-4D97-AF65-F5344CB8AC3E}">
        <p14:creationId xmlns:p14="http://schemas.microsoft.com/office/powerpoint/2010/main" val="131356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400"/>
              <a:buFont typeface="Calibri"/>
              <a:buNone/>
            </a:pPr>
            <a:r>
              <a:rPr lang="en-US" sz="1100" b="0" i="0" u="none" strike="noStrike" cap="none" dirty="0">
                <a:solidFill>
                  <a:schemeClr val="dk1"/>
                </a:solidFill>
                <a:latin typeface="Calibri"/>
                <a:ea typeface="Calibri"/>
                <a:cs typeface="Calibri"/>
                <a:sym typeface="Calibri"/>
              </a:rPr>
              <a:t>Shattered storefront of a Jewish-owned shop destroyed during Kristallnacht</a:t>
            </a:r>
            <a:r>
              <a:rPr lang="en-US" dirty="0"/>
              <a:t> in </a:t>
            </a:r>
            <a:r>
              <a:rPr lang="en-US" sz="1100" b="0" i="0" u="none" strike="noStrike" cap="none" dirty="0">
                <a:solidFill>
                  <a:schemeClr val="dk1"/>
                </a:solidFill>
                <a:latin typeface="Calibri"/>
                <a:ea typeface="Calibri"/>
                <a:cs typeface="Calibri"/>
                <a:sym typeface="Calibri"/>
              </a:rPr>
              <a:t>Berlin, Germany, November 19</a:t>
            </a:r>
            <a:r>
              <a:rPr lang="en-US" dirty="0"/>
              <a:t>38. </a:t>
            </a:r>
            <a:r>
              <a:rPr lang="en-US" i="1" dirty="0"/>
              <a:t>National Archives and Records Administration</a:t>
            </a:r>
            <a:endParaRPr lang="en-US" dirty="0"/>
          </a:p>
          <a:p>
            <a:pPr marL="0" marR="0" lvl="0" indent="0" algn="l" rtl="0">
              <a:spcBef>
                <a:spcPts val="0"/>
              </a:spcBef>
              <a:spcAft>
                <a:spcPts val="0"/>
              </a:spcAft>
              <a:buClr>
                <a:schemeClr val="dk1"/>
              </a:buClr>
              <a:buSzPts val="1400"/>
              <a:buFont typeface="Calibri"/>
              <a:buNone/>
            </a:pPr>
            <a:endParaRPr lang="en-US" dirty="0"/>
          </a:p>
          <a:p>
            <a:pPr marL="0" marR="0" lvl="0" indent="0" algn="l" rtl="0">
              <a:spcBef>
                <a:spcPts val="0"/>
              </a:spcBef>
              <a:spcAft>
                <a:spcPts val="0"/>
              </a:spcAft>
              <a:buClr>
                <a:schemeClr val="dk1"/>
              </a:buClr>
              <a:buSzPts val="1400"/>
              <a:buFont typeface="Calibri"/>
              <a:buNone/>
            </a:pPr>
            <a:r>
              <a:rPr lang="en-US" i="1" dirty="0"/>
              <a:t>Los Angeles Examiner</a:t>
            </a:r>
            <a:r>
              <a:rPr lang="en-US" dirty="0"/>
              <a:t>, November 23, 1938</a:t>
            </a:r>
          </a:p>
          <a:p>
            <a:pPr marL="0" marR="0" lvl="0" indent="0" algn="l" rtl="0">
              <a:spcBef>
                <a:spcPts val="0"/>
              </a:spcBef>
              <a:spcAft>
                <a:spcPts val="0"/>
              </a:spcAft>
              <a:buClr>
                <a:schemeClr val="dk1"/>
              </a:buClr>
              <a:buSzPts val="1400"/>
              <a:buFont typeface="Calibri"/>
              <a:buNone/>
            </a:pPr>
            <a:endParaRPr lang="en-US" sz="11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100" b="0" i="0" u="none" strike="noStrike" cap="none" dirty="0">
                <a:solidFill>
                  <a:schemeClr val="dk1"/>
                </a:solidFill>
                <a:latin typeface="Calibri"/>
                <a:ea typeface="Calibri"/>
                <a:cs typeface="Calibri"/>
                <a:sym typeface="Calibri"/>
              </a:rPr>
              <a:t>In a nationwide pogrom </a:t>
            </a:r>
            <a:r>
              <a:rPr lang="en-US" dirty="0"/>
              <a:t>known as</a:t>
            </a:r>
            <a:r>
              <a:rPr lang="en-US" sz="1100" b="0" i="0" u="none" strike="noStrike" cap="none" dirty="0">
                <a:solidFill>
                  <a:schemeClr val="dk1"/>
                </a:solidFill>
                <a:latin typeface="Calibri"/>
                <a:ea typeface="Calibri"/>
                <a:cs typeface="Calibri"/>
                <a:sym typeface="Calibri"/>
              </a:rPr>
              <a:t> Kristallnacht, which took place on November 9</a:t>
            </a:r>
            <a:r>
              <a:rPr lang="en-US" dirty="0"/>
              <a:t>–</a:t>
            </a:r>
            <a:r>
              <a:rPr lang="en-US" sz="1100" b="0" i="0" u="none" strike="noStrike" cap="none" dirty="0">
                <a:solidFill>
                  <a:schemeClr val="dk1"/>
                </a:solidFill>
                <a:latin typeface="Calibri"/>
                <a:ea typeface="Calibri"/>
                <a:cs typeface="Calibri"/>
                <a:sym typeface="Calibri"/>
              </a:rPr>
              <a:t>10, 1938, members of the Nazi party and other Nazi formations burned synagogues, looted Jewish homes and businesses, and killed at least 91 Jews.</a:t>
            </a:r>
            <a:r>
              <a:rPr lang="en-US" dirty="0"/>
              <a:t> </a:t>
            </a:r>
            <a:r>
              <a:rPr lang="en-US" sz="1100" b="0" i="0" u="none" strike="noStrike" cap="none" dirty="0">
                <a:solidFill>
                  <a:schemeClr val="dk1"/>
                </a:solidFill>
                <a:latin typeface="Calibri"/>
                <a:ea typeface="Calibri"/>
                <a:cs typeface="Calibri"/>
                <a:sym typeface="Calibri"/>
              </a:rPr>
              <a:t>Kristallnacht was on the front page of American newspapers for weeks</a:t>
            </a:r>
            <a:r>
              <a:rPr lang="en-US" dirty="0"/>
              <a:t>. There were</a:t>
            </a:r>
            <a:r>
              <a:rPr lang="en-US" sz="1100" b="0" i="0" u="none" strike="noStrike" cap="none" dirty="0">
                <a:solidFill>
                  <a:schemeClr val="dk1"/>
                </a:solidFill>
                <a:latin typeface="Calibri"/>
                <a:ea typeface="Calibri"/>
                <a:cs typeface="Calibri"/>
                <a:sym typeface="Calibri"/>
              </a:rPr>
              <a:t> plenty of full</a:t>
            </a:r>
            <a:r>
              <a:rPr lang="en-US" dirty="0"/>
              <a:t>-</a:t>
            </a:r>
            <a:r>
              <a:rPr lang="en-US" sz="1100" b="0" i="0" u="none" strike="noStrike" cap="none" dirty="0">
                <a:solidFill>
                  <a:schemeClr val="dk1"/>
                </a:solidFill>
                <a:latin typeface="Calibri"/>
                <a:ea typeface="Calibri"/>
                <a:cs typeface="Calibri"/>
                <a:sym typeface="Calibri"/>
              </a:rPr>
              <a:t>page articles and multi-page spreads. Americans were horrified by the violence.</a:t>
            </a:r>
            <a:endParaRPr lang="en-US" dirty="0"/>
          </a:p>
        </p:txBody>
      </p:sp>
    </p:spTree>
    <p:extLst>
      <p:ext uri="{BB962C8B-B14F-4D97-AF65-F5344CB8AC3E}">
        <p14:creationId xmlns:p14="http://schemas.microsoft.com/office/powerpoint/2010/main" val="990106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9"/>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9872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3385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0"/>
            <a:ext cx="9144000" cy="669236"/>
          </a:xfrm>
          <a:prstGeom prst="rect">
            <a:avLst/>
          </a:prstGeom>
          <a:solidFill>
            <a:srgbClr val="27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303D"/>
              </a:solidFill>
            </a:endParaRPr>
          </a:p>
        </p:txBody>
      </p:sp>
      <p:sp>
        <p:nvSpPr>
          <p:cNvPr id="11" name="TextBox 10"/>
          <p:cNvSpPr txBox="1"/>
          <p:nvPr userDrawn="1"/>
        </p:nvSpPr>
        <p:spPr>
          <a:xfrm>
            <a:off x="273367" y="4902200"/>
            <a:ext cx="2546413" cy="200055"/>
          </a:xfrm>
          <a:prstGeom prst="rect">
            <a:avLst/>
          </a:prstGeom>
          <a:noFill/>
        </p:spPr>
        <p:txBody>
          <a:bodyPr wrap="square" rtlCol="0">
            <a:spAutoFit/>
          </a:bodyPr>
          <a:lstStyle/>
          <a:p>
            <a:r>
              <a:rPr lang="en-US" sz="700" b="1" dirty="0">
                <a:solidFill>
                  <a:schemeClr val="tx1">
                    <a:lumMod val="50000"/>
                    <a:lumOff val="50000"/>
                  </a:schemeClr>
                </a:solidFill>
                <a:latin typeface="Arial Narrow"/>
                <a:ea typeface="Arial Narrow"/>
                <a:cs typeface="Arial Narrow"/>
                <a:sym typeface="Arial Narrow"/>
              </a:rPr>
              <a:t>UNITED STATES</a:t>
            </a:r>
            <a:r>
              <a:rPr lang="en-US" sz="700" b="1" baseline="0" dirty="0">
                <a:solidFill>
                  <a:schemeClr val="tx1">
                    <a:lumMod val="50000"/>
                    <a:lumOff val="50000"/>
                  </a:schemeClr>
                </a:solidFill>
                <a:latin typeface="Arial Narrow"/>
                <a:ea typeface="Arial Narrow"/>
                <a:cs typeface="Arial Narrow"/>
                <a:sym typeface="Arial Narrow"/>
              </a:rPr>
              <a:t> HOLOCAUST MEMORIAL MUSEUM</a:t>
            </a:r>
            <a:endParaRPr lang="en-US" sz="700" b="0" dirty="0">
              <a:solidFill>
                <a:schemeClr val="tx1">
                  <a:lumMod val="50000"/>
                  <a:lumOff val="50000"/>
                </a:schemeClr>
              </a:solidFill>
            </a:endParaRPr>
          </a:p>
        </p:txBody>
      </p:sp>
      <p:sp>
        <p:nvSpPr>
          <p:cNvPr id="6" name="TextBox 5"/>
          <p:cNvSpPr txBox="1"/>
          <p:nvPr userDrawn="1"/>
        </p:nvSpPr>
        <p:spPr>
          <a:xfrm>
            <a:off x="5779008" y="4910703"/>
            <a:ext cx="3101013" cy="200055"/>
          </a:xfrm>
          <a:prstGeom prst="rect">
            <a:avLst/>
          </a:prstGeom>
          <a:noFill/>
        </p:spPr>
        <p:txBody>
          <a:bodyPr wrap="square" rtlCol="0">
            <a:spAutoFit/>
          </a:bodyPr>
          <a:lstStyle/>
          <a:p>
            <a:pPr algn="r"/>
            <a:r>
              <a:rPr lang="en-US" sz="700" b="1" dirty="0">
                <a:solidFill>
                  <a:srgbClr val="D6A24B"/>
                </a:solidFill>
                <a:latin typeface="Arial Narrow" charset="0"/>
                <a:ea typeface="Arial Narrow" charset="0"/>
                <a:cs typeface="Arial Narrow" charset="0"/>
              </a:rPr>
              <a:t>IMMIGRATION AND REFUGEES: </a:t>
            </a:r>
            <a:r>
              <a:rPr lang="en-US" sz="700" b="1" dirty="0">
                <a:solidFill>
                  <a:schemeClr val="tx1">
                    <a:lumMod val="50000"/>
                    <a:lumOff val="50000"/>
                  </a:schemeClr>
                </a:solidFill>
                <a:latin typeface="Arial Narrow" charset="0"/>
                <a:ea typeface="Arial Narrow" charset="0"/>
                <a:cs typeface="Arial Narrow" charset="0"/>
              </a:rPr>
              <a:t>DEBATING THE WAGNER-ROGERS BILL     </a:t>
            </a:r>
            <a:fld id="{AB38C878-DC28-3E45-9E26-B68A2EEAE03D}" type="slidenum">
              <a:rPr lang="en-US" sz="700" b="1" smtClean="0">
                <a:solidFill>
                  <a:schemeClr val="tx1">
                    <a:lumMod val="50000"/>
                    <a:lumOff val="50000"/>
                  </a:schemeClr>
                </a:solidFill>
                <a:latin typeface="Arial Narrow" charset="0"/>
                <a:ea typeface="Arial Narrow" charset="0"/>
                <a:cs typeface="Arial Narrow" charset="0"/>
              </a:rPr>
              <a:t>‹#›</a:t>
            </a:fld>
            <a:endParaRPr lang="en-US" sz="700" b="1" dirty="0">
              <a:solidFill>
                <a:schemeClr val="tx1">
                  <a:lumMod val="50000"/>
                  <a:lumOff val="50000"/>
                </a:schemeClr>
              </a:solidFill>
              <a:latin typeface="Arial Narrow" charset="0"/>
              <a:ea typeface="Arial Narrow" charset="0"/>
              <a:cs typeface="Arial Narrow" charset="0"/>
            </a:endParaRPr>
          </a:p>
        </p:txBody>
      </p:sp>
      <p:sp>
        <p:nvSpPr>
          <p:cNvPr id="2" name="Rectangle 1"/>
          <p:cNvSpPr/>
          <p:nvPr userDrawn="1"/>
        </p:nvSpPr>
        <p:spPr>
          <a:xfrm>
            <a:off x="0" y="5107492"/>
            <a:ext cx="9144000" cy="45720"/>
          </a:xfrm>
          <a:prstGeom prst="rect">
            <a:avLst/>
          </a:prstGeom>
          <a:solidFill>
            <a:srgbClr val="27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06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extBox 7"/>
          <p:cNvSpPr txBox="1"/>
          <p:nvPr userDrawn="1"/>
        </p:nvSpPr>
        <p:spPr>
          <a:xfrm>
            <a:off x="7090012" y="4902200"/>
            <a:ext cx="1935782" cy="200055"/>
          </a:xfrm>
          <a:prstGeom prst="rect">
            <a:avLst/>
          </a:prstGeom>
          <a:noFill/>
        </p:spPr>
        <p:txBody>
          <a:bodyPr wrap="square" rtlCol="0">
            <a:spAutoFit/>
          </a:bodyPr>
          <a:lstStyle/>
          <a:p>
            <a:pPr algn="r"/>
            <a:r>
              <a:rPr lang="en-US" sz="700" b="1" dirty="0">
                <a:solidFill>
                  <a:srgbClr val="D6A24B"/>
                </a:solidFill>
                <a:latin typeface="Arial Narrow" charset="0"/>
                <a:ea typeface="Arial Narrow" charset="0"/>
                <a:cs typeface="Arial Narrow" charset="0"/>
              </a:rPr>
              <a:t>AMERICANS </a:t>
            </a:r>
            <a:r>
              <a:rPr lang="en-US" sz="700" b="1" dirty="0">
                <a:solidFill>
                  <a:schemeClr val="tx1">
                    <a:lumMod val="50000"/>
                    <a:lumOff val="50000"/>
                  </a:schemeClr>
                </a:solidFill>
                <a:latin typeface="Arial Narrow" charset="0"/>
                <a:ea typeface="Arial Narrow" charset="0"/>
                <a:cs typeface="Arial Narrow" charset="0"/>
              </a:rPr>
              <a:t>AND THE HOLOCAUST     </a:t>
            </a:r>
            <a:fld id="{AB38C878-DC28-3E45-9E26-B68A2EEAE03D}" type="slidenum">
              <a:rPr lang="en-US" sz="700" b="1" smtClean="0">
                <a:solidFill>
                  <a:schemeClr val="tx1">
                    <a:lumMod val="50000"/>
                    <a:lumOff val="50000"/>
                  </a:schemeClr>
                </a:solidFill>
                <a:latin typeface="Arial Narrow" charset="0"/>
                <a:ea typeface="Arial Narrow" charset="0"/>
                <a:cs typeface="Arial Narrow" charset="0"/>
              </a:rPr>
              <a:t>‹#›</a:t>
            </a:fld>
            <a:endParaRPr lang="en-US" sz="700" b="1" dirty="0">
              <a:solidFill>
                <a:schemeClr val="tx1">
                  <a:lumMod val="50000"/>
                  <a:lumOff val="50000"/>
                </a:schemeClr>
              </a:solidFill>
              <a:latin typeface="Arial Narrow" charset="0"/>
              <a:ea typeface="Arial Narrow" charset="0"/>
              <a:cs typeface="Arial Narrow" charset="0"/>
            </a:endParaRPr>
          </a:p>
        </p:txBody>
      </p:sp>
      <p:sp>
        <p:nvSpPr>
          <p:cNvPr id="5" name="Rectangle 4"/>
          <p:cNvSpPr/>
          <p:nvPr userDrawn="1"/>
        </p:nvSpPr>
        <p:spPr>
          <a:xfrm>
            <a:off x="0" y="5102255"/>
            <a:ext cx="9144000" cy="45720"/>
          </a:xfrm>
          <a:prstGeom prst="rect">
            <a:avLst/>
          </a:prstGeom>
          <a:solidFill>
            <a:srgbClr val="27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1"/>
            <a:ext cx="9144000" cy="669236"/>
          </a:xfrm>
          <a:prstGeom prst="rect">
            <a:avLst/>
          </a:prstGeom>
          <a:solidFill>
            <a:srgbClr val="27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73367" y="4902200"/>
            <a:ext cx="2546413" cy="200055"/>
          </a:xfrm>
          <a:prstGeom prst="rect">
            <a:avLst/>
          </a:prstGeom>
          <a:noFill/>
        </p:spPr>
        <p:txBody>
          <a:bodyPr wrap="square" rtlCol="0">
            <a:spAutoFit/>
          </a:bodyPr>
          <a:lstStyle/>
          <a:p>
            <a:r>
              <a:rPr lang="en-US" sz="700" b="1" dirty="0">
                <a:solidFill>
                  <a:srgbClr val="D6A24B"/>
                </a:solidFill>
                <a:latin typeface="Arial Narrow"/>
                <a:ea typeface="Arial Narrow"/>
                <a:cs typeface="Arial Narrow"/>
                <a:sym typeface="Arial Narrow"/>
              </a:rPr>
              <a:t>REFUGEES</a:t>
            </a:r>
            <a:r>
              <a:rPr lang="en" sz="700" b="1" dirty="0">
                <a:solidFill>
                  <a:srgbClr val="D6A24B"/>
                </a:solidFill>
                <a:latin typeface="Arial Narrow"/>
                <a:ea typeface="Arial Narrow"/>
                <a:cs typeface="Arial Narrow"/>
                <a:sym typeface="Arial Narrow"/>
              </a:rPr>
              <a:t>,</a:t>
            </a:r>
            <a:r>
              <a:rPr lang="en-US" sz="700" b="1" dirty="0">
                <a:solidFill>
                  <a:srgbClr val="D6A24B"/>
                </a:solidFill>
                <a:latin typeface="Arial Narrow"/>
                <a:ea typeface="Arial Narrow"/>
                <a:cs typeface="Arial Narrow"/>
                <a:sym typeface="Arial Narrow"/>
              </a:rPr>
              <a:t> </a:t>
            </a:r>
            <a:r>
              <a:rPr lang="en" sz="700" b="1" dirty="0">
                <a:solidFill>
                  <a:schemeClr val="tx1">
                    <a:lumMod val="50000"/>
                    <a:lumOff val="50000"/>
                  </a:schemeClr>
                </a:solidFill>
                <a:latin typeface="Arial Narrow"/>
                <a:ea typeface="Arial Narrow"/>
                <a:cs typeface="Arial Narrow"/>
                <a:sym typeface="Arial Narrow"/>
              </a:rPr>
              <a:t>193</a:t>
            </a:r>
            <a:r>
              <a:rPr lang="en-US" sz="700" b="1" dirty="0">
                <a:solidFill>
                  <a:schemeClr val="tx1">
                    <a:lumMod val="50000"/>
                    <a:lumOff val="50000"/>
                  </a:schemeClr>
                </a:solidFill>
                <a:latin typeface="Arial Narrow"/>
                <a:ea typeface="Arial Narrow"/>
                <a:cs typeface="Arial Narrow"/>
                <a:sym typeface="Arial Narrow"/>
              </a:rPr>
              <a:t>8</a:t>
            </a:r>
            <a:r>
              <a:rPr lang="en" sz="700" b="1" dirty="0">
                <a:solidFill>
                  <a:schemeClr val="tx1">
                    <a:lumMod val="50000"/>
                    <a:lumOff val="50000"/>
                  </a:schemeClr>
                </a:solidFill>
                <a:latin typeface="Arial Narrow"/>
                <a:ea typeface="Arial Narrow"/>
                <a:cs typeface="Arial Narrow"/>
                <a:sym typeface="Arial Narrow"/>
              </a:rPr>
              <a:t>–19</a:t>
            </a:r>
            <a:r>
              <a:rPr lang="en-US" sz="700" b="1" dirty="0">
                <a:solidFill>
                  <a:schemeClr val="tx1">
                    <a:lumMod val="50000"/>
                    <a:lumOff val="50000"/>
                  </a:schemeClr>
                </a:solidFill>
                <a:latin typeface="Arial Narrow"/>
                <a:ea typeface="Arial Narrow"/>
                <a:cs typeface="Arial Narrow"/>
                <a:sym typeface="Arial Narrow"/>
              </a:rPr>
              <a:t>41</a:t>
            </a:r>
            <a:endParaRPr lang="en-US" sz="700" b="0" dirty="0">
              <a:solidFill>
                <a:schemeClr val="tx1">
                  <a:lumMod val="50000"/>
                  <a:lumOff val="50000"/>
                </a:schemeClr>
              </a:solidFill>
            </a:endParaRPr>
          </a:p>
        </p:txBody>
      </p:sp>
    </p:spTree>
    <p:extLst>
      <p:ext uri="{BB962C8B-B14F-4D97-AF65-F5344CB8AC3E}">
        <p14:creationId xmlns:p14="http://schemas.microsoft.com/office/powerpoint/2010/main" val="848284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TextBox 7"/>
          <p:cNvSpPr txBox="1"/>
          <p:nvPr userDrawn="1"/>
        </p:nvSpPr>
        <p:spPr>
          <a:xfrm>
            <a:off x="7090012" y="4902200"/>
            <a:ext cx="1935782" cy="200055"/>
          </a:xfrm>
          <a:prstGeom prst="rect">
            <a:avLst/>
          </a:prstGeom>
          <a:noFill/>
        </p:spPr>
        <p:txBody>
          <a:bodyPr wrap="square" rtlCol="0">
            <a:spAutoFit/>
          </a:bodyPr>
          <a:lstStyle/>
          <a:p>
            <a:pPr algn="r"/>
            <a:r>
              <a:rPr lang="en-US" sz="700" b="1" dirty="0">
                <a:solidFill>
                  <a:srgbClr val="D6A24B"/>
                </a:solidFill>
                <a:latin typeface="Arial Narrow" charset="0"/>
                <a:ea typeface="Arial Narrow" charset="0"/>
                <a:cs typeface="Arial Narrow" charset="0"/>
              </a:rPr>
              <a:t>AMERICANS </a:t>
            </a:r>
            <a:r>
              <a:rPr lang="en-US" sz="700" b="1" dirty="0">
                <a:solidFill>
                  <a:schemeClr val="tx1">
                    <a:lumMod val="50000"/>
                    <a:lumOff val="50000"/>
                  </a:schemeClr>
                </a:solidFill>
                <a:latin typeface="Arial Narrow" charset="0"/>
                <a:ea typeface="Arial Narrow" charset="0"/>
                <a:cs typeface="Arial Narrow" charset="0"/>
              </a:rPr>
              <a:t>AND THE HOLOCAUST     </a:t>
            </a:r>
            <a:fld id="{AB38C878-DC28-3E45-9E26-B68A2EEAE03D}" type="slidenum">
              <a:rPr lang="en-US" sz="700" b="1" smtClean="0">
                <a:solidFill>
                  <a:schemeClr val="tx1">
                    <a:lumMod val="50000"/>
                    <a:lumOff val="50000"/>
                  </a:schemeClr>
                </a:solidFill>
                <a:latin typeface="Arial Narrow" charset="0"/>
                <a:ea typeface="Arial Narrow" charset="0"/>
                <a:cs typeface="Arial Narrow" charset="0"/>
              </a:rPr>
              <a:t>‹#›</a:t>
            </a:fld>
            <a:endParaRPr lang="en-US" sz="700" b="1" dirty="0">
              <a:solidFill>
                <a:schemeClr val="tx1">
                  <a:lumMod val="50000"/>
                  <a:lumOff val="50000"/>
                </a:schemeClr>
              </a:solidFill>
              <a:latin typeface="Arial Narrow" charset="0"/>
              <a:ea typeface="Arial Narrow" charset="0"/>
              <a:cs typeface="Arial Narrow" charset="0"/>
            </a:endParaRPr>
          </a:p>
        </p:txBody>
      </p:sp>
      <p:sp>
        <p:nvSpPr>
          <p:cNvPr id="7" name="Rectangle 6"/>
          <p:cNvSpPr/>
          <p:nvPr userDrawn="1"/>
        </p:nvSpPr>
        <p:spPr>
          <a:xfrm>
            <a:off x="0" y="5102255"/>
            <a:ext cx="9144000" cy="45720"/>
          </a:xfrm>
          <a:prstGeom prst="rect">
            <a:avLst/>
          </a:prstGeom>
          <a:solidFill>
            <a:srgbClr val="27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73367" y="4902200"/>
            <a:ext cx="2546413" cy="20005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00" b="1" dirty="0">
                <a:solidFill>
                  <a:srgbClr val="D6A24B"/>
                </a:solidFill>
                <a:latin typeface="Arial Narrow"/>
                <a:ea typeface="Arial Narrow"/>
                <a:cs typeface="Arial Narrow"/>
                <a:sym typeface="Arial Narrow"/>
              </a:rPr>
              <a:t>THE ROAD TO WAR</a:t>
            </a:r>
            <a:r>
              <a:rPr lang="en" sz="700" b="1" dirty="0">
                <a:solidFill>
                  <a:srgbClr val="D6A24B"/>
                </a:solidFill>
                <a:latin typeface="Arial Narrow"/>
                <a:ea typeface="Arial Narrow"/>
                <a:cs typeface="Arial Narrow"/>
                <a:sym typeface="Arial Narrow"/>
              </a:rPr>
              <a:t>,</a:t>
            </a:r>
            <a:r>
              <a:rPr lang="en-US" sz="700" b="1" dirty="0">
                <a:solidFill>
                  <a:srgbClr val="D6A24B"/>
                </a:solidFill>
                <a:latin typeface="Arial Narrow"/>
                <a:ea typeface="Arial Narrow"/>
                <a:cs typeface="Arial Narrow"/>
                <a:sym typeface="Arial Narrow"/>
              </a:rPr>
              <a:t> </a:t>
            </a:r>
            <a:r>
              <a:rPr lang="en" sz="700" b="1" dirty="0">
                <a:solidFill>
                  <a:schemeClr val="tx1">
                    <a:lumMod val="50000"/>
                    <a:lumOff val="50000"/>
                  </a:schemeClr>
                </a:solidFill>
                <a:latin typeface="Arial Narrow"/>
                <a:ea typeface="Arial Narrow"/>
                <a:cs typeface="Arial Narrow"/>
                <a:sym typeface="Arial Narrow"/>
              </a:rPr>
              <a:t>193</a:t>
            </a:r>
            <a:r>
              <a:rPr lang="en-US" sz="700" b="1" dirty="0">
                <a:solidFill>
                  <a:schemeClr val="tx1">
                    <a:lumMod val="50000"/>
                    <a:lumOff val="50000"/>
                  </a:schemeClr>
                </a:solidFill>
                <a:latin typeface="Arial Narrow"/>
                <a:ea typeface="Arial Narrow"/>
                <a:cs typeface="Arial Narrow"/>
                <a:sym typeface="Arial Narrow"/>
              </a:rPr>
              <a:t>9</a:t>
            </a:r>
            <a:r>
              <a:rPr lang="en" sz="700" b="1" dirty="0">
                <a:solidFill>
                  <a:schemeClr val="tx1">
                    <a:lumMod val="50000"/>
                    <a:lumOff val="50000"/>
                  </a:schemeClr>
                </a:solidFill>
                <a:latin typeface="Arial Narrow"/>
                <a:ea typeface="Arial Narrow"/>
                <a:cs typeface="Arial Narrow"/>
                <a:sym typeface="Arial Narrow"/>
              </a:rPr>
              <a:t>–19</a:t>
            </a:r>
            <a:r>
              <a:rPr lang="en-US" sz="700" b="1" dirty="0">
                <a:solidFill>
                  <a:schemeClr val="tx1">
                    <a:lumMod val="50000"/>
                    <a:lumOff val="50000"/>
                  </a:schemeClr>
                </a:solidFill>
                <a:latin typeface="Arial Narrow"/>
                <a:ea typeface="Arial Narrow"/>
                <a:cs typeface="Arial Narrow"/>
                <a:sym typeface="Arial Narrow"/>
              </a:rPr>
              <a:t>41</a:t>
            </a:r>
            <a:endParaRPr lang="en-US" sz="700" b="0" dirty="0">
              <a:solidFill>
                <a:schemeClr val="tx1">
                  <a:lumMod val="50000"/>
                  <a:lumOff val="50000"/>
                </a:schemeClr>
              </a:solidFill>
            </a:endParaRPr>
          </a:p>
        </p:txBody>
      </p:sp>
      <p:sp>
        <p:nvSpPr>
          <p:cNvPr id="10" name="Rectangle 9"/>
          <p:cNvSpPr/>
          <p:nvPr userDrawn="1"/>
        </p:nvSpPr>
        <p:spPr>
          <a:xfrm>
            <a:off x="0" y="-1"/>
            <a:ext cx="9144000" cy="669236"/>
          </a:xfrm>
          <a:prstGeom prst="rect">
            <a:avLst/>
          </a:prstGeom>
          <a:solidFill>
            <a:srgbClr val="274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739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21221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77" r:id="rId2"/>
    <p:sldLayoutId id="2147483678" r:id="rId3"/>
    <p:sldLayoutId id="2147483673" r:id="rId4"/>
    <p:sldLayoutId id="2147483674" r:id="rId5"/>
    <p:sldLayoutId id="2147483675" r:id="rId6"/>
    <p:sldLayoutId id="21474836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26682"/>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68" descr="&lt;p&gt;&lt;em&gt;Los Angeles Examiner&amp;nbsp;&lt;/em&gt;(Los Angeles, California), November 23, 1938.&lt;/p&gt;"/>
          <p:cNvPicPr preferRelativeResize="0"/>
          <p:nvPr/>
        </p:nvPicPr>
        <p:blipFill>
          <a:blip r:embed="rId3">
            <a:alphaModFix/>
          </a:blip>
          <a:stretch>
            <a:fillRect/>
          </a:stretch>
        </p:blipFill>
        <p:spPr>
          <a:xfrm>
            <a:off x="2413331" y="892630"/>
            <a:ext cx="4873926" cy="3127426"/>
          </a:xfrm>
          <a:prstGeom prst="rect">
            <a:avLst/>
          </a:prstGeom>
          <a:noFill/>
          <a:ln>
            <a:noFill/>
          </a:ln>
        </p:spPr>
      </p:pic>
      <p:pic>
        <p:nvPicPr>
          <p:cNvPr id="3" name="Shape 269"/>
          <p:cNvPicPr preferRelativeResize="0"/>
          <p:nvPr/>
        </p:nvPicPr>
        <p:blipFill rotWithShape="1">
          <a:blip r:embed="rId4">
            <a:alphaModFix/>
          </a:blip>
          <a:srcRect/>
          <a:stretch/>
        </p:blipFill>
        <p:spPr>
          <a:xfrm>
            <a:off x="1398783" y="2228458"/>
            <a:ext cx="2869295" cy="2314514"/>
          </a:xfrm>
          <a:prstGeom prst="rect">
            <a:avLst/>
          </a:prstGeom>
          <a:noFill/>
          <a:ln>
            <a:noFill/>
          </a:ln>
        </p:spPr>
      </p:pic>
      <p:sp>
        <p:nvSpPr>
          <p:cNvPr id="4" name="TextBox 3"/>
          <p:cNvSpPr txBox="1"/>
          <p:nvPr/>
        </p:nvSpPr>
        <p:spPr>
          <a:xfrm>
            <a:off x="1314631" y="4542972"/>
            <a:ext cx="2230098" cy="215444"/>
          </a:xfrm>
          <a:prstGeom prst="rect">
            <a:avLst/>
          </a:prstGeom>
          <a:noFill/>
        </p:spPr>
        <p:txBody>
          <a:bodyPr wrap="none" rtlCol="0">
            <a:spAutoFit/>
          </a:bodyPr>
          <a:lstStyle/>
          <a:p>
            <a:pPr lvl="0"/>
            <a:r>
              <a:rPr lang="en-US" sz="800" b="1" dirty="0">
                <a:solidFill>
                  <a:schemeClr val="dk1"/>
                </a:solidFill>
                <a:latin typeface="Arial Narrow" charset="0"/>
                <a:ea typeface="Arial Narrow" charset="0"/>
                <a:cs typeface="Arial Narrow" charset="0"/>
              </a:rPr>
              <a:t>Source:</a:t>
            </a:r>
            <a:r>
              <a:rPr lang="en-US" sz="800" dirty="0">
                <a:solidFill>
                  <a:schemeClr val="dk1"/>
                </a:solidFill>
                <a:latin typeface="Arial Narrow" charset="0"/>
                <a:ea typeface="Arial Narrow" charset="0"/>
                <a:cs typeface="Arial Narrow" charset="0"/>
              </a:rPr>
              <a:t> National Archives and Records Administration</a:t>
            </a:r>
          </a:p>
        </p:txBody>
      </p:sp>
      <p:sp>
        <p:nvSpPr>
          <p:cNvPr id="5" name="TextBox 4"/>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a:ea typeface="Arial Narrow"/>
                <a:cs typeface="Arial Narrow"/>
                <a:sym typeface="Arial Narrow"/>
              </a:rPr>
              <a:t>November 1938: Kristallnacht (“The Night of Broken Glass”)</a:t>
            </a:r>
            <a:endParaRPr lang="en" sz="2200" dirty="0">
              <a:solidFill>
                <a:schemeClr val="accent5">
                  <a:lumMod val="20000"/>
                  <a:lumOff val="80000"/>
                </a:schemeClr>
              </a:solidFill>
              <a:latin typeface="Arial Narrow"/>
              <a:ea typeface="Arial Narrow"/>
              <a:cs typeface="Arial Narrow"/>
              <a:sym typeface="Arial Narrow"/>
            </a:endParaRPr>
          </a:p>
        </p:txBody>
      </p:sp>
    </p:spTree>
    <p:extLst>
      <p:ext uri="{BB962C8B-B14F-4D97-AF65-F5344CB8AC3E}">
        <p14:creationId xmlns:p14="http://schemas.microsoft.com/office/powerpoint/2010/main" val="541957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82" descr="AM2051.JPG"/>
          <p:cNvPicPr preferRelativeResize="0"/>
          <p:nvPr/>
        </p:nvPicPr>
        <p:blipFill rotWithShape="1">
          <a:blip r:embed="rId3">
            <a:alphaModFix/>
          </a:blip>
          <a:srcRect l="2136" t="6926" r="2059" b="49595"/>
          <a:stretch/>
        </p:blipFill>
        <p:spPr>
          <a:xfrm>
            <a:off x="309433" y="1301085"/>
            <a:ext cx="4211767" cy="3067714"/>
          </a:xfrm>
          <a:prstGeom prst="rect">
            <a:avLst/>
          </a:prstGeom>
          <a:noFill/>
          <a:ln w="9525" cap="flat" cmpd="sng">
            <a:solidFill>
              <a:srgbClr val="000000"/>
            </a:solidFill>
            <a:prstDash val="solid"/>
            <a:round/>
            <a:headEnd type="none" w="sm" len="sm"/>
            <a:tailEnd type="none" w="sm" len="sm"/>
          </a:ln>
        </p:spPr>
      </p:pic>
      <p:sp>
        <p:nvSpPr>
          <p:cNvPr id="3" name="TextBox 2"/>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sym typeface="Arial Narrow"/>
              </a:rPr>
              <a:t>November 15, 1938: </a:t>
            </a:r>
            <a:r>
              <a:rPr lang="en-US" sz="2200" dirty="0">
                <a:solidFill>
                  <a:schemeClr val="accent5">
                    <a:lumMod val="20000"/>
                    <a:lumOff val="80000"/>
                  </a:schemeClr>
                </a:solidFill>
                <a:latin typeface="Arial Narrow" charset="0"/>
                <a:ea typeface="Arial Narrow" charset="0"/>
                <a:cs typeface="Arial Narrow" charset="0"/>
              </a:rPr>
              <a:t>President Roosevelt Extended Visas for Refugees in the US</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sp>
        <p:nvSpPr>
          <p:cNvPr id="4" name="Shape 258"/>
          <p:cNvSpPr/>
          <p:nvPr/>
        </p:nvSpPr>
        <p:spPr>
          <a:xfrm>
            <a:off x="4680856" y="2075542"/>
            <a:ext cx="4033375" cy="1095829"/>
          </a:xfrm>
          <a:prstGeom prst="rect">
            <a:avLst/>
          </a:prstGeom>
          <a:noFill/>
          <a:ln>
            <a:noFill/>
          </a:ln>
        </p:spPr>
        <p:txBody>
          <a:bodyPr spcFirstLastPara="1" wrap="square" lIns="91425" tIns="45700" rIns="91425" bIns="45700" anchor="t" anchorCtr="0">
            <a:noAutofit/>
          </a:bodyPr>
          <a:lstStyle/>
          <a:p>
            <a:pPr lvl="0">
              <a:buSzPts val="450"/>
            </a:pPr>
            <a:r>
              <a:rPr lang="en-US" sz="2000" dirty="0">
                <a:solidFill>
                  <a:schemeClr val="dk1"/>
                </a:solidFill>
                <a:latin typeface="Arial Narrow"/>
                <a:ea typeface="Arial Narrow"/>
                <a:cs typeface="Arial Narrow"/>
                <a:sym typeface="Arial Narrow"/>
              </a:rPr>
              <a:t>In the aftermath of Kristallnacht, President Franklin D. Roosevelt extended temporary visas allowing some 12,000 German Jews already in the United States to stay in the country indefinitely.</a:t>
            </a:r>
            <a:endParaRPr sz="2000" dirty="0">
              <a:latin typeface="Arial Narrow" charset="0"/>
              <a:ea typeface="Arial Narrow" charset="0"/>
              <a:cs typeface="Arial Narrow" charset="0"/>
            </a:endParaRPr>
          </a:p>
        </p:txBody>
      </p:sp>
    </p:spTree>
    <p:extLst>
      <p:ext uri="{BB962C8B-B14F-4D97-AF65-F5344CB8AC3E}">
        <p14:creationId xmlns:p14="http://schemas.microsoft.com/office/powerpoint/2010/main" val="437102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90"/>
          <p:cNvPicPr preferRelativeResize="0"/>
          <p:nvPr/>
        </p:nvPicPr>
        <p:blipFill rotWithShape="1">
          <a:blip r:embed="rId3">
            <a:alphaModFix/>
          </a:blip>
          <a:srcRect t="8822" r="1418" b="2203"/>
          <a:stretch/>
        </p:blipFill>
        <p:spPr>
          <a:xfrm>
            <a:off x="1675641" y="972457"/>
            <a:ext cx="5792717" cy="3845616"/>
          </a:xfrm>
          <a:prstGeom prst="rect">
            <a:avLst/>
          </a:prstGeom>
          <a:noFill/>
          <a:ln>
            <a:noFill/>
          </a:ln>
        </p:spPr>
      </p:pic>
      <p:sp>
        <p:nvSpPr>
          <p:cNvPr id="3" name="TextBox 2"/>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rPr>
              <a:t>Immigration from Germany to the United States, 1938</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sp>
        <p:nvSpPr>
          <p:cNvPr id="4" name="TextBox 3"/>
          <p:cNvSpPr txBox="1"/>
          <p:nvPr/>
        </p:nvSpPr>
        <p:spPr>
          <a:xfrm>
            <a:off x="1799052" y="972457"/>
            <a:ext cx="5783580" cy="1092607"/>
          </a:xfrm>
          <a:prstGeom prst="rect">
            <a:avLst/>
          </a:prstGeom>
          <a:solidFill>
            <a:schemeClr val="bg1"/>
          </a:solidFill>
        </p:spPr>
        <p:txBody>
          <a:bodyPr wrap="square" rtlCol="0">
            <a:spAutoFit/>
          </a:bodyPr>
          <a:lstStyle/>
          <a:p>
            <a:r>
              <a:rPr lang="en-US" sz="1300" dirty="0">
                <a:latin typeface="Times" charset="0"/>
                <a:ea typeface="Times" charset="0"/>
                <a:cs typeface="Times" charset="0"/>
              </a:rPr>
              <a:t>After Germany annexed Austria in March 1938, President Roosevelt combined the German and Austrian quotas making 27,370 visas available each year for people born in these countries, who now were considered “German.” As </a:t>
            </a:r>
            <a:r>
              <a:rPr lang="en-US" sz="1300" dirty="0" err="1">
                <a:latin typeface="Times" charset="0"/>
                <a:ea typeface="Times" charset="0"/>
                <a:cs typeface="Times" charset="0"/>
              </a:rPr>
              <a:t>antisemitic</a:t>
            </a:r>
            <a:r>
              <a:rPr lang="en-US" sz="1300" dirty="0">
                <a:latin typeface="Times" charset="0"/>
                <a:ea typeface="Times" charset="0"/>
                <a:cs typeface="Times" charset="0"/>
              </a:rPr>
              <a:t> persecution increased and Germany began to expand its territorial holdings in Europe, </a:t>
            </a:r>
            <a:r>
              <a:rPr lang="en-US" sz="1300" b="1" dirty="0">
                <a:latin typeface="Times" charset="0"/>
                <a:ea typeface="Times" charset="0"/>
                <a:cs typeface="Times" charset="0"/>
              </a:rPr>
              <a:t>the waiting list grew.</a:t>
            </a:r>
          </a:p>
        </p:txBody>
      </p:sp>
      <p:sp>
        <p:nvSpPr>
          <p:cNvPr id="5" name="TextBox 4"/>
          <p:cNvSpPr txBox="1"/>
          <p:nvPr/>
        </p:nvSpPr>
        <p:spPr>
          <a:xfrm>
            <a:off x="2534652" y="2172796"/>
            <a:ext cx="4130843" cy="276999"/>
          </a:xfrm>
          <a:prstGeom prst="rect">
            <a:avLst/>
          </a:prstGeom>
          <a:solidFill>
            <a:schemeClr val="bg1"/>
          </a:solidFill>
        </p:spPr>
        <p:txBody>
          <a:bodyPr wrap="square" rtlCol="0">
            <a:spAutoFit/>
          </a:bodyPr>
          <a:lstStyle/>
          <a:p>
            <a:pPr algn="ctr"/>
            <a:r>
              <a:rPr lang="en-US" sz="1200" b="1" dirty="0">
                <a:solidFill>
                  <a:srgbClr val="BEA668"/>
                </a:solidFill>
                <a:latin typeface="Arial Narrow" charset="0"/>
                <a:ea typeface="Arial Narrow" charset="0"/>
                <a:cs typeface="Arial Narrow" charset="0"/>
              </a:rPr>
              <a:t>19,552</a:t>
            </a:r>
            <a:r>
              <a:rPr lang="en-US" sz="1000" b="1" dirty="0">
                <a:latin typeface="Arial Narrow" charset="0"/>
                <a:ea typeface="Arial Narrow" charset="0"/>
                <a:cs typeface="Arial Narrow" charset="0"/>
              </a:rPr>
              <a:t> GERMANS RECEIVED VISAS; </a:t>
            </a:r>
            <a:r>
              <a:rPr lang="en-US" sz="1200" b="1" dirty="0">
                <a:solidFill>
                  <a:srgbClr val="0F2C37"/>
                </a:solidFill>
                <a:latin typeface="Arial Narrow" charset="0"/>
                <a:ea typeface="Arial Narrow" charset="0"/>
                <a:cs typeface="Arial Narrow" charset="0"/>
              </a:rPr>
              <a:t>7,818</a:t>
            </a:r>
            <a:r>
              <a:rPr lang="en-US" sz="1000" b="1" dirty="0">
                <a:latin typeface="Arial Narrow" charset="0"/>
                <a:ea typeface="Arial Narrow" charset="0"/>
                <a:cs typeface="Arial Narrow" charset="0"/>
              </a:rPr>
              <a:t> VISAS WENT UNISSSUED</a:t>
            </a:r>
          </a:p>
        </p:txBody>
      </p:sp>
      <p:sp>
        <p:nvSpPr>
          <p:cNvPr id="6" name="TextBox 5"/>
          <p:cNvSpPr txBox="1"/>
          <p:nvPr/>
        </p:nvSpPr>
        <p:spPr>
          <a:xfrm>
            <a:off x="2506577" y="3078619"/>
            <a:ext cx="4130843" cy="276999"/>
          </a:xfrm>
          <a:prstGeom prst="rect">
            <a:avLst/>
          </a:prstGeom>
          <a:solidFill>
            <a:schemeClr val="bg1"/>
          </a:solidFill>
        </p:spPr>
        <p:txBody>
          <a:bodyPr wrap="square" rtlCol="0">
            <a:spAutoFit/>
          </a:bodyPr>
          <a:lstStyle/>
          <a:p>
            <a:pPr algn="ctr"/>
            <a:r>
              <a:rPr lang="en-US" sz="1200" b="1">
                <a:solidFill>
                  <a:srgbClr val="0F2C37"/>
                </a:solidFill>
                <a:latin typeface="Arial Narrow" charset="0"/>
                <a:ea typeface="Arial Narrow" charset="0"/>
                <a:cs typeface="Arial Narrow" charset="0"/>
              </a:rPr>
              <a:t>139,163</a:t>
            </a:r>
            <a:r>
              <a:rPr lang="en-US" sz="1000" b="1">
                <a:latin typeface="Arial Narrow" charset="0"/>
                <a:ea typeface="Arial Narrow" charset="0"/>
                <a:cs typeface="Arial Narrow" charset="0"/>
              </a:rPr>
              <a:t> GERMANS WERE ON THE WAITING LIST</a:t>
            </a:r>
            <a:endParaRPr lang="en-US" sz="1000" b="1" dirty="0">
              <a:latin typeface="Arial Narrow" charset="0"/>
              <a:ea typeface="Arial Narrow" charset="0"/>
              <a:cs typeface="Arial Narrow" charset="0"/>
            </a:endParaRPr>
          </a:p>
        </p:txBody>
      </p:sp>
    </p:spTree>
    <p:extLst>
      <p:ext uri="{BB962C8B-B14F-4D97-AF65-F5344CB8AC3E}">
        <p14:creationId xmlns:p14="http://schemas.microsoft.com/office/powerpoint/2010/main" val="1738532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96"/>
          <p:cNvSpPr txBox="1">
            <a:spLocks/>
          </p:cNvSpPr>
          <p:nvPr/>
        </p:nvSpPr>
        <p:spPr>
          <a:xfrm>
            <a:off x="4511072" y="2427592"/>
            <a:ext cx="3771006" cy="100128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600"/>
              <a:buFont typeface="Times New Roman"/>
              <a:buNone/>
            </a:pPr>
            <a:r>
              <a:rPr lang="en-US" sz="2000" dirty="0">
                <a:latin typeface="Arial Narrow" charset="0"/>
                <a:ea typeface="Arial Narrow" charset="0"/>
                <a:cs typeface="Arial Narrow" charset="0"/>
                <a:sym typeface="Times New Roman"/>
              </a:rPr>
              <a:t>“Do you approve or disapprove of the Nazi treatment of Jews in Germany?”</a:t>
            </a:r>
          </a:p>
          <a:p>
            <a:pPr lvl="0">
              <a:lnSpc>
                <a:spcPct val="200000"/>
              </a:lnSpc>
              <a:buClr>
                <a:schemeClr val="dk1"/>
              </a:buClr>
              <a:buSzPts val="450"/>
            </a:pPr>
            <a:r>
              <a:rPr lang="en-US" sz="1000" b="1" dirty="0">
                <a:solidFill>
                  <a:schemeClr val="dk1"/>
                </a:solidFill>
                <a:latin typeface="Arial Narrow" charset="0"/>
                <a:ea typeface="Arial Narrow" charset="0"/>
                <a:cs typeface="Arial Narrow" charset="0"/>
                <a:sym typeface="Times New Roman"/>
              </a:rPr>
              <a:t>Source:</a:t>
            </a:r>
            <a:r>
              <a:rPr lang="en-US" sz="1000" dirty="0">
                <a:solidFill>
                  <a:schemeClr val="dk1"/>
                </a:solidFill>
                <a:latin typeface="Arial Narrow" charset="0"/>
                <a:ea typeface="Arial Narrow" charset="0"/>
                <a:cs typeface="Arial Narrow" charset="0"/>
                <a:sym typeface="Times New Roman"/>
              </a:rPr>
              <a:t> Gallup Opinion Poll November 1938</a:t>
            </a:r>
            <a:endParaRPr lang="en-US" sz="1000" dirty="0">
              <a:latin typeface="Arial Narrow" charset="0"/>
              <a:ea typeface="Arial Narrow" charset="0"/>
              <a:cs typeface="Arial Narrow" charset="0"/>
            </a:endParaRPr>
          </a:p>
          <a:p>
            <a:pPr>
              <a:buSzPts val="600"/>
              <a:buFont typeface="Times New Roman"/>
              <a:buNone/>
            </a:pPr>
            <a:endParaRPr lang="en-US" sz="2000" dirty="0">
              <a:latin typeface="Arial Narrow" charset="0"/>
              <a:ea typeface="Arial Narrow" charset="0"/>
              <a:cs typeface="Arial Narrow" charset="0"/>
            </a:endParaRPr>
          </a:p>
        </p:txBody>
      </p:sp>
      <p:pic>
        <p:nvPicPr>
          <p:cNvPr id="4" name="Shape 300"/>
          <p:cNvPicPr preferRelativeResize="0"/>
          <p:nvPr/>
        </p:nvPicPr>
        <p:blipFill rotWithShape="1">
          <a:blip r:embed="rId3">
            <a:alphaModFix/>
          </a:blip>
          <a:srcRect/>
          <a:stretch/>
        </p:blipFill>
        <p:spPr>
          <a:xfrm>
            <a:off x="167138" y="1322446"/>
            <a:ext cx="4057650" cy="3319225"/>
          </a:xfrm>
          <a:prstGeom prst="rect">
            <a:avLst/>
          </a:prstGeom>
          <a:noFill/>
          <a:ln>
            <a:noFill/>
          </a:ln>
        </p:spPr>
      </p:pic>
      <p:sp>
        <p:nvSpPr>
          <p:cNvPr id="5" name="Shape 301"/>
          <p:cNvSpPr txBox="1"/>
          <p:nvPr/>
        </p:nvSpPr>
        <p:spPr>
          <a:xfrm>
            <a:off x="1507330" y="741000"/>
            <a:ext cx="837018" cy="4890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Times New Roman"/>
              <a:buNone/>
            </a:pPr>
            <a:r>
              <a:rPr lang="en-US" sz="3200" b="1" i="0" u="none" strike="noStrike" cap="none" dirty="0">
                <a:solidFill>
                  <a:schemeClr val="dk1"/>
                </a:solidFill>
                <a:latin typeface="Arial Narrow" charset="0"/>
                <a:ea typeface="Arial Narrow" charset="0"/>
                <a:cs typeface="Arial Narrow" charset="0"/>
                <a:sym typeface="Times New Roman"/>
              </a:rPr>
              <a:t>6%</a:t>
            </a:r>
            <a:endParaRPr sz="3200" dirty="0">
              <a:latin typeface="Arial Narrow" charset="0"/>
              <a:ea typeface="Arial Narrow" charset="0"/>
              <a:cs typeface="Arial Narrow" charset="0"/>
            </a:endParaRPr>
          </a:p>
        </p:txBody>
      </p:sp>
      <p:sp>
        <p:nvSpPr>
          <p:cNvPr id="6" name="Shape 302"/>
          <p:cNvSpPr txBox="1"/>
          <p:nvPr/>
        </p:nvSpPr>
        <p:spPr>
          <a:xfrm>
            <a:off x="3623322" y="3772983"/>
            <a:ext cx="1200899" cy="4890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Times New Roman"/>
              <a:buNone/>
            </a:pPr>
            <a:r>
              <a:rPr lang="en-US" sz="3200" b="1" i="0" u="none" strike="noStrike" cap="none" dirty="0">
                <a:solidFill>
                  <a:schemeClr val="dk1"/>
                </a:solidFill>
                <a:latin typeface="Arial Narrow" charset="0"/>
                <a:ea typeface="Arial Narrow" charset="0"/>
                <a:cs typeface="Arial Narrow" charset="0"/>
                <a:sym typeface="Times New Roman"/>
              </a:rPr>
              <a:t>94%</a:t>
            </a:r>
          </a:p>
        </p:txBody>
      </p:sp>
      <p:sp>
        <p:nvSpPr>
          <p:cNvPr id="7" name="TextBox 6"/>
          <p:cNvSpPr txBox="1"/>
          <p:nvPr/>
        </p:nvSpPr>
        <p:spPr>
          <a:xfrm>
            <a:off x="3577307" y="4183764"/>
            <a:ext cx="933765" cy="523220"/>
          </a:xfrm>
          <a:prstGeom prst="rect">
            <a:avLst/>
          </a:prstGeom>
          <a:noFill/>
        </p:spPr>
        <p:txBody>
          <a:bodyPr wrap="square" rtlCol="0">
            <a:spAutoFit/>
          </a:bodyPr>
          <a:lstStyle/>
          <a:p>
            <a:pPr lvl="0"/>
            <a:r>
              <a:rPr lang="en-US">
                <a:solidFill>
                  <a:schemeClr val="dk1"/>
                </a:solidFill>
                <a:latin typeface="Arial Narrow" charset="0"/>
                <a:ea typeface="Arial Narrow" charset="0"/>
                <a:cs typeface="Arial Narrow" charset="0"/>
                <a:sym typeface="Times New Roman"/>
              </a:rPr>
              <a:t>Disapprove</a:t>
            </a:r>
            <a:endParaRPr lang="en-US" dirty="0">
              <a:latin typeface="Arial Narrow" charset="0"/>
              <a:ea typeface="Arial Narrow" charset="0"/>
              <a:cs typeface="Arial Narrow" charset="0"/>
            </a:endParaRPr>
          </a:p>
          <a:p>
            <a:endParaRPr lang="en-US" dirty="0"/>
          </a:p>
        </p:txBody>
      </p:sp>
      <p:sp>
        <p:nvSpPr>
          <p:cNvPr id="8" name="TextBox 7"/>
          <p:cNvSpPr txBox="1"/>
          <p:nvPr/>
        </p:nvSpPr>
        <p:spPr>
          <a:xfrm>
            <a:off x="1470754" y="1137613"/>
            <a:ext cx="933765" cy="523220"/>
          </a:xfrm>
          <a:prstGeom prst="rect">
            <a:avLst/>
          </a:prstGeom>
          <a:noFill/>
        </p:spPr>
        <p:txBody>
          <a:bodyPr wrap="square" rtlCol="0">
            <a:spAutoFit/>
          </a:bodyPr>
          <a:lstStyle/>
          <a:p>
            <a:pPr lvl="0"/>
            <a:r>
              <a:rPr lang="en-US" dirty="0">
                <a:solidFill>
                  <a:schemeClr val="dk1"/>
                </a:solidFill>
                <a:latin typeface="Arial Narrow" charset="0"/>
                <a:ea typeface="Arial Narrow" charset="0"/>
                <a:cs typeface="Arial Narrow" charset="0"/>
                <a:sym typeface="Times New Roman"/>
              </a:rPr>
              <a:t>Approve</a:t>
            </a:r>
            <a:endParaRPr lang="en-US" dirty="0">
              <a:latin typeface="Arial Narrow" charset="0"/>
              <a:ea typeface="Arial Narrow" charset="0"/>
              <a:cs typeface="Arial Narrow" charset="0"/>
            </a:endParaRPr>
          </a:p>
          <a:p>
            <a:endParaRPr lang="en-US" dirty="0"/>
          </a:p>
        </p:txBody>
      </p:sp>
      <p:sp>
        <p:nvSpPr>
          <p:cNvPr id="9" name="TextBox 8"/>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rPr>
              <a:t>US Public Opinion and the Refugee Crisis, November 1938</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spTree>
    <p:extLst>
      <p:ext uri="{BB962C8B-B14F-4D97-AF65-F5344CB8AC3E}">
        <p14:creationId xmlns:p14="http://schemas.microsoft.com/office/powerpoint/2010/main" val="820842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312"/>
          <p:cNvPicPr preferRelativeResize="0"/>
          <p:nvPr/>
        </p:nvPicPr>
        <p:blipFill rotWithShape="1">
          <a:blip r:embed="rId3">
            <a:alphaModFix/>
          </a:blip>
          <a:srcRect/>
          <a:stretch/>
        </p:blipFill>
        <p:spPr>
          <a:xfrm>
            <a:off x="189253" y="1322445"/>
            <a:ext cx="4057650" cy="3319225"/>
          </a:xfrm>
          <a:prstGeom prst="rect">
            <a:avLst/>
          </a:prstGeom>
          <a:noFill/>
          <a:ln>
            <a:noFill/>
          </a:ln>
        </p:spPr>
      </p:pic>
      <p:sp>
        <p:nvSpPr>
          <p:cNvPr id="4" name="Shape 301"/>
          <p:cNvSpPr txBox="1"/>
          <p:nvPr/>
        </p:nvSpPr>
        <p:spPr>
          <a:xfrm>
            <a:off x="1482076" y="716023"/>
            <a:ext cx="837018" cy="4890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Times New Roman"/>
              <a:buNone/>
            </a:pPr>
            <a:r>
              <a:rPr lang="en-US" sz="3200" b="1" i="0" u="none" strike="noStrike" cap="none" dirty="0">
                <a:solidFill>
                  <a:schemeClr val="dk1"/>
                </a:solidFill>
                <a:latin typeface="Arial Narrow" charset="0"/>
                <a:ea typeface="Arial Narrow" charset="0"/>
                <a:cs typeface="Arial Narrow" charset="0"/>
                <a:sym typeface="Times New Roman"/>
              </a:rPr>
              <a:t>7%</a:t>
            </a:r>
            <a:endParaRPr sz="3200" dirty="0">
              <a:latin typeface="Arial Narrow" charset="0"/>
              <a:ea typeface="Arial Narrow" charset="0"/>
              <a:cs typeface="Arial Narrow" charset="0"/>
            </a:endParaRPr>
          </a:p>
        </p:txBody>
      </p:sp>
      <p:sp>
        <p:nvSpPr>
          <p:cNvPr id="5" name="TextBox 4"/>
          <p:cNvSpPr txBox="1"/>
          <p:nvPr/>
        </p:nvSpPr>
        <p:spPr>
          <a:xfrm>
            <a:off x="1350439" y="1137613"/>
            <a:ext cx="933765" cy="523220"/>
          </a:xfrm>
          <a:prstGeom prst="rect">
            <a:avLst/>
          </a:prstGeom>
          <a:noFill/>
        </p:spPr>
        <p:txBody>
          <a:bodyPr wrap="square" rtlCol="0">
            <a:spAutoFit/>
          </a:bodyPr>
          <a:lstStyle/>
          <a:p>
            <a:pPr lvl="0" algn="ctr"/>
            <a:r>
              <a:rPr lang="en-US" dirty="0">
                <a:solidFill>
                  <a:schemeClr val="dk1"/>
                </a:solidFill>
                <a:latin typeface="Arial Narrow" charset="0"/>
                <a:ea typeface="Arial Narrow" charset="0"/>
                <a:cs typeface="Arial Narrow" charset="0"/>
                <a:sym typeface="Times New Roman"/>
              </a:rPr>
              <a:t>No opinion</a:t>
            </a:r>
            <a:endParaRPr lang="en-US" dirty="0">
              <a:latin typeface="Arial Narrow" charset="0"/>
              <a:ea typeface="Arial Narrow" charset="0"/>
              <a:cs typeface="Arial Narrow" charset="0"/>
            </a:endParaRPr>
          </a:p>
          <a:p>
            <a:endParaRPr lang="en-US" dirty="0"/>
          </a:p>
        </p:txBody>
      </p:sp>
      <p:sp>
        <p:nvSpPr>
          <p:cNvPr id="6" name="Shape 301"/>
          <p:cNvSpPr txBox="1"/>
          <p:nvPr/>
        </p:nvSpPr>
        <p:spPr>
          <a:xfrm>
            <a:off x="323584" y="1169370"/>
            <a:ext cx="1090863" cy="4890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Times New Roman"/>
              <a:buNone/>
            </a:pPr>
            <a:r>
              <a:rPr lang="en-US" sz="3200" b="1" i="0" u="none" strike="noStrike" cap="none" dirty="0">
                <a:solidFill>
                  <a:schemeClr val="dk1"/>
                </a:solidFill>
                <a:latin typeface="Arial Narrow" charset="0"/>
                <a:ea typeface="Arial Narrow" charset="0"/>
                <a:cs typeface="Arial Narrow" charset="0"/>
                <a:sym typeface="Times New Roman"/>
              </a:rPr>
              <a:t>21%</a:t>
            </a:r>
            <a:endParaRPr sz="3200" dirty="0">
              <a:latin typeface="Arial Narrow" charset="0"/>
              <a:ea typeface="Arial Narrow" charset="0"/>
              <a:cs typeface="Arial Narrow" charset="0"/>
            </a:endParaRPr>
          </a:p>
        </p:txBody>
      </p:sp>
      <p:sp>
        <p:nvSpPr>
          <p:cNvPr id="7" name="TextBox 6"/>
          <p:cNvSpPr txBox="1"/>
          <p:nvPr/>
        </p:nvSpPr>
        <p:spPr>
          <a:xfrm>
            <a:off x="259576" y="1590960"/>
            <a:ext cx="933765" cy="523220"/>
          </a:xfrm>
          <a:prstGeom prst="rect">
            <a:avLst/>
          </a:prstGeom>
          <a:noFill/>
        </p:spPr>
        <p:txBody>
          <a:bodyPr wrap="square" rtlCol="0">
            <a:spAutoFit/>
          </a:bodyPr>
          <a:lstStyle/>
          <a:p>
            <a:pPr lvl="0" algn="ctr"/>
            <a:r>
              <a:rPr lang="en-US" dirty="0">
                <a:solidFill>
                  <a:schemeClr val="dk1"/>
                </a:solidFill>
                <a:latin typeface="Arial Narrow" charset="0"/>
                <a:ea typeface="Arial Narrow" charset="0"/>
                <a:cs typeface="Arial Narrow" charset="0"/>
                <a:sym typeface="Times New Roman"/>
              </a:rPr>
              <a:t>Yes</a:t>
            </a:r>
            <a:endParaRPr lang="en-US" dirty="0">
              <a:latin typeface="Arial Narrow" charset="0"/>
              <a:ea typeface="Arial Narrow" charset="0"/>
              <a:cs typeface="Arial Narrow" charset="0"/>
            </a:endParaRPr>
          </a:p>
          <a:p>
            <a:endParaRPr lang="en-US" dirty="0"/>
          </a:p>
        </p:txBody>
      </p:sp>
      <p:sp>
        <p:nvSpPr>
          <p:cNvPr id="8" name="Shape 301"/>
          <p:cNvSpPr txBox="1"/>
          <p:nvPr/>
        </p:nvSpPr>
        <p:spPr>
          <a:xfrm>
            <a:off x="3536001" y="3977862"/>
            <a:ext cx="1090863" cy="4890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Times New Roman"/>
              <a:buNone/>
            </a:pPr>
            <a:r>
              <a:rPr lang="en-US" sz="3200" b="1" i="0" u="none" strike="noStrike" cap="none" dirty="0">
                <a:solidFill>
                  <a:schemeClr val="dk1"/>
                </a:solidFill>
                <a:latin typeface="Arial Narrow" charset="0"/>
                <a:ea typeface="Arial Narrow" charset="0"/>
                <a:cs typeface="Arial Narrow" charset="0"/>
                <a:sym typeface="Times New Roman"/>
              </a:rPr>
              <a:t>72%</a:t>
            </a:r>
            <a:endParaRPr sz="3200" dirty="0">
              <a:latin typeface="Arial Narrow" charset="0"/>
              <a:ea typeface="Arial Narrow" charset="0"/>
              <a:cs typeface="Arial Narrow" charset="0"/>
            </a:endParaRPr>
          </a:p>
        </p:txBody>
      </p:sp>
      <p:sp>
        <p:nvSpPr>
          <p:cNvPr id="9" name="TextBox 8"/>
          <p:cNvSpPr txBox="1"/>
          <p:nvPr/>
        </p:nvSpPr>
        <p:spPr>
          <a:xfrm>
            <a:off x="3481137" y="4390308"/>
            <a:ext cx="933765" cy="523220"/>
          </a:xfrm>
          <a:prstGeom prst="rect">
            <a:avLst/>
          </a:prstGeom>
          <a:noFill/>
        </p:spPr>
        <p:txBody>
          <a:bodyPr wrap="square" rtlCol="0">
            <a:spAutoFit/>
          </a:bodyPr>
          <a:lstStyle/>
          <a:p>
            <a:pPr lvl="0" algn="ctr"/>
            <a:r>
              <a:rPr lang="en-US" dirty="0">
                <a:solidFill>
                  <a:schemeClr val="dk1"/>
                </a:solidFill>
                <a:latin typeface="Arial Narrow" charset="0"/>
                <a:ea typeface="Arial Narrow" charset="0"/>
                <a:cs typeface="Arial Narrow" charset="0"/>
                <a:sym typeface="Times New Roman"/>
              </a:rPr>
              <a:t>No</a:t>
            </a:r>
            <a:endParaRPr lang="en-US" dirty="0">
              <a:latin typeface="Arial Narrow" charset="0"/>
              <a:ea typeface="Arial Narrow" charset="0"/>
              <a:cs typeface="Arial Narrow" charset="0"/>
            </a:endParaRPr>
          </a:p>
          <a:p>
            <a:endParaRPr lang="en-US" dirty="0"/>
          </a:p>
        </p:txBody>
      </p:sp>
      <p:sp>
        <p:nvSpPr>
          <p:cNvPr id="10" name="Shape 296"/>
          <p:cNvSpPr txBox="1">
            <a:spLocks/>
          </p:cNvSpPr>
          <p:nvPr/>
        </p:nvSpPr>
        <p:spPr>
          <a:xfrm>
            <a:off x="4511072" y="2427592"/>
            <a:ext cx="3771006" cy="100128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600"/>
              <a:buFont typeface="Times New Roman"/>
              <a:buNone/>
            </a:pPr>
            <a:r>
              <a:rPr lang="en-US" sz="2000" dirty="0">
                <a:latin typeface="Arial Narrow" charset="0"/>
                <a:ea typeface="Arial Narrow" charset="0"/>
                <a:cs typeface="Arial Narrow" charset="0"/>
                <a:sym typeface="Times New Roman"/>
              </a:rPr>
              <a:t>“Should we allow a larger number of Jewish exiles from Germany to come to the United States to live?”</a:t>
            </a:r>
          </a:p>
          <a:p>
            <a:pPr>
              <a:lnSpc>
                <a:spcPct val="200000"/>
              </a:lnSpc>
              <a:buSzPts val="600"/>
              <a:buFont typeface="Times New Roman"/>
              <a:buNone/>
            </a:pPr>
            <a:r>
              <a:rPr lang="en-US" sz="1000" b="1" dirty="0">
                <a:solidFill>
                  <a:schemeClr val="dk1"/>
                </a:solidFill>
                <a:latin typeface="Arial Narrow" charset="0"/>
                <a:ea typeface="Arial Narrow" charset="0"/>
                <a:cs typeface="Arial Narrow" charset="0"/>
                <a:sym typeface="Times New Roman"/>
              </a:rPr>
              <a:t>Source: </a:t>
            </a:r>
            <a:r>
              <a:rPr lang="en-US" sz="1000" dirty="0">
                <a:solidFill>
                  <a:schemeClr val="dk1"/>
                </a:solidFill>
                <a:latin typeface="Arial Narrow" charset="0"/>
                <a:ea typeface="Arial Narrow" charset="0"/>
                <a:cs typeface="Arial Narrow" charset="0"/>
                <a:sym typeface="Times New Roman"/>
              </a:rPr>
              <a:t>Gallup Opinion Poll November 1938</a:t>
            </a:r>
            <a:endParaRPr lang="en-US" sz="1000" dirty="0">
              <a:latin typeface="Arial Narrow" charset="0"/>
              <a:ea typeface="Arial Narrow" charset="0"/>
              <a:cs typeface="Arial Narrow" charset="0"/>
            </a:endParaRPr>
          </a:p>
          <a:p>
            <a:pPr>
              <a:buSzPts val="600"/>
              <a:buFont typeface="Times New Roman"/>
              <a:buNone/>
            </a:pPr>
            <a:endParaRPr lang="en-US" sz="2000" dirty="0">
              <a:latin typeface="Arial Narrow" charset="0"/>
              <a:ea typeface="Arial Narrow" charset="0"/>
              <a:cs typeface="Arial Narrow" charset="0"/>
            </a:endParaRPr>
          </a:p>
        </p:txBody>
      </p:sp>
      <p:sp>
        <p:nvSpPr>
          <p:cNvPr id="11" name="TextBox 10"/>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rPr>
              <a:t>US Public Opinion and the Refugee Crisis, November 1938</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spTree>
    <p:extLst>
      <p:ext uri="{BB962C8B-B14F-4D97-AF65-F5344CB8AC3E}">
        <p14:creationId xmlns:p14="http://schemas.microsoft.com/office/powerpoint/2010/main" val="177285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a:ea typeface="Arial Narrow"/>
                <a:cs typeface="Arial Narrow"/>
                <a:sym typeface="Arial Narrow"/>
              </a:rPr>
              <a:t>February 9, 1939: Wagner-Rogers Bill Introduced</a:t>
            </a:r>
            <a:endParaRPr lang="en" sz="2200" dirty="0">
              <a:solidFill>
                <a:schemeClr val="accent5">
                  <a:lumMod val="20000"/>
                  <a:lumOff val="80000"/>
                </a:schemeClr>
              </a:solidFill>
              <a:latin typeface="Arial Narrow"/>
              <a:ea typeface="Arial Narrow"/>
              <a:cs typeface="Arial Narrow"/>
              <a:sym typeface="Arial Narrow"/>
            </a:endParaRPr>
          </a:p>
        </p:txBody>
      </p:sp>
      <p:pic>
        <p:nvPicPr>
          <p:cNvPr id="3" name="Shape 322"/>
          <p:cNvPicPr preferRelativeResize="0"/>
          <p:nvPr/>
        </p:nvPicPr>
        <p:blipFill>
          <a:blip r:embed="rId3">
            <a:alphaModFix/>
          </a:blip>
          <a:stretch>
            <a:fillRect/>
          </a:stretch>
        </p:blipFill>
        <p:spPr>
          <a:xfrm>
            <a:off x="4831094" y="791561"/>
            <a:ext cx="2655059" cy="4018306"/>
          </a:xfrm>
          <a:prstGeom prst="rect">
            <a:avLst/>
          </a:prstGeom>
          <a:noFill/>
          <a:ln>
            <a:noFill/>
          </a:ln>
        </p:spPr>
      </p:pic>
      <p:pic>
        <p:nvPicPr>
          <p:cNvPr id="4" name="Shape 323"/>
          <p:cNvPicPr preferRelativeResize="0"/>
          <p:nvPr/>
        </p:nvPicPr>
        <p:blipFill>
          <a:blip r:embed="rId4">
            <a:alphaModFix/>
          </a:blip>
          <a:stretch>
            <a:fillRect/>
          </a:stretch>
        </p:blipFill>
        <p:spPr>
          <a:xfrm>
            <a:off x="1666048" y="775469"/>
            <a:ext cx="2611066" cy="3982160"/>
          </a:xfrm>
          <a:prstGeom prst="rect">
            <a:avLst/>
          </a:prstGeom>
          <a:noFill/>
          <a:ln>
            <a:noFill/>
          </a:ln>
        </p:spPr>
      </p:pic>
    </p:spTree>
    <p:extLst>
      <p:ext uri="{BB962C8B-B14F-4D97-AF65-F5344CB8AC3E}">
        <p14:creationId xmlns:p14="http://schemas.microsoft.com/office/powerpoint/2010/main" val="207876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32"/>
          <p:cNvPicPr preferRelativeResize="0"/>
          <p:nvPr/>
        </p:nvPicPr>
        <p:blipFill rotWithShape="1">
          <a:blip r:embed="rId3">
            <a:alphaModFix/>
          </a:blip>
          <a:srcRect/>
          <a:stretch/>
        </p:blipFill>
        <p:spPr>
          <a:xfrm>
            <a:off x="161728" y="1313545"/>
            <a:ext cx="4073660" cy="3332285"/>
          </a:xfrm>
          <a:prstGeom prst="rect">
            <a:avLst/>
          </a:prstGeom>
          <a:noFill/>
          <a:ln>
            <a:noFill/>
          </a:ln>
        </p:spPr>
      </p:pic>
      <p:sp>
        <p:nvSpPr>
          <p:cNvPr id="4" name="Shape 301"/>
          <p:cNvSpPr txBox="1"/>
          <p:nvPr/>
        </p:nvSpPr>
        <p:spPr>
          <a:xfrm>
            <a:off x="1454644" y="734311"/>
            <a:ext cx="837018" cy="4890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Times New Roman"/>
              <a:buNone/>
            </a:pPr>
            <a:r>
              <a:rPr lang="en-US" sz="3200" b="1" i="0" u="none" strike="noStrike" cap="none" dirty="0">
                <a:solidFill>
                  <a:schemeClr val="dk1"/>
                </a:solidFill>
                <a:latin typeface="Arial Narrow" charset="0"/>
                <a:ea typeface="Arial Narrow" charset="0"/>
                <a:cs typeface="Arial Narrow" charset="0"/>
                <a:sym typeface="Times New Roman"/>
              </a:rPr>
              <a:t>7%</a:t>
            </a:r>
            <a:endParaRPr sz="3200" dirty="0">
              <a:latin typeface="Arial Narrow" charset="0"/>
              <a:ea typeface="Arial Narrow" charset="0"/>
              <a:cs typeface="Arial Narrow" charset="0"/>
            </a:endParaRPr>
          </a:p>
        </p:txBody>
      </p:sp>
      <p:sp>
        <p:nvSpPr>
          <p:cNvPr id="5" name="Shape 302"/>
          <p:cNvSpPr txBox="1"/>
          <p:nvPr/>
        </p:nvSpPr>
        <p:spPr>
          <a:xfrm>
            <a:off x="3467874" y="3736407"/>
            <a:ext cx="1200899" cy="4890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Times New Roman"/>
              <a:buNone/>
            </a:pPr>
            <a:r>
              <a:rPr lang="en-US" sz="3200" b="1" i="0" u="none" strike="noStrike" cap="none" dirty="0">
                <a:solidFill>
                  <a:schemeClr val="dk1"/>
                </a:solidFill>
                <a:latin typeface="Arial Narrow" charset="0"/>
                <a:ea typeface="Arial Narrow" charset="0"/>
                <a:cs typeface="Arial Narrow" charset="0"/>
                <a:sym typeface="Times New Roman"/>
              </a:rPr>
              <a:t>67%</a:t>
            </a:r>
          </a:p>
        </p:txBody>
      </p:sp>
      <p:sp>
        <p:nvSpPr>
          <p:cNvPr id="6" name="TextBox 5"/>
          <p:cNvSpPr txBox="1"/>
          <p:nvPr/>
        </p:nvSpPr>
        <p:spPr>
          <a:xfrm>
            <a:off x="3440147" y="4174620"/>
            <a:ext cx="907607" cy="523220"/>
          </a:xfrm>
          <a:prstGeom prst="rect">
            <a:avLst/>
          </a:prstGeom>
          <a:noFill/>
        </p:spPr>
        <p:txBody>
          <a:bodyPr wrap="square" rtlCol="0">
            <a:spAutoFit/>
          </a:bodyPr>
          <a:lstStyle/>
          <a:p>
            <a:pPr lvl="0" algn="ctr"/>
            <a:r>
              <a:rPr lang="en-US" dirty="0">
                <a:solidFill>
                  <a:schemeClr val="dk1"/>
                </a:solidFill>
                <a:latin typeface="Arial Narrow" charset="0"/>
                <a:ea typeface="Arial Narrow" charset="0"/>
                <a:cs typeface="Arial Narrow" charset="0"/>
                <a:sym typeface="Times New Roman"/>
              </a:rPr>
              <a:t>No</a:t>
            </a:r>
            <a:endParaRPr lang="en-US" dirty="0">
              <a:latin typeface="Arial Narrow" charset="0"/>
              <a:ea typeface="Arial Narrow" charset="0"/>
              <a:cs typeface="Arial Narrow" charset="0"/>
            </a:endParaRPr>
          </a:p>
          <a:p>
            <a:endParaRPr lang="en-US" dirty="0"/>
          </a:p>
        </p:txBody>
      </p:sp>
      <p:sp>
        <p:nvSpPr>
          <p:cNvPr id="7" name="TextBox 6"/>
          <p:cNvSpPr txBox="1"/>
          <p:nvPr/>
        </p:nvSpPr>
        <p:spPr>
          <a:xfrm>
            <a:off x="1335313" y="1137613"/>
            <a:ext cx="928917" cy="523220"/>
          </a:xfrm>
          <a:prstGeom prst="rect">
            <a:avLst/>
          </a:prstGeom>
          <a:noFill/>
        </p:spPr>
        <p:txBody>
          <a:bodyPr wrap="square" rtlCol="0">
            <a:spAutoFit/>
          </a:bodyPr>
          <a:lstStyle/>
          <a:p>
            <a:pPr lvl="0" algn="ctr"/>
            <a:r>
              <a:rPr lang="en-US">
                <a:solidFill>
                  <a:schemeClr val="dk1"/>
                </a:solidFill>
                <a:latin typeface="Arial Narrow" charset="0"/>
                <a:ea typeface="Arial Narrow" charset="0"/>
                <a:cs typeface="Arial Narrow" charset="0"/>
                <a:sym typeface="Times New Roman"/>
              </a:rPr>
              <a:t>No opinion</a:t>
            </a:r>
            <a:endParaRPr lang="en-US" dirty="0">
              <a:latin typeface="Arial Narrow" charset="0"/>
              <a:ea typeface="Arial Narrow" charset="0"/>
              <a:cs typeface="Arial Narrow" charset="0"/>
            </a:endParaRPr>
          </a:p>
          <a:p>
            <a:endParaRPr lang="en-US" dirty="0"/>
          </a:p>
        </p:txBody>
      </p:sp>
      <p:sp>
        <p:nvSpPr>
          <p:cNvPr id="8" name="Shape 301"/>
          <p:cNvSpPr txBox="1"/>
          <p:nvPr/>
        </p:nvSpPr>
        <p:spPr>
          <a:xfrm>
            <a:off x="366942" y="1303849"/>
            <a:ext cx="1105531" cy="4890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00"/>
              <a:buFont typeface="Times New Roman"/>
              <a:buNone/>
            </a:pPr>
            <a:r>
              <a:rPr lang="en-US" sz="3200" b="1" i="0" u="none" strike="noStrike" cap="none" dirty="0">
                <a:solidFill>
                  <a:schemeClr val="dk1"/>
                </a:solidFill>
                <a:latin typeface="Arial Narrow" charset="0"/>
                <a:ea typeface="Arial Narrow" charset="0"/>
                <a:cs typeface="Arial Narrow" charset="0"/>
                <a:sym typeface="Times New Roman"/>
              </a:rPr>
              <a:t>26%</a:t>
            </a:r>
            <a:endParaRPr sz="3200" dirty="0">
              <a:latin typeface="Arial Narrow" charset="0"/>
              <a:ea typeface="Arial Narrow" charset="0"/>
              <a:cs typeface="Arial Narrow" charset="0"/>
            </a:endParaRPr>
          </a:p>
        </p:txBody>
      </p:sp>
      <p:sp>
        <p:nvSpPr>
          <p:cNvPr id="9" name="TextBox 8"/>
          <p:cNvSpPr txBox="1"/>
          <p:nvPr/>
        </p:nvSpPr>
        <p:spPr>
          <a:xfrm>
            <a:off x="326571" y="1739953"/>
            <a:ext cx="791030" cy="523220"/>
          </a:xfrm>
          <a:prstGeom prst="rect">
            <a:avLst/>
          </a:prstGeom>
          <a:noFill/>
        </p:spPr>
        <p:txBody>
          <a:bodyPr wrap="square" rtlCol="0">
            <a:spAutoFit/>
          </a:bodyPr>
          <a:lstStyle/>
          <a:p>
            <a:pPr lvl="0" algn="ctr"/>
            <a:r>
              <a:rPr lang="en-US" dirty="0">
                <a:solidFill>
                  <a:schemeClr val="dk1"/>
                </a:solidFill>
                <a:latin typeface="Arial Narrow" charset="0"/>
                <a:ea typeface="Arial Narrow" charset="0"/>
                <a:cs typeface="Arial Narrow" charset="0"/>
                <a:sym typeface="Times New Roman"/>
              </a:rPr>
              <a:t>Yes</a:t>
            </a:r>
            <a:endParaRPr lang="en-US" dirty="0">
              <a:latin typeface="Arial Narrow" charset="0"/>
              <a:ea typeface="Arial Narrow" charset="0"/>
              <a:cs typeface="Arial Narrow" charset="0"/>
            </a:endParaRPr>
          </a:p>
          <a:p>
            <a:endParaRPr lang="en-US" dirty="0"/>
          </a:p>
        </p:txBody>
      </p:sp>
      <p:sp>
        <p:nvSpPr>
          <p:cNvPr id="10" name="Shape 296"/>
          <p:cNvSpPr txBox="1">
            <a:spLocks/>
          </p:cNvSpPr>
          <p:nvPr/>
        </p:nvSpPr>
        <p:spPr>
          <a:xfrm>
            <a:off x="4511072" y="2355022"/>
            <a:ext cx="4262814" cy="100128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600"/>
              <a:buFont typeface="Times New Roman"/>
              <a:buNone/>
            </a:pPr>
            <a:r>
              <a:rPr lang="en-US" sz="2000" dirty="0">
                <a:latin typeface="Arial Narrow" charset="0"/>
                <a:ea typeface="Arial Narrow" charset="0"/>
                <a:cs typeface="Arial Narrow" charset="0"/>
                <a:sym typeface="Times New Roman"/>
              </a:rPr>
              <a:t>“It has been proposed that the government permit 10,000 refugee children be brought into this country and taken into American homes. Do you approve of this plan?”</a:t>
            </a:r>
            <a:endParaRPr lang="en-US" sz="2000" dirty="0">
              <a:latin typeface="Times New Roman"/>
              <a:ea typeface="Times New Roman"/>
              <a:cs typeface="Times New Roman"/>
              <a:sym typeface="Times New Roman"/>
            </a:endParaRPr>
          </a:p>
          <a:p>
            <a:pPr>
              <a:lnSpc>
                <a:spcPct val="200000"/>
              </a:lnSpc>
              <a:buSzPts val="600"/>
              <a:buFont typeface="Times New Roman"/>
              <a:buNone/>
            </a:pPr>
            <a:r>
              <a:rPr lang="en-US" sz="1000" dirty="0">
                <a:solidFill>
                  <a:schemeClr val="dk1"/>
                </a:solidFill>
                <a:latin typeface="Arial Narrow" charset="0"/>
                <a:ea typeface="Arial Narrow" charset="0"/>
                <a:cs typeface="Arial Narrow" charset="0"/>
                <a:sym typeface="Times New Roman"/>
              </a:rPr>
              <a:t>Gallup Opinion Poll January 1939</a:t>
            </a:r>
            <a:endParaRPr lang="en-US" sz="1000" dirty="0">
              <a:latin typeface="Arial Narrow" charset="0"/>
              <a:ea typeface="Arial Narrow" charset="0"/>
              <a:cs typeface="Arial Narrow" charset="0"/>
            </a:endParaRPr>
          </a:p>
          <a:p>
            <a:pPr>
              <a:buSzPts val="600"/>
              <a:buFont typeface="Times New Roman"/>
              <a:buNone/>
            </a:pPr>
            <a:endParaRPr lang="en-US" sz="2000" dirty="0">
              <a:latin typeface="Arial Narrow" charset="0"/>
              <a:ea typeface="Arial Narrow" charset="0"/>
              <a:cs typeface="Arial Narrow" charset="0"/>
            </a:endParaRPr>
          </a:p>
        </p:txBody>
      </p:sp>
      <p:sp>
        <p:nvSpPr>
          <p:cNvPr id="11" name="TextBox 10"/>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rPr>
              <a:t>US Public Opinion and the Wagner-Rogers Bill, January 1939</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spTree>
    <p:extLst>
      <p:ext uri="{BB962C8B-B14F-4D97-AF65-F5344CB8AC3E}">
        <p14:creationId xmlns:p14="http://schemas.microsoft.com/office/powerpoint/2010/main" val="115987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43"/>
          <p:cNvSpPr txBox="1">
            <a:spLocks/>
          </p:cNvSpPr>
          <p:nvPr/>
        </p:nvSpPr>
        <p:spPr>
          <a:xfrm>
            <a:off x="136357" y="1235242"/>
            <a:ext cx="8357937" cy="318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buClr>
                <a:schemeClr val="dk1"/>
              </a:buClr>
              <a:buSzPts val="1400"/>
              <a:buFont typeface="Times New Roman"/>
              <a:buChar char="●"/>
            </a:pPr>
            <a:r>
              <a:rPr lang="en-US" sz="2000" b="1" dirty="0">
                <a:solidFill>
                  <a:schemeClr val="dk1"/>
                </a:solidFill>
                <a:latin typeface="Arial Narrow" charset="0"/>
                <a:ea typeface="Arial Narrow" charset="0"/>
                <a:cs typeface="Arial Narrow" charset="0"/>
                <a:sym typeface="Times New Roman"/>
              </a:rPr>
              <a:t>Learn about your individual or group by reading the</a:t>
            </a:r>
            <a:r>
              <a:rPr lang="en-US" sz="2000" b="1" dirty="0">
                <a:latin typeface="Arial Narrow" charset="0"/>
                <a:ea typeface="Arial Narrow" charset="0"/>
                <a:cs typeface="Arial Narrow" charset="0"/>
                <a:sym typeface="Times New Roman"/>
              </a:rPr>
              <a:t> relevant</a:t>
            </a:r>
            <a:r>
              <a:rPr lang="en-US" sz="2000" b="1" dirty="0">
                <a:solidFill>
                  <a:schemeClr val="dk1"/>
                </a:solidFill>
                <a:latin typeface="Arial Narrow" charset="0"/>
                <a:ea typeface="Arial Narrow" charset="0"/>
                <a:cs typeface="Arial Narrow" charset="0"/>
                <a:sym typeface="Times New Roman"/>
              </a:rPr>
              <a:t> biography.</a:t>
            </a:r>
            <a:endParaRPr lang="en-US" sz="2000" b="1" dirty="0">
              <a:latin typeface="Arial Narrow" charset="0"/>
              <a:ea typeface="Arial Narrow" charset="0"/>
              <a:cs typeface="Arial Narrow" charset="0"/>
            </a:endParaRPr>
          </a:p>
          <a:p>
            <a:pPr>
              <a:buClr>
                <a:schemeClr val="dk1"/>
              </a:buClr>
              <a:buSzPts val="438"/>
              <a:buFont typeface="Arial Narrow"/>
              <a:buNone/>
            </a:pPr>
            <a:endParaRPr lang="en-US" sz="2000" b="1" dirty="0">
              <a:solidFill>
                <a:schemeClr val="dk1"/>
              </a:solidFill>
              <a:latin typeface="Arial Narrow" charset="0"/>
              <a:ea typeface="Arial Narrow" charset="0"/>
              <a:cs typeface="Arial Narrow" charset="0"/>
              <a:sym typeface="Times New Roman"/>
            </a:endParaRPr>
          </a:p>
          <a:p>
            <a:pPr marL="457200" indent="-317500">
              <a:buClr>
                <a:schemeClr val="dk1"/>
              </a:buClr>
              <a:buSzPts val="1400"/>
              <a:buFont typeface="Times New Roman"/>
              <a:buChar char="●"/>
            </a:pPr>
            <a:r>
              <a:rPr lang="en-US" sz="2000" b="1" dirty="0">
                <a:solidFill>
                  <a:schemeClr val="dk1"/>
                </a:solidFill>
                <a:latin typeface="Arial Narrow" charset="0"/>
                <a:ea typeface="Arial Narrow" charset="0"/>
                <a:cs typeface="Arial Narrow" charset="0"/>
                <a:sym typeface="Times New Roman"/>
              </a:rPr>
              <a:t>Review the documents in your packet. They include: </a:t>
            </a:r>
            <a:endParaRPr lang="en-US" sz="2000" dirty="0">
              <a:latin typeface="Arial Narrow" charset="0"/>
              <a:ea typeface="Arial Narrow" charset="0"/>
              <a:cs typeface="Arial Narrow" charset="0"/>
            </a:endParaRPr>
          </a:p>
          <a:p>
            <a:pPr marL="914400" lvl="1" indent="-406400">
              <a:buClr>
                <a:srgbClr val="D6A24B"/>
              </a:buClr>
              <a:buSzPts val="2800"/>
              <a:buFont typeface="Arial" charset="0"/>
              <a:buChar char="•"/>
            </a:pPr>
            <a:r>
              <a:rPr lang="en-US" sz="2000" dirty="0">
                <a:latin typeface="Arial Narrow" charset="0"/>
                <a:ea typeface="Arial Narrow" charset="0"/>
                <a:cs typeface="Arial Narrow" charset="0"/>
              </a:rPr>
              <a:t>A copy of the Wagner-Rogers Bill</a:t>
            </a:r>
          </a:p>
          <a:p>
            <a:pPr marL="914400" lvl="1" indent="-406400">
              <a:buClr>
                <a:srgbClr val="D6A24B"/>
              </a:buClr>
              <a:buSzPts val="2800"/>
              <a:buFont typeface="Arial" charset="0"/>
              <a:buChar char="•"/>
            </a:pPr>
            <a:r>
              <a:rPr lang="en-US" sz="2000" dirty="0">
                <a:solidFill>
                  <a:schemeClr val="dk1"/>
                </a:solidFill>
                <a:latin typeface="Arial Narrow" charset="0"/>
                <a:ea typeface="Arial Narrow" charset="0"/>
                <a:cs typeface="Arial Narrow" charset="0"/>
                <a:sym typeface="Times New Roman"/>
              </a:rPr>
              <a:t>A document that illustrates your individual</a:t>
            </a:r>
            <a:r>
              <a:rPr lang="en-US" sz="2000" dirty="0">
                <a:latin typeface="Arial Narrow" charset="0"/>
                <a:ea typeface="Arial Narrow" charset="0"/>
                <a:cs typeface="Arial Narrow" charset="0"/>
              </a:rPr>
              <a:t>’s or </a:t>
            </a:r>
            <a:r>
              <a:rPr lang="en-US" sz="2000" dirty="0">
                <a:solidFill>
                  <a:schemeClr val="dk1"/>
                </a:solidFill>
                <a:latin typeface="Arial Narrow" charset="0"/>
                <a:ea typeface="Arial Narrow" charset="0"/>
                <a:cs typeface="Arial Narrow" charset="0"/>
                <a:sym typeface="Times New Roman"/>
              </a:rPr>
              <a:t>group</a:t>
            </a:r>
            <a:r>
              <a:rPr lang="en-US" sz="2000" dirty="0">
                <a:latin typeface="Arial Narrow" charset="0"/>
                <a:ea typeface="Arial Narrow" charset="0"/>
                <a:cs typeface="Arial Narrow" charset="0"/>
              </a:rPr>
              <a:t>’s</a:t>
            </a:r>
            <a:r>
              <a:rPr lang="en-US" sz="2000" dirty="0">
                <a:solidFill>
                  <a:schemeClr val="dk1"/>
                </a:solidFill>
                <a:latin typeface="Arial Narrow" charset="0"/>
                <a:ea typeface="Arial Narrow" charset="0"/>
                <a:cs typeface="Arial Narrow" charset="0"/>
                <a:sym typeface="Times New Roman"/>
              </a:rPr>
              <a:t> position on the bill </a:t>
            </a:r>
            <a:endParaRPr lang="en-US" sz="2000" dirty="0">
              <a:latin typeface="Arial Narrow" charset="0"/>
              <a:ea typeface="Arial Narrow" charset="0"/>
              <a:cs typeface="Arial Narrow" charset="0"/>
            </a:endParaRPr>
          </a:p>
          <a:p>
            <a:pPr marL="914400" lvl="1" indent="-406400">
              <a:buClr>
                <a:srgbClr val="D6A24B"/>
              </a:buClr>
              <a:buSzPts val="2800"/>
              <a:buFont typeface="Arial" charset="0"/>
              <a:buChar char="•"/>
            </a:pPr>
            <a:r>
              <a:rPr lang="en-US" sz="2000" dirty="0">
                <a:latin typeface="Arial Narrow" charset="0"/>
                <a:ea typeface="Arial Narrow" charset="0"/>
                <a:cs typeface="Arial Narrow" charset="0"/>
              </a:rPr>
              <a:t>If your document is lengthy, a printed e</a:t>
            </a:r>
            <a:r>
              <a:rPr lang="en-US" sz="2000" dirty="0">
                <a:solidFill>
                  <a:schemeClr val="dk1"/>
                </a:solidFill>
                <a:latin typeface="Arial Narrow" charset="0"/>
                <a:ea typeface="Arial Narrow" charset="0"/>
                <a:cs typeface="Arial Narrow" charset="0"/>
                <a:sym typeface="Times New Roman"/>
              </a:rPr>
              <a:t>xcerpt </a:t>
            </a:r>
            <a:r>
              <a:rPr lang="en-US" sz="2000" dirty="0">
                <a:latin typeface="Arial Narrow" charset="0"/>
                <a:ea typeface="Arial Narrow" charset="0"/>
                <a:cs typeface="Arial Narrow" charset="0"/>
              </a:rPr>
              <a:t>is</a:t>
            </a:r>
            <a:r>
              <a:rPr lang="en-US" sz="2000" dirty="0">
                <a:solidFill>
                  <a:schemeClr val="dk1"/>
                </a:solidFill>
                <a:latin typeface="Arial Narrow" charset="0"/>
                <a:ea typeface="Arial Narrow" charset="0"/>
                <a:cs typeface="Arial Narrow" charset="0"/>
                <a:sym typeface="Times New Roman"/>
              </a:rPr>
              <a:t> attached. It is not necessary to read the long-form documents. </a:t>
            </a:r>
            <a:endParaRPr lang="en-US" sz="2000" dirty="0">
              <a:latin typeface="Arial Narrow" charset="0"/>
              <a:ea typeface="Arial Narrow" charset="0"/>
              <a:cs typeface="Arial Narrow" charset="0"/>
            </a:endParaRPr>
          </a:p>
          <a:p>
            <a:pPr>
              <a:buClr>
                <a:schemeClr val="dk1"/>
              </a:buClr>
              <a:buSzPts val="438"/>
              <a:buFont typeface="Arial Narrow"/>
              <a:buNone/>
            </a:pPr>
            <a:endParaRPr lang="en-US" sz="2000" b="1" dirty="0">
              <a:solidFill>
                <a:schemeClr val="dk1"/>
              </a:solidFill>
              <a:latin typeface="Arial Narrow" charset="0"/>
              <a:ea typeface="Arial Narrow" charset="0"/>
              <a:cs typeface="Arial Narrow" charset="0"/>
              <a:sym typeface="Arial Narrow"/>
            </a:endParaRPr>
          </a:p>
          <a:p>
            <a:pPr marL="457200" indent="-317500">
              <a:buClr>
                <a:schemeClr val="dk1"/>
              </a:buClr>
              <a:buSzPts val="1400"/>
              <a:buFont typeface="Times New Roman"/>
              <a:buChar char="●"/>
            </a:pPr>
            <a:r>
              <a:rPr lang="en-US" sz="2000" b="1" dirty="0">
                <a:solidFill>
                  <a:schemeClr val="dk1"/>
                </a:solidFill>
                <a:latin typeface="Arial Narrow" charset="0"/>
                <a:ea typeface="Arial Narrow" charset="0"/>
                <a:cs typeface="Arial Narrow" charset="0"/>
                <a:sym typeface="Times New Roman"/>
              </a:rPr>
              <a:t>Summarize your position. Prepare to </a:t>
            </a:r>
            <a:r>
              <a:rPr lang="en-US" sz="2000" b="1" dirty="0">
                <a:latin typeface="Arial Narrow" charset="0"/>
                <a:ea typeface="Arial Narrow" charset="0"/>
                <a:cs typeface="Arial Narrow" charset="0"/>
                <a:sym typeface="Times New Roman"/>
              </a:rPr>
              <a:t>present your argument</a:t>
            </a:r>
            <a:r>
              <a:rPr lang="en-US" sz="2000" b="1" dirty="0">
                <a:solidFill>
                  <a:schemeClr val="dk1"/>
                </a:solidFill>
                <a:latin typeface="Arial Narrow" charset="0"/>
                <a:ea typeface="Arial Narrow" charset="0"/>
                <a:cs typeface="Arial Narrow" charset="0"/>
                <a:sym typeface="Times New Roman"/>
              </a:rPr>
              <a:t>. </a:t>
            </a:r>
            <a:endParaRPr lang="en-US" sz="2000" b="1" dirty="0">
              <a:latin typeface="Arial Narrow" charset="0"/>
              <a:ea typeface="Arial Narrow" charset="0"/>
              <a:cs typeface="Arial Narrow" charset="0"/>
            </a:endParaRPr>
          </a:p>
          <a:p>
            <a:pPr>
              <a:buClr>
                <a:schemeClr val="dk1"/>
              </a:buClr>
              <a:buSzPts val="1400"/>
              <a:buFont typeface="Arial Narrow"/>
              <a:buNone/>
            </a:pPr>
            <a:endParaRPr lang="en-US" sz="2000" b="1" dirty="0">
              <a:solidFill>
                <a:schemeClr val="dk1"/>
              </a:solidFill>
              <a:latin typeface="Arial Narrow" charset="0"/>
              <a:ea typeface="Arial Narrow" charset="0"/>
              <a:cs typeface="Arial Narrow" charset="0"/>
              <a:sym typeface="Times New Roman"/>
            </a:endParaRPr>
          </a:p>
          <a:p>
            <a:pPr>
              <a:buClr>
                <a:schemeClr val="dk1"/>
              </a:buClr>
              <a:buSzPts val="1400"/>
              <a:buFont typeface="Arial Narrow"/>
              <a:buNone/>
            </a:pPr>
            <a:endParaRPr lang="en-US" sz="2000" b="1" dirty="0">
              <a:solidFill>
                <a:schemeClr val="dk1"/>
              </a:solidFill>
              <a:latin typeface="Arial Narrow" charset="0"/>
              <a:ea typeface="Arial Narrow" charset="0"/>
              <a:cs typeface="Arial Narrow" charset="0"/>
              <a:sym typeface="Arial Narrow"/>
            </a:endParaRPr>
          </a:p>
          <a:p>
            <a:pPr>
              <a:buClr>
                <a:schemeClr val="dk1"/>
              </a:buClr>
              <a:buSzPts val="1400"/>
              <a:buFont typeface="Arial Narrow"/>
              <a:buNone/>
            </a:pPr>
            <a:endParaRPr lang="en-US" sz="2000" b="1" dirty="0">
              <a:solidFill>
                <a:schemeClr val="dk1"/>
              </a:solidFill>
              <a:latin typeface="Arial Narrow" charset="0"/>
              <a:ea typeface="Arial Narrow" charset="0"/>
              <a:cs typeface="Arial Narrow" charset="0"/>
              <a:sym typeface="Arial Narrow"/>
            </a:endParaRPr>
          </a:p>
          <a:p>
            <a:pPr>
              <a:buClr>
                <a:schemeClr val="dk1"/>
              </a:buClr>
              <a:buSzPts val="1400"/>
              <a:buFont typeface="Arial Narrow"/>
              <a:buNone/>
            </a:pPr>
            <a:endParaRPr lang="en-US" sz="2000" b="1" dirty="0">
              <a:solidFill>
                <a:schemeClr val="dk1"/>
              </a:solidFill>
              <a:latin typeface="Arial Narrow" charset="0"/>
              <a:ea typeface="Arial Narrow" charset="0"/>
              <a:cs typeface="Arial Narrow" charset="0"/>
              <a:sym typeface="Arial Narrow"/>
            </a:endParaRPr>
          </a:p>
        </p:txBody>
      </p:sp>
    </p:spTree>
    <p:extLst>
      <p:ext uri="{BB962C8B-B14F-4D97-AF65-F5344CB8AC3E}">
        <p14:creationId xmlns:p14="http://schemas.microsoft.com/office/powerpoint/2010/main" val="1475293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1"/>
          <p:cNvSpPr txBox="1">
            <a:spLocks/>
          </p:cNvSpPr>
          <p:nvPr/>
        </p:nvSpPr>
        <p:spPr>
          <a:xfrm>
            <a:off x="200526" y="1740568"/>
            <a:ext cx="8229600" cy="23822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buClr>
                <a:schemeClr val="dk1"/>
              </a:buClr>
              <a:buSzPts val="1400"/>
              <a:buFont typeface="Times New Roman"/>
              <a:buChar char="●"/>
            </a:pPr>
            <a:r>
              <a:rPr lang="en-US" sz="2000" dirty="0">
                <a:solidFill>
                  <a:schemeClr val="dk1"/>
                </a:solidFill>
                <a:latin typeface="Arial Narrow" charset="0"/>
                <a:ea typeface="Arial Narrow" charset="0"/>
                <a:cs typeface="Arial Narrow" charset="0"/>
                <a:sym typeface="Times New Roman"/>
              </a:rPr>
              <a:t>What group or individual did you read about? </a:t>
            </a:r>
            <a:endParaRPr lang="en-US" sz="2000" dirty="0">
              <a:latin typeface="Arial Narrow" charset="0"/>
              <a:ea typeface="Arial Narrow" charset="0"/>
              <a:cs typeface="Arial Narrow" charset="0"/>
            </a:endParaRPr>
          </a:p>
          <a:p>
            <a:pPr>
              <a:buClr>
                <a:schemeClr val="dk1"/>
              </a:buClr>
              <a:buSzPts val="1400"/>
              <a:buFont typeface="Arial Narrow"/>
              <a:buNone/>
            </a:pPr>
            <a:endParaRPr lang="en-US" sz="2000" dirty="0">
              <a:solidFill>
                <a:schemeClr val="dk1"/>
              </a:solidFill>
              <a:latin typeface="Arial Narrow" charset="0"/>
              <a:ea typeface="Arial Narrow" charset="0"/>
              <a:cs typeface="Arial Narrow" charset="0"/>
              <a:sym typeface="Times New Roman"/>
            </a:endParaRPr>
          </a:p>
          <a:p>
            <a:pPr marL="457200" indent="-317500">
              <a:buClr>
                <a:schemeClr val="dk1"/>
              </a:buClr>
              <a:buSzPts val="1400"/>
              <a:buFont typeface="Times New Roman"/>
              <a:buChar char="●"/>
            </a:pPr>
            <a:r>
              <a:rPr lang="en-US" sz="2000" dirty="0">
                <a:solidFill>
                  <a:schemeClr val="dk1"/>
                </a:solidFill>
                <a:latin typeface="Arial Narrow" charset="0"/>
                <a:ea typeface="Arial Narrow" charset="0"/>
                <a:cs typeface="Arial Narrow" charset="0"/>
                <a:sym typeface="Times New Roman"/>
              </a:rPr>
              <a:t>What </a:t>
            </a:r>
            <a:r>
              <a:rPr lang="en-US" sz="2000" dirty="0">
                <a:latin typeface="Arial Narrow" charset="0"/>
                <a:ea typeface="Arial Narrow" charset="0"/>
                <a:cs typeface="Arial Narrow" charset="0"/>
                <a:sym typeface="Times New Roman"/>
              </a:rPr>
              <a:t>wa</a:t>
            </a:r>
            <a:r>
              <a:rPr lang="en-US" sz="2000" dirty="0">
                <a:solidFill>
                  <a:schemeClr val="dk1"/>
                </a:solidFill>
                <a:latin typeface="Arial Narrow" charset="0"/>
                <a:ea typeface="Arial Narrow" charset="0"/>
                <a:cs typeface="Arial Narrow" charset="0"/>
                <a:sym typeface="Times New Roman"/>
              </a:rPr>
              <a:t>s this person’s or group’s stance on </a:t>
            </a:r>
            <a:r>
              <a:rPr lang="en-US" sz="2000" dirty="0">
                <a:latin typeface="Arial Narrow" charset="0"/>
                <a:ea typeface="Arial Narrow" charset="0"/>
                <a:cs typeface="Arial Narrow" charset="0"/>
                <a:sym typeface="Times New Roman"/>
              </a:rPr>
              <a:t>the Wagner-Rogers Bill</a:t>
            </a:r>
            <a:r>
              <a:rPr lang="en-US" sz="2000" dirty="0">
                <a:solidFill>
                  <a:schemeClr val="dk1"/>
                </a:solidFill>
                <a:latin typeface="Arial Narrow" charset="0"/>
                <a:ea typeface="Arial Narrow" charset="0"/>
                <a:cs typeface="Arial Narrow" charset="0"/>
                <a:sym typeface="Times New Roman"/>
              </a:rPr>
              <a:t>? </a:t>
            </a:r>
            <a:endParaRPr lang="en-US" sz="2000" dirty="0">
              <a:latin typeface="Arial Narrow" charset="0"/>
              <a:ea typeface="Arial Narrow" charset="0"/>
              <a:cs typeface="Arial Narrow" charset="0"/>
            </a:endParaRPr>
          </a:p>
          <a:p>
            <a:pPr>
              <a:buClr>
                <a:schemeClr val="dk1"/>
              </a:buClr>
              <a:buSzPts val="1400"/>
              <a:buFont typeface="Arial Narrow"/>
              <a:buNone/>
            </a:pPr>
            <a:endParaRPr lang="en-US" sz="2000" dirty="0">
              <a:solidFill>
                <a:schemeClr val="dk1"/>
              </a:solidFill>
              <a:latin typeface="Arial Narrow" charset="0"/>
              <a:ea typeface="Arial Narrow" charset="0"/>
              <a:cs typeface="Arial Narrow" charset="0"/>
              <a:sym typeface="Times New Roman"/>
            </a:endParaRPr>
          </a:p>
          <a:p>
            <a:pPr marL="457200" indent="-317500">
              <a:buClr>
                <a:schemeClr val="dk1"/>
              </a:buClr>
              <a:buSzPts val="1400"/>
              <a:buFont typeface="Times New Roman"/>
              <a:buChar char="●"/>
            </a:pPr>
            <a:r>
              <a:rPr lang="en-US" sz="2000" dirty="0">
                <a:solidFill>
                  <a:schemeClr val="dk1"/>
                </a:solidFill>
                <a:latin typeface="Arial Narrow" charset="0"/>
                <a:ea typeface="Arial Narrow" charset="0"/>
                <a:cs typeface="Arial Narrow" charset="0"/>
                <a:sym typeface="Times New Roman"/>
              </a:rPr>
              <a:t>How </a:t>
            </a:r>
            <a:r>
              <a:rPr lang="en-US" sz="2000" dirty="0">
                <a:latin typeface="Arial Narrow" charset="0"/>
                <a:ea typeface="Arial Narrow" charset="0"/>
                <a:cs typeface="Arial Narrow" charset="0"/>
                <a:sym typeface="Times New Roman"/>
              </a:rPr>
              <a:t>does your individual</a:t>
            </a:r>
            <a:r>
              <a:rPr lang="en-US" sz="2000" dirty="0">
                <a:solidFill>
                  <a:schemeClr val="dk1"/>
                </a:solidFill>
                <a:latin typeface="Arial Narrow" charset="0"/>
                <a:ea typeface="Arial Narrow" charset="0"/>
                <a:cs typeface="Arial Narrow" charset="0"/>
                <a:sym typeface="Times New Roman"/>
              </a:rPr>
              <a:t> justify </a:t>
            </a:r>
            <a:r>
              <a:rPr lang="en-US" sz="2000" dirty="0">
                <a:latin typeface="Arial Narrow" charset="0"/>
                <a:ea typeface="Arial Narrow" charset="0"/>
                <a:cs typeface="Arial Narrow" charset="0"/>
                <a:sym typeface="Times New Roman"/>
              </a:rPr>
              <a:t>his or her</a:t>
            </a:r>
            <a:r>
              <a:rPr lang="en-US" sz="2000" dirty="0">
                <a:solidFill>
                  <a:schemeClr val="dk1"/>
                </a:solidFill>
                <a:latin typeface="Arial Narrow" charset="0"/>
                <a:ea typeface="Arial Narrow" charset="0"/>
                <a:cs typeface="Arial Narrow" charset="0"/>
                <a:sym typeface="Times New Roman"/>
              </a:rPr>
              <a:t> stance? </a:t>
            </a:r>
            <a:endParaRPr lang="en-US" sz="2000" dirty="0">
              <a:latin typeface="Arial Narrow" charset="0"/>
              <a:ea typeface="Arial Narrow" charset="0"/>
              <a:cs typeface="Arial Narrow" charset="0"/>
            </a:endParaRPr>
          </a:p>
          <a:p>
            <a:pPr>
              <a:buClr>
                <a:schemeClr val="dk1"/>
              </a:buClr>
              <a:buSzPts val="1400"/>
              <a:buFont typeface="Arial Narrow"/>
              <a:buNone/>
            </a:pPr>
            <a:endParaRPr lang="en-US" sz="2000" dirty="0">
              <a:solidFill>
                <a:schemeClr val="dk1"/>
              </a:solidFill>
              <a:latin typeface="Arial Narrow" charset="0"/>
              <a:ea typeface="Arial Narrow" charset="0"/>
              <a:cs typeface="Arial Narrow" charset="0"/>
              <a:sym typeface="Arial Narrow"/>
            </a:endParaRPr>
          </a:p>
          <a:p>
            <a:pPr>
              <a:buClr>
                <a:schemeClr val="dk1"/>
              </a:buClr>
              <a:buSzPts val="1400"/>
              <a:buFont typeface="Arial Narrow"/>
              <a:buNone/>
            </a:pPr>
            <a:endParaRPr lang="en-US" sz="2000" dirty="0">
              <a:solidFill>
                <a:schemeClr val="dk1"/>
              </a:solidFill>
              <a:latin typeface="Arial Narrow" charset="0"/>
              <a:ea typeface="Arial Narrow" charset="0"/>
              <a:cs typeface="Arial Narrow" charset="0"/>
              <a:sym typeface="Arial Narrow"/>
            </a:endParaRPr>
          </a:p>
          <a:p>
            <a:pPr>
              <a:buClr>
                <a:schemeClr val="dk1"/>
              </a:buClr>
              <a:buSzPts val="1400"/>
              <a:buFont typeface="Arial Narrow"/>
              <a:buNone/>
            </a:pPr>
            <a:endParaRPr lang="en-US" sz="2000" dirty="0">
              <a:solidFill>
                <a:schemeClr val="dk1"/>
              </a:solidFill>
              <a:latin typeface="Arial Narrow" charset="0"/>
              <a:ea typeface="Arial Narrow" charset="0"/>
              <a:cs typeface="Arial Narrow" charset="0"/>
              <a:sym typeface="Arial Narrow"/>
            </a:endParaRPr>
          </a:p>
        </p:txBody>
      </p:sp>
    </p:spTree>
    <p:extLst>
      <p:ext uri="{BB962C8B-B14F-4D97-AF65-F5344CB8AC3E}">
        <p14:creationId xmlns:p14="http://schemas.microsoft.com/office/powerpoint/2010/main" val="203558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60"/>
          <p:cNvPicPr preferRelativeResize="0"/>
          <p:nvPr/>
        </p:nvPicPr>
        <p:blipFill>
          <a:blip r:embed="rId3">
            <a:alphaModFix/>
          </a:blip>
          <a:stretch>
            <a:fillRect/>
          </a:stretch>
        </p:blipFill>
        <p:spPr>
          <a:xfrm>
            <a:off x="4952325" y="914158"/>
            <a:ext cx="2070107" cy="3521484"/>
          </a:xfrm>
          <a:prstGeom prst="rect">
            <a:avLst/>
          </a:prstGeom>
          <a:noFill/>
          <a:ln w="25400" cap="flat" cmpd="sng">
            <a:solidFill>
              <a:srgbClr val="000000"/>
            </a:solidFill>
            <a:prstDash val="solid"/>
            <a:miter lim="8000"/>
            <a:headEnd type="none" w="sm" len="sm"/>
            <a:tailEnd type="none" w="sm" len="sm"/>
          </a:ln>
        </p:spPr>
      </p:pic>
      <p:pic>
        <p:nvPicPr>
          <p:cNvPr id="3" name="Shape 361"/>
          <p:cNvPicPr preferRelativeResize="0"/>
          <p:nvPr/>
        </p:nvPicPr>
        <p:blipFill>
          <a:blip r:embed="rId4">
            <a:alphaModFix/>
          </a:blip>
          <a:stretch>
            <a:fillRect/>
          </a:stretch>
        </p:blipFill>
        <p:spPr>
          <a:xfrm>
            <a:off x="1650177" y="914176"/>
            <a:ext cx="2547113" cy="3521468"/>
          </a:xfrm>
          <a:prstGeom prst="rect">
            <a:avLst/>
          </a:prstGeom>
          <a:noFill/>
          <a:ln w="25400" cap="flat" cmpd="sng">
            <a:solidFill>
              <a:srgbClr val="000000"/>
            </a:solidFill>
            <a:prstDash val="solid"/>
            <a:miter lim="8000"/>
            <a:headEnd type="none" w="sm" len="sm"/>
            <a:tailEnd type="none" w="sm" len="sm"/>
          </a:ln>
        </p:spPr>
      </p:pic>
      <p:sp>
        <p:nvSpPr>
          <p:cNvPr id="4" name="TextBox 3"/>
          <p:cNvSpPr txBox="1"/>
          <p:nvPr/>
        </p:nvSpPr>
        <p:spPr>
          <a:xfrm>
            <a:off x="1556211" y="4470943"/>
            <a:ext cx="6376610" cy="215444"/>
          </a:xfrm>
          <a:prstGeom prst="rect">
            <a:avLst/>
          </a:prstGeom>
          <a:noFill/>
        </p:spPr>
        <p:txBody>
          <a:bodyPr wrap="square" rtlCol="0">
            <a:spAutoFit/>
          </a:bodyPr>
          <a:lstStyle/>
          <a:p>
            <a:pPr lvl="0"/>
            <a:r>
              <a:rPr lang="en-US" sz="800" b="1" dirty="0">
                <a:solidFill>
                  <a:schemeClr val="dk1"/>
                </a:solidFill>
                <a:latin typeface="Arial Narrow" charset="0"/>
                <a:ea typeface="Arial Narrow" charset="0"/>
                <a:cs typeface="Arial Narrow" charset="0"/>
              </a:rPr>
              <a:t>Source:</a:t>
            </a:r>
            <a:r>
              <a:rPr lang="en-US" sz="800" dirty="0">
                <a:solidFill>
                  <a:schemeClr val="dk1"/>
                </a:solidFill>
                <a:latin typeface="Arial Narrow" charset="0"/>
                <a:ea typeface="Arial Narrow" charset="0"/>
                <a:cs typeface="Arial Narrow" charset="0"/>
              </a:rPr>
              <a:t> </a:t>
            </a:r>
            <a:r>
              <a:rPr lang="en-US" sz="800" i="1" dirty="0">
                <a:solidFill>
                  <a:schemeClr val="dk1"/>
                </a:solidFill>
                <a:latin typeface="Arial Narrow" charset="0"/>
                <a:ea typeface="Arial Narrow" charset="0"/>
                <a:cs typeface="Arial Narrow" charset="0"/>
              </a:rPr>
              <a:t>New York Times</a:t>
            </a:r>
            <a:r>
              <a:rPr lang="en-US" sz="800" dirty="0">
                <a:solidFill>
                  <a:schemeClr val="dk1"/>
                </a:solidFill>
                <a:latin typeface="Arial Narrow" charset="0"/>
                <a:ea typeface="Arial Narrow" charset="0"/>
                <a:cs typeface="Arial Narrow" charset="0"/>
              </a:rPr>
              <a:t>, July 1, 1939 (left); </a:t>
            </a:r>
            <a:r>
              <a:rPr lang="en-US" sz="800" i="1" dirty="0">
                <a:solidFill>
                  <a:schemeClr val="dk1"/>
                </a:solidFill>
                <a:latin typeface="Arial Narrow" charset="0"/>
                <a:ea typeface="Arial Narrow" charset="0"/>
                <a:cs typeface="Arial Narrow" charset="0"/>
              </a:rPr>
              <a:t>Washington Post</a:t>
            </a:r>
            <a:r>
              <a:rPr lang="en-US" sz="800" dirty="0">
                <a:solidFill>
                  <a:schemeClr val="dk1"/>
                </a:solidFill>
                <a:latin typeface="Arial Narrow" charset="0"/>
                <a:ea typeface="Arial Narrow" charset="0"/>
                <a:cs typeface="Arial Narrow" charset="0"/>
              </a:rPr>
              <a:t>, July 1, 1939 (right)</a:t>
            </a:r>
          </a:p>
        </p:txBody>
      </p:sp>
      <p:sp>
        <p:nvSpPr>
          <p:cNvPr id="5" name="TextBox 4"/>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rPr>
              <a:t>The Wagner-Rogers Bill is Withdrawn, July 1939</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spTree>
    <p:extLst>
      <p:ext uri="{BB962C8B-B14F-4D97-AF65-F5344CB8AC3E}">
        <p14:creationId xmlns:p14="http://schemas.microsoft.com/office/powerpoint/2010/main" val="104329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118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71"/>
          <p:cNvPicPr preferRelativeResize="0"/>
          <p:nvPr/>
        </p:nvPicPr>
        <p:blipFill rotWithShape="1">
          <a:blip r:embed="rId3">
            <a:alphaModFix/>
          </a:blip>
          <a:srcRect t="12078" r="993" b="2317"/>
          <a:stretch/>
        </p:blipFill>
        <p:spPr>
          <a:xfrm>
            <a:off x="1156787" y="970546"/>
            <a:ext cx="6639676" cy="3786819"/>
          </a:xfrm>
          <a:prstGeom prst="rect">
            <a:avLst/>
          </a:prstGeom>
          <a:noFill/>
          <a:ln>
            <a:noFill/>
          </a:ln>
        </p:spPr>
      </p:pic>
      <p:sp>
        <p:nvSpPr>
          <p:cNvPr id="3" name="TextBox 2"/>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rPr>
              <a:t>German Immigration to the United States, 1939</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sp>
        <p:nvSpPr>
          <p:cNvPr id="4" name="TextBox 3"/>
          <p:cNvSpPr txBox="1"/>
          <p:nvPr/>
        </p:nvSpPr>
        <p:spPr>
          <a:xfrm>
            <a:off x="1409740" y="1005690"/>
            <a:ext cx="6133769" cy="492443"/>
          </a:xfrm>
          <a:prstGeom prst="rect">
            <a:avLst/>
          </a:prstGeom>
          <a:solidFill>
            <a:schemeClr val="bg1"/>
          </a:solidFill>
        </p:spPr>
        <p:txBody>
          <a:bodyPr wrap="square" rtlCol="0">
            <a:spAutoFit/>
          </a:bodyPr>
          <a:lstStyle/>
          <a:p>
            <a:r>
              <a:rPr lang="en-US" sz="1300" dirty="0">
                <a:latin typeface="Times" charset="0"/>
                <a:ea typeface="Times" charset="0"/>
                <a:cs typeface="Times" charset="0"/>
              </a:rPr>
              <a:t>In 1939, the State Department issued the </a:t>
            </a:r>
            <a:r>
              <a:rPr lang="en-US" sz="1300" b="1" dirty="0">
                <a:latin typeface="Times" charset="0"/>
                <a:ea typeface="Times" charset="0"/>
                <a:cs typeface="Times" charset="0"/>
              </a:rPr>
              <a:t>maximum number </a:t>
            </a:r>
            <a:r>
              <a:rPr lang="en-US" sz="1300" dirty="0">
                <a:latin typeface="Times" charset="0"/>
                <a:ea typeface="Times" charset="0"/>
                <a:cs typeface="Times" charset="0"/>
              </a:rPr>
              <a:t>of visas available to Germans for the first time. Yet nearly ten times that number remained on the waiting list.</a:t>
            </a:r>
            <a:endParaRPr lang="en-US" sz="1300" b="1" dirty="0">
              <a:latin typeface="Times" charset="0"/>
              <a:ea typeface="Times" charset="0"/>
              <a:cs typeface="Times" charset="0"/>
            </a:endParaRPr>
          </a:p>
        </p:txBody>
      </p:sp>
      <p:sp>
        <p:nvSpPr>
          <p:cNvPr id="5" name="TextBox 4"/>
          <p:cNvSpPr txBox="1"/>
          <p:nvPr/>
        </p:nvSpPr>
        <p:spPr>
          <a:xfrm>
            <a:off x="2506576" y="1676872"/>
            <a:ext cx="4130843" cy="276999"/>
          </a:xfrm>
          <a:prstGeom prst="rect">
            <a:avLst/>
          </a:prstGeom>
          <a:solidFill>
            <a:schemeClr val="bg1"/>
          </a:solidFill>
        </p:spPr>
        <p:txBody>
          <a:bodyPr wrap="square" rtlCol="0">
            <a:spAutoFit/>
          </a:bodyPr>
          <a:lstStyle/>
          <a:p>
            <a:pPr algn="ctr"/>
            <a:r>
              <a:rPr lang="en-US" sz="1200" b="1" dirty="0">
                <a:solidFill>
                  <a:srgbClr val="BEA668"/>
                </a:solidFill>
                <a:latin typeface="Arial Narrow" charset="0"/>
                <a:ea typeface="Arial Narrow" charset="0"/>
                <a:cs typeface="Arial Narrow" charset="0"/>
              </a:rPr>
              <a:t>27,370</a:t>
            </a:r>
            <a:r>
              <a:rPr lang="en-US" sz="1000" b="1" dirty="0">
                <a:latin typeface="Arial Narrow" charset="0"/>
                <a:ea typeface="Arial Narrow" charset="0"/>
                <a:cs typeface="Arial Narrow" charset="0"/>
              </a:rPr>
              <a:t> GERMANS RECEIVED VISAS</a:t>
            </a:r>
            <a:r>
              <a:rPr lang="en-US" sz="1000" b="1">
                <a:latin typeface="Arial Narrow" charset="0"/>
                <a:ea typeface="Arial Narrow" charset="0"/>
                <a:cs typeface="Arial Narrow" charset="0"/>
              </a:rPr>
              <a:t>; </a:t>
            </a:r>
            <a:r>
              <a:rPr lang="en-US" sz="1200" b="1">
                <a:solidFill>
                  <a:srgbClr val="0F2C37"/>
                </a:solidFill>
                <a:latin typeface="Arial Narrow" charset="0"/>
                <a:ea typeface="Arial Narrow" charset="0"/>
                <a:cs typeface="Arial Narrow" charset="0"/>
              </a:rPr>
              <a:t>NO</a:t>
            </a:r>
            <a:r>
              <a:rPr lang="en-US" sz="1000" b="1">
                <a:latin typeface="Arial Narrow" charset="0"/>
                <a:ea typeface="Arial Narrow" charset="0"/>
                <a:cs typeface="Arial Narrow" charset="0"/>
              </a:rPr>
              <a:t> </a:t>
            </a:r>
            <a:r>
              <a:rPr lang="en-US" sz="1000" b="1" dirty="0">
                <a:latin typeface="Arial Narrow" charset="0"/>
                <a:ea typeface="Arial Narrow" charset="0"/>
                <a:cs typeface="Arial Narrow" charset="0"/>
              </a:rPr>
              <a:t>VISAS WENT UNISSSUED</a:t>
            </a:r>
          </a:p>
        </p:txBody>
      </p:sp>
      <p:sp>
        <p:nvSpPr>
          <p:cNvPr id="6" name="TextBox 5"/>
          <p:cNvSpPr txBox="1"/>
          <p:nvPr/>
        </p:nvSpPr>
        <p:spPr>
          <a:xfrm>
            <a:off x="2506576" y="2664124"/>
            <a:ext cx="4130843" cy="276999"/>
          </a:xfrm>
          <a:prstGeom prst="rect">
            <a:avLst/>
          </a:prstGeom>
          <a:solidFill>
            <a:schemeClr val="bg1"/>
          </a:solidFill>
        </p:spPr>
        <p:txBody>
          <a:bodyPr wrap="square" rtlCol="0">
            <a:spAutoFit/>
          </a:bodyPr>
          <a:lstStyle/>
          <a:p>
            <a:pPr algn="ctr"/>
            <a:r>
              <a:rPr lang="en-US" sz="1200" b="1">
                <a:solidFill>
                  <a:srgbClr val="0F2C37"/>
                </a:solidFill>
                <a:latin typeface="Arial Narrow" charset="0"/>
                <a:ea typeface="Arial Narrow" charset="0"/>
                <a:cs typeface="Arial Narrow" charset="0"/>
              </a:rPr>
              <a:t>240,748</a:t>
            </a:r>
            <a:r>
              <a:rPr lang="en-US" sz="1000" b="1">
                <a:latin typeface="Arial Narrow" charset="0"/>
                <a:ea typeface="Arial Narrow" charset="0"/>
                <a:cs typeface="Arial Narrow" charset="0"/>
              </a:rPr>
              <a:t> </a:t>
            </a:r>
            <a:r>
              <a:rPr lang="en-US" sz="1000" b="1" dirty="0">
                <a:latin typeface="Arial Narrow" charset="0"/>
                <a:ea typeface="Arial Narrow" charset="0"/>
                <a:cs typeface="Arial Narrow" charset="0"/>
              </a:rPr>
              <a:t>GERMANS WERE ON THE WAITING LIST</a:t>
            </a:r>
          </a:p>
        </p:txBody>
      </p:sp>
    </p:spTree>
    <p:extLst>
      <p:ext uri="{BB962C8B-B14F-4D97-AF65-F5344CB8AC3E}">
        <p14:creationId xmlns:p14="http://schemas.microsoft.com/office/powerpoint/2010/main" val="309353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80"/>
          <p:cNvPicPr preferRelativeResize="0"/>
          <p:nvPr/>
        </p:nvPicPr>
        <p:blipFill rotWithShape="1">
          <a:blip r:embed="rId3">
            <a:alphaModFix/>
          </a:blip>
          <a:srcRect t="30411" b="5367"/>
          <a:stretch/>
        </p:blipFill>
        <p:spPr>
          <a:xfrm>
            <a:off x="1370688" y="1884948"/>
            <a:ext cx="6247990" cy="2879558"/>
          </a:xfrm>
          <a:prstGeom prst="rect">
            <a:avLst/>
          </a:prstGeom>
          <a:noFill/>
          <a:ln>
            <a:noFill/>
          </a:ln>
        </p:spPr>
      </p:pic>
      <p:sp>
        <p:nvSpPr>
          <p:cNvPr id="3" name="TextBox 2"/>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rPr>
              <a:t>German Immigration to the United States, 1933–1945</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sp>
        <p:nvSpPr>
          <p:cNvPr id="4" name="TextBox 3"/>
          <p:cNvSpPr txBox="1"/>
          <p:nvPr/>
        </p:nvSpPr>
        <p:spPr>
          <a:xfrm>
            <a:off x="1409740" y="927119"/>
            <a:ext cx="6133769" cy="892552"/>
          </a:xfrm>
          <a:prstGeom prst="rect">
            <a:avLst/>
          </a:prstGeom>
          <a:solidFill>
            <a:schemeClr val="bg1"/>
          </a:solidFill>
        </p:spPr>
        <p:txBody>
          <a:bodyPr wrap="square" rtlCol="0">
            <a:spAutoFit/>
          </a:bodyPr>
          <a:lstStyle/>
          <a:p>
            <a:r>
              <a:rPr lang="en-US" sz="1300" dirty="0">
                <a:latin typeface="Times" charset="0"/>
                <a:ea typeface="Times" charset="0"/>
                <a:cs typeface="Times" charset="0"/>
              </a:rPr>
              <a:t>Many more people could have reached the United States had the State Department filled the German quota beginning in 1933, or had Congress changed immigration laws to address the refugee crisis. Approximately 125,000 Germans, most of them Jewish, immigrated to the United States between 1933 and 1945.</a:t>
            </a:r>
            <a:endParaRPr lang="en-US" sz="1300" b="1" dirty="0">
              <a:latin typeface="Times" charset="0"/>
              <a:ea typeface="Times" charset="0"/>
              <a:cs typeface="Times" charset="0"/>
            </a:endParaRPr>
          </a:p>
        </p:txBody>
      </p:sp>
    </p:spTree>
    <p:extLst>
      <p:ext uri="{BB962C8B-B14F-4D97-AF65-F5344CB8AC3E}">
        <p14:creationId xmlns:p14="http://schemas.microsoft.com/office/powerpoint/2010/main" val="1972969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a:ea typeface="Arial Narrow"/>
                <a:cs typeface="Arial Narrow"/>
                <a:sym typeface="Arial Narrow"/>
              </a:rPr>
              <a:t>Concluding Discussion</a:t>
            </a:r>
            <a:endParaRPr lang="en" sz="2200" dirty="0">
              <a:solidFill>
                <a:schemeClr val="accent5">
                  <a:lumMod val="20000"/>
                  <a:lumOff val="80000"/>
                </a:schemeClr>
              </a:solidFill>
              <a:latin typeface="Arial Narrow"/>
              <a:ea typeface="Arial Narrow"/>
              <a:cs typeface="Arial Narrow"/>
              <a:sym typeface="Arial Narrow"/>
            </a:endParaRPr>
          </a:p>
        </p:txBody>
      </p:sp>
      <p:sp>
        <p:nvSpPr>
          <p:cNvPr id="3" name="Shape 388"/>
          <p:cNvSpPr txBox="1">
            <a:spLocks/>
          </p:cNvSpPr>
          <p:nvPr/>
        </p:nvSpPr>
        <p:spPr>
          <a:xfrm>
            <a:off x="136359" y="1052739"/>
            <a:ext cx="8742947" cy="29431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42900">
              <a:lnSpc>
                <a:spcPct val="115000"/>
              </a:lnSpc>
              <a:buSzPts val="1800"/>
              <a:buFont typeface="Times New Roman"/>
              <a:buAutoNum type="arabicPeriod"/>
            </a:pPr>
            <a:r>
              <a:rPr lang="en-US" sz="1800" dirty="0">
                <a:latin typeface="Arial Narrow" charset="0"/>
                <a:ea typeface="Arial Narrow" charset="0"/>
                <a:cs typeface="Arial Narrow" charset="0"/>
                <a:sym typeface="Times New Roman"/>
              </a:rPr>
              <a:t>How would you characterize American public opinion regarding refugees from 1938–1941? </a:t>
            </a:r>
          </a:p>
          <a:p>
            <a:pPr marL="457200" indent="-342900">
              <a:lnSpc>
                <a:spcPct val="115000"/>
              </a:lnSpc>
              <a:buSzPts val="1800"/>
              <a:buFont typeface="Times New Roman"/>
              <a:buAutoNum type="arabicPeriod"/>
            </a:pPr>
            <a:r>
              <a:rPr lang="en-US" sz="1800" dirty="0">
                <a:latin typeface="Arial Narrow" charset="0"/>
                <a:ea typeface="Arial Narrow" charset="0"/>
                <a:cs typeface="Arial Narrow" charset="0"/>
                <a:sym typeface="Times New Roman"/>
              </a:rPr>
              <a:t>What factors influenced American attitudes and opinions on these issues?</a:t>
            </a:r>
          </a:p>
          <a:p>
            <a:pPr marL="457200" indent="-342900">
              <a:lnSpc>
                <a:spcPct val="115000"/>
              </a:lnSpc>
              <a:buSzPts val="1800"/>
              <a:buFont typeface="Times New Roman"/>
              <a:buAutoNum type="arabicPeriod"/>
            </a:pPr>
            <a:r>
              <a:rPr lang="en-US" sz="1800" dirty="0">
                <a:latin typeface="Arial Narrow" charset="0"/>
                <a:ea typeface="Arial Narrow" charset="0"/>
                <a:cs typeface="Arial Narrow" charset="0"/>
                <a:sym typeface="Times New Roman"/>
              </a:rPr>
              <a:t>Were there particular arguments that you found convincing? Why? Was there additional information you would need to accurately assess the validity of these arguments?</a:t>
            </a:r>
          </a:p>
          <a:p>
            <a:pPr marL="457200" indent="-342900">
              <a:lnSpc>
                <a:spcPct val="115000"/>
              </a:lnSpc>
              <a:buSzPts val="1800"/>
              <a:buFont typeface="Times New Roman"/>
              <a:buAutoNum type="arabicPeriod"/>
            </a:pPr>
            <a:r>
              <a:rPr lang="en-US" sz="1800" dirty="0">
                <a:latin typeface="Arial Narrow" charset="0"/>
                <a:ea typeface="Arial Narrow" charset="0"/>
                <a:cs typeface="Arial Narrow" charset="0"/>
                <a:sym typeface="Times New Roman"/>
              </a:rPr>
              <a:t>Why do you think the Wagner-Rogers Bill failed? </a:t>
            </a:r>
          </a:p>
          <a:p>
            <a:pPr marL="457200" indent="-342900">
              <a:lnSpc>
                <a:spcPct val="115000"/>
              </a:lnSpc>
              <a:buSzPts val="1800"/>
              <a:buFont typeface="Times New Roman"/>
              <a:buAutoNum type="arabicPeriod"/>
            </a:pPr>
            <a:r>
              <a:rPr lang="en-US" sz="1800" dirty="0">
                <a:latin typeface="Arial Narrow" charset="0"/>
                <a:ea typeface="Arial Narrow" charset="0"/>
                <a:cs typeface="Arial Narrow" charset="0"/>
                <a:sym typeface="Times New Roman"/>
              </a:rPr>
              <a:t>What is the role of informed public debate about policy decisions in a democracy?</a:t>
            </a:r>
          </a:p>
          <a:p>
            <a:pPr marL="457200" indent="-342900">
              <a:lnSpc>
                <a:spcPct val="115000"/>
              </a:lnSpc>
              <a:buSzPts val="1800"/>
              <a:buFont typeface="Times New Roman"/>
              <a:buAutoNum type="arabicPeriod"/>
            </a:pPr>
            <a:r>
              <a:rPr lang="en-US" sz="1800" dirty="0">
                <a:latin typeface="Arial Narrow" charset="0"/>
                <a:ea typeface="Arial Narrow" charset="0"/>
                <a:cs typeface="Arial Narrow" charset="0"/>
                <a:sym typeface="Times New Roman"/>
              </a:rPr>
              <a:t>What questions does this case study raise about America’s role in the world?</a:t>
            </a:r>
          </a:p>
        </p:txBody>
      </p:sp>
    </p:spTree>
    <p:extLst>
      <p:ext uri="{BB962C8B-B14F-4D97-AF65-F5344CB8AC3E}">
        <p14:creationId xmlns:p14="http://schemas.microsoft.com/office/powerpoint/2010/main" val="1720199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8061" y="1449703"/>
            <a:ext cx="3395481" cy="2390398"/>
          </a:xfrm>
          <a:prstGeom prst="rect">
            <a:avLst/>
          </a:prstGeom>
          <a:noFill/>
        </p:spPr>
        <p:txBody>
          <a:bodyPr wrap="none" rtlCol="0">
            <a:spAutoFit/>
          </a:bodyPr>
          <a:lstStyle/>
          <a:p>
            <a:r>
              <a:rPr lang="en-US" b="1" baseline="30000" dirty="0">
                <a:solidFill>
                  <a:srgbClr val="EDC17D"/>
                </a:solidFill>
                <a:latin typeface="Arial Narrow" charset="0"/>
                <a:ea typeface="Arial Narrow" charset="0"/>
                <a:cs typeface="Arial Narrow" charset="0"/>
              </a:rPr>
              <a:t>The Museum wishes to acknowledge and thank the following donors </a:t>
            </a:r>
            <a:br>
              <a:rPr lang="en-US" b="1" baseline="30000" dirty="0">
                <a:solidFill>
                  <a:srgbClr val="EDC17D"/>
                </a:solidFill>
                <a:latin typeface="Arial Narrow" charset="0"/>
                <a:ea typeface="Arial Narrow" charset="0"/>
                <a:cs typeface="Arial Narrow" charset="0"/>
              </a:rPr>
            </a:br>
            <a:r>
              <a:rPr lang="en-US" b="1" baseline="30000" dirty="0">
                <a:solidFill>
                  <a:srgbClr val="EDC17D"/>
                </a:solidFill>
                <a:latin typeface="Arial Narrow" charset="0"/>
                <a:ea typeface="Arial Narrow" charset="0"/>
                <a:cs typeface="Arial Narrow" charset="0"/>
              </a:rPr>
              <a:t>to the Americans and the Holocaust Initiative:</a:t>
            </a:r>
          </a:p>
          <a:p>
            <a:r>
              <a:rPr lang="de-DE" baseline="30000" dirty="0">
                <a:solidFill>
                  <a:schemeClr val="bg1"/>
                </a:solidFill>
                <a:latin typeface="Arial Narrow" charset="0"/>
                <a:ea typeface="Arial Narrow" charset="0"/>
                <a:cs typeface="Arial Narrow" charset="0"/>
              </a:rPr>
              <a:t>Jeannie &amp; Jonathan </a:t>
            </a:r>
            <a:r>
              <a:rPr lang="de-DE" baseline="30000" dirty="0" err="1">
                <a:solidFill>
                  <a:schemeClr val="bg1"/>
                </a:solidFill>
                <a:latin typeface="Arial Narrow" charset="0"/>
                <a:ea typeface="Arial Narrow" charset="0"/>
                <a:cs typeface="Arial Narrow" charset="0"/>
              </a:rPr>
              <a:t>Lavine</a:t>
            </a:r>
            <a:r>
              <a:rPr lang="de-DE" baseline="30000" dirty="0">
                <a:solidFill>
                  <a:schemeClr val="bg1"/>
                </a:solidFill>
                <a:latin typeface="Arial Narrow" charset="0"/>
                <a:ea typeface="Arial Narrow" charset="0"/>
                <a:cs typeface="Arial Narrow" charset="0"/>
              </a:rPr>
              <a:t>                                             	</a:t>
            </a:r>
          </a:p>
          <a:p>
            <a:r>
              <a:rPr lang="de-DE" baseline="30000" dirty="0">
                <a:solidFill>
                  <a:schemeClr val="bg1"/>
                </a:solidFill>
                <a:latin typeface="Arial Narrow" charset="0"/>
                <a:ea typeface="Arial Narrow" charset="0"/>
                <a:cs typeface="Arial Narrow" charset="0"/>
              </a:rPr>
              <a:t>The Bildners–Joan &amp; Allen </a:t>
            </a:r>
            <a:r>
              <a:rPr lang="de-DE" baseline="30000" dirty="0" err="1">
                <a:solidFill>
                  <a:schemeClr val="bg1"/>
                </a:solidFill>
                <a:latin typeface="Arial Narrow" charset="0"/>
                <a:ea typeface="Arial Narrow" charset="0"/>
                <a:cs typeface="Arial Narrow" charset="0"/>
              </a:rPr>
              <a:t>z”l</a:t>
            </a:r>
            <a:r>
              <a:rPr lang="de-DE" baseline="30000" dirty="0">
                <a:solidFill>
                  <a:schemeClr val="bg1"/>
                </a:solidFill>
                <a:latin typeface="Arial Narrow" charset="0"/>
                <a:ea typeface="Arial Narrow" charset="0"/>
                <a:cs typeface="Arial Narrow" charset="0"/>
              </a:rPr>
              <a:t>, Elisa </a:t>
            </a:r>
            <a:r>
              <a:rPr lang="de-DE" baseline="30000" dirty="0" err="1">
                <a:solidFill>
                  <a:schemeClr val="bg1"/>
                </a:solidFill>
                <a:latin typeface="Arial Narrow" charset="0"/>
                <a:ea typeface="Arial Narrow" charset="0"/>
                <a:cs typeface="Arial Narrow" charset="0"/>
              </a:rPr>
              <a:t>Spungen</a:t>
            </a:r>
            <a:r>
              <a:rPr lang="de-DE" baseline="30000" dirty="0">
                <a:solidFill>
                  <a:schemeClr val="bg1"/>
                </a:solidFill>
                <a:latin typeface="Arial Narrow" charset="0"/>
                <a:ea typeface="Arial Narrow" charset="0"/>
                <a:cs typeface="Arial Narrow" charset="0"/>
              </a:rPr>
              <a:t> &amp; Rob, Nancy &amp; Jim</a:t>
            </a:r>
          </a:p>
          <a:p>
            <a:r>
              <a:rPr lang="de-DE" baseline="30000" dirty="0">
                <a:solidFill>
                  <a:schemeClr val="bg1"/>
                </a:solidFill>
                <a:latin typeface="Arial Narrow" charset="0"/>
                <a:ea typeface="Arial Narrow" charset="0"/>
                <a:cs typeface="Arial Narrow" charset="0"/>
              </a:rPr>
              <a:t>Jane </a:t>
            </a:r>
            <a:r>
              <a:rPr lang="de-DE" baseline="30000" dirty="0" err="1">
                <a:solidFill>
                  <a:schemeClr val="bg1"/>
                </a:solidFill>
                <a:latin typeface="Arial Narrow" charset="0"/>
                <a:ea typeface="Arial Narrow" charset="0"/>
                <a:cs typeface="Arial Narrow" charset="0"/>
              </a:rPr>
              <a:t>and</a:t>
            </a:r>
            <a:r>
              <a:rPr lang="de-DE" baseline="30000" dirty="0">
                <a:solidFill>
                  <a:schemeClr val="bg1"/>
                </a:solidFill>
                <a:latin typeface="Arial Narrow" charset="0"/>
                <a:ea typeface="Arial Narrow" charset="0"/>
                <a:cs typeface="Arial Narrow" charset="0"/>
              </a:rPr>
              <a:t> Daniel Och</a:t>
            </a:r>
          </a:p>
          <a:p>
            <a:r>
              <a:rPr lang="de-DE" baseline="30000" dirty="0">
                <a:solidFill>
                  <a:schemeClr val="bg1"/>
                </a:solidFill>
                <a:latin typeface="Arial Narrow" charset="0"/>
                <a:ea typeface="Arial Narrow" charset="0"/>
                <a:cs typeface="Arial Narrow" charset="0"/>
              </a:rPr>
              <a:t>Akin Gump </a:t>
            </a:r>
            <a:r>
              <a:rPr lang="de-DE" baseline="30000" dirty="0" err="1">
                <a:solidFill>
                  <a:schemeClr val="bg1"/>
                </a:solidFill>
                <a:latin typeface="Arial Narrow" charset="0"/>
                <a:ea typeface="Arial Narrow" charset="0"/>
                <a:cs typeface="Arial Narrow" charset="0"/>
              </a:rPr>
              <a:t>Strauss</a:t>
            </a:r>
            <a:r>
              <a:rPr lang="de-DE" baseline="30000" dirty="0">
                <a:solidFill>
                  <a:schemeClr val="bg1"/>
                </a:solidFill>
                <a:latin typeface="Arial Narrow" charset="0"/>
                <a:ea typeface="Arial Narrow" charset="0"/>
                <a:cs typeface="Arial Narrow" charset="0"/>
              </a:rPr>
              <a:t> Hauer &amp; Feld LLP   	</a:t>
            </a:r>
          </a:p>
          <a:p>
            <a:r>
              <a:rPr lang="de-DE" baseline="30000" dirty="0">
                <a:solidFill>
                  <a:schemeClr val="bg1"/>
                </a:solidFill>
                <a:latin typeface="Arial Narrow" charset="0"/>
                <a:ea typeface="Arial Narrow" charset="0"/>
                <a:cs typeface="Arial Narrow" charset="0"/>
              </a:rPr>
              <a:t>Arnold &amp; Porter Kaye </a:t>
            </a:r>
            <a:r>
              <a:rPr lang="de-DE" baseline="30000" dirty="0" err="1">
                <a:solidFill>
                  <a:schemeClr val="bg1"/>
                </a:solidFill>
                <a:latin typeface="Arial Narrow" charset="0"/>
                <a:ea typeface="Arial Narrow" charset="0"/>
                <a:cs typeface="Arial Narrow" charset="0"/>
              </a:rPr>
              <a:t>Scholer</a:t>
            </a:r>
            <a:r>
              <a:rPr lang="de-DE" baseline="30000" dirty="0">
                <a:solidFill>
                  <a:schemeClr val="bg1"/>
                </a:solidFill>
                <a:latin typeface="Arial Narrow" charset="0"/>
                <a:ea typeface="Arial Narrow" charset="0"/>
                <a:cs typeface="Arial Narrow" charset="0"/>
              </a:rPr>
              <a:t> LLP</a:t>
            </a:r>
          </a:p>
          <a:p>
            <a:r>
              <a:rPr lang="de-DE" baseline="30000" dirty="0">
                <a:solidFill>
                  <a:schemeClr val="bg1"/>
                </a:solidFill>
                <a:latin typeface="Arial Narrow" charset="0"/>
                <a:ea typeface="Arial Narrow" charset="0"/>
                <a:cs typeface="Arial Narrow" charset="0"/>
              </a:rPr>
              <a:t>Ruth Miriam Bernstein</a:t>
            </a:r>
          </a:p>
          <a:p>
            <a:r>
              <a:rPr lang="de-DE" baseline="30000" dirty="0">
                <a:solidFill>
                  <a:schemeClr val="bg1"/>
                </a:solidFill>
                <a:latin typeface="Arial Narrow" charset="0"/>
                <a:ea typeface="Arial Narrow" charset="0"/>
                <a:cs typeface="Arial Narrow" charset="0"/>
              </a:rPr>
              <a:t>Joyce </a:t>
            </a:r>
            <a:r>
              <a:rPr lang="de-DE" baseline="30000" dirty="0" err="1">
                <a:solidFill>
                  <a:schemeClr val="bg1"/>
                </a:solidFill>
                <a:latin typeface="Arial Narrow" charset="0"/>
                <a:ea typeface="Arial Narrow" charset="0"/>
                <a:cs typeface="Arial Narrow" charset="0"/>
              </a:rPr>
              <a:t>and</a:t>
            </a:r>
            <a:r>
              <a:rPr lang="de-DE" baseline="30000" dirty="0">
                <a:solidFill>
                  <a:schemeClr val="bg1"/>
                </a:solidFill>
                <a:latin typeface="Arial Narrow" charset="0"/>
                <a:ea typeface="Arial Narrow" charset="0"/>
                <a:cs typeface="Arial Narrow" charset="0"/>
              </a:rPr>
              <a:t> Irving Goldman Family </a:t>
            </a:r>
            <a:r>
              <a:rPr lang="de-DE" baseline="30000" dirty="0" err="1">
                <a:solidFill>
                  <a:schemeClr val="bg1"/>
                </a:solidFill>
                <a:latin typeface="Arial Narrow" charset="0"/>
                <a:ea typeface="Arial Narrow" charset="0"/>
                <a:cs typeface="Arial Narrow" charset="0"/>
              </a:rPr>
              <a:t>Foundation</a:t>
            </a:r>
            <a:endParaRPr lang="de-DE" baseline="30000" dirty="0">
              <a:solidFill>
                <a:schemeClr val="bg1"/>
              </a:solidFill>
              <a:latin typeface="Arial Narrow" charset="0"/>
              <a:ea typeface="Arial Narrow" charset="0"/>
              <a:cs typeface="Arial Narrow" charset="0"/>
            </a:endParaRPr>
          </a:p>
          <a:p>
            <a:r>
              <a:rPr lang="de-DE" baseline="30000" dirty="0">
                <a:solidFill>
                  <a:schemeClr val="bg1"/>
                </a:solidFill>
                <a:latin typeface="Arial Narrow" charset="0"/>
                <a:ea typeface="Arial Narrow" charset="0"/>
                <a:cs typeface="Arial Narrow" charset="0"/>
              </a:rPr>
              <a:t>In Memory </a:t>
            </a:r>
            <a:r>
              <a:rPr lang="de-DE" baseline="30000" dirty="0" err="1">
                <a:solidFill>
                  <a:schemeClr val="bg1"/>
                </a:solidFill>
                <a:latin typeface="Arial Narrow" charset="0"/>
                <a:ea typeface="Arial Narrow" charset="0"/>
                <a:cs typeface="Arial Narrow" charset="0"/>
              </a:rPr>
              <a:t>of</a:t>
            </a:r>
            <a:r>
              <a:rPr lang="de-DE" baseline="30000" dirty="0">
                <a:solidFill>
                  <a:schemeClr val="bg1"/>
                </a:solidFill>
                <a:latin typeface="Arial Narrow" charset="0"/>
                <a:ea typeface="Arial Narrow" charset="0"/>
                <a:cs typeface="Arial Narrow" charset="0"/>
              </a:rPr>
              <a:t> Simon </a:t>
            </a:r>
            <a:r>
              <a:rPr lang="de-DE" baseline="30000" dirty="0" err="1">
                <a:solidFill>
                  <a:schemeClr val="bg1"/>
                </a:solidFill>
                <a:latin typeface="Arial Narrow" charset="0"/>
                <a:ea typeface="Arial Narrow" charset="0"/>
                <a:cs typeface="Arial Narrow" charset="0"/>
              </a:rPr>
              <a:t>Konover</a:t>
            </a:r>
            <a:endParaRPr lang="de-DE" baseline="30000" dirty="0">
              <a:solidFill>
                <a:schemeClr val="bg1"/>
              </a:solidFill>
              <a:latin typeface="Arial Narrow" charset="0"/>
              <a:ea typeface="Arial Narrow" charset="0"/>
              <a:cs typeface="Arial Narrow" charset="0"/>
            </a:endParaRPr>
          </a:p>
          <a:p>
            <a:r>
              <a:rPr lang="de-DE" baseline="30000" dirty="0">
                <a:solidFill>
                  <a:schemeClr val="bg1"/>
                </a:solidFill>
                <a:latin typeface="Arial Narrow" charset="0"/>
                <a:ea typeface="Arial Narrow" charset="0"/>
                <a:cs typeface="Arial Narrow" charset="0"/>
              </a:rPr>
              <a:t>Philip </a:t>
            </a:r>
            <a:r>
              <a:rPr lang="de-DE" baseline="30000" dirty="0" err="1">
                <a:solidFill>
                  <a:schemeClr val="bg1"/>
                </a:solidFill>
                <a:latin typeface="Arial Narrow" charset="0"/>
                <a:ea typeface="Arial Narrow" charset="0"/>
                <a:cs typeface="Arial Narrow" charset="0"/>
              </a:rPr>
              <a:t>and</a:t>
            </a:r>
            <a:r>
              <a:rPr lang="de-DE" baseline="30000" dirty="0">
                <a:solidFill>
                  <a:schemeClr val="bg1"/>
                </a:solidFill>
                <a:latin typeface="Arial Narrow" charset="0"/>
                <a:ea typeface="Arial Narrow" charset="0"/>
                <a:cs typeface="Arial Narrow" charset="0"/>
              </a:rPr>
              <a:t> Cheryl Milstein Family </a:t>
            </a:r>
          </a:p>
          <a:p>
            <a:r>
              <a:rPr lang="de-DE" baseline="30000" dirty="0">
                <a:solidFill>
                  <a:schemeClr val="bg1"/>
                </a:solidFill>
                <a:latin typeface="Arial Narrow" charset="0"/>
                <a:ea typeface="Arial Narrow" charset="0"/>
                <a:cs typeface="Arial Narrow" charset="0"/>
              </a:rPr>
              <a:t>Benjamin </a:t>
            </a:r>
            <a:r>
              <a:rPr lang="de-DE" baseline="30000" dirty="0" err="1">
                <a:solidFill>
                  <a:schemeClr val="bg1"/>
                </a:solidFill>
                <a:latin typeface="Arial Narrow" charset="0"/>
                <a:ea typeface="Arial Narrow" charset="0"/>
                <a:cs typeface="Arial Narrow" charset="0"/>
              </a:rPr>
              <a:t>and</a:t>
            </a:r>
            <a:r>
              <a:rPr lang="de-DE" baseline="30000" dirty="0">
                <a:solidFill>
                  <a:schemeClr val="bg1"/>
                </a:solidFill>
                <a:latin typeface="Arial Narrow" charset="0"/>
                <a:ea typeface="Arial Narrow" charset="0"/>
                <a:cs typeface="Arial Narrow" charset="0"/>
              </a:rPr>
              <a:t> </a:t>
            </a:r>
            <a:r>
              <a:rPr lang="de-DE" baseline="30000" dirty="0" err="1">
                <a:solidFill>
                  <a:schemeClr val="bg1"/>
                </a:solidFill>
                <a:latin typeface="Arial Narrow" charset="0"/>
                <a:ea typeface="Arial Narrow" charset="0"/>
                <a:cs typeface="Arial Narrow" charset="0"/>
              </a:rPr>
              <a:t>Seema</a:t>
            </a:r>
            <a:r>
              <a:rPr lang="de-DE" baseline="30000" dirty="0">
                <a:solidFill>
                  <a:schemeClr val="bg1"/>
                </a:solidFill>
                <a:latin typeface="Arial Narrow" charset="0"/>
                <a:ea typeface="Arial Narrow" charset="0"/>
                <a:cs typeface="Arial Narrow" charset="0"/>
              </a:rPr>
              <a:t> </a:t>
            </a:r>
            <a:r>
              <a:rPr lang="de-DE" baseline="30000" dirty="0" err="1">
                <a:solidFill>
                  <a:schemeClr val="bg1"/>
                </a:solidFill>
                <a:latin typeface="Arial Narrow" charset="0"/>
                <a:ea typeface="Arial Narrow" charset="0"/>
                <a:cs typeface="Arial Narrow" charset="0"/>
              </a:rPr>
              <a:t>Pulier</a:t>
            </a:r>
            <a:r>
              <a:rPr lang="de-DE" baseline="30000" dirty="0">
                <a:solidFill>
                  <a:schemeClr val="bg1"/>
                </a:solidFill>
                <a:latin typeface="Arial Narrow" charset="0"/>
                <a:ea typeface="Arial Narrow" charset="0"/>
                <a:cs typeface="Arial Narrow" charset="0"/>
              </a:rPr>
              <a:t> </a:t>
            </a:r>
            <a:r>
              <a:rPr lang="de-DE" baseline="30000" dirty="0" err="1">
                <a:solidFill>
                  <a:schemeClr val="bg1"/>
                </a:solidFill>
                <a:latin typeface="Arial Narrow" charset="0"/>
                <a:ea typeface="Arial Narrow" charset="0"/>
                <a:cs typeface="Arial Narrow" charset="0"/>
              </a:rPr>
              <a:t>Charitable</a:t>
            </a:r>
            <a:r>
              <a:rPr lang="de-DE" baseline="30000" dirty="0">
                <a:solidFill>
                  <a:schemeClr val="bg1"/>
                </a:solidFill>
                <a:latin typeface="Arial Narrow" charset="0"/>
                <a:ea typeface="Arial Narrow" charset="0"/>
                <a:cs typeface="Arial Narrow" charset="0"/>
              </a:rPr>
              <a:t> </a:t>
            </a:r>
            <a:r>
              <a:rPr lang="de-DE" baseline="30000" dirty="0" err="1">
                <a:solidFill>
                  <a:schemeClr val="bg1"/>
                </a:solidFill>
                <a:latin typeface="Arial Narrow" charset="0"/>
                <a:ea typeface="Arial Narrow" charset="0"/>
                <a:cs typeface="Arial Narrow" charset="0"/>
              </a:rPr>
              <a:t>Foundation</a:t>
            </a:r>
            <a:endParaRPr lang="de-DE" baseline="30000" dirty="0">
              <a:solidFill>
                <a:schemeClr val="bg1"/>
              </a:solidFill>
              <a:latin typeface="Arial Narrow" charset="0"/>
              <a:ea typeface="Arial Narrow" charset="0"/>
              <a:cs typeface="Arial Narrow" charset="0"/>
            </a:endParaRPr>
          </a:p>
          <a:p>
            <a:r>
              <a:rPr lang="de-DE" baseline="30000" dirty="0">
                <a:solidFill>
                  <a:schemeClr val="bg1"/>
                </a:solidFill>
                <a:latin typeface="Arial Narrow" charset="0"/>
                <a:ea typeface="Arial Narrow" charset="0"/>
                <a:cs typeface="Arial Narrow" charset="0"/>
              </a:rPr>
              <a:t>David and Fela Shapell Family Foundation</a:t>
            </a:r>
          </a:p>
          <a:p>
            <a:r>
              <a:rPr lang="de-DE" baseline="30000">
                <a:solidFill>
                  <a:schemeClr val="bg1"/>
                </a:solidFill>
                <a:latin typeface="Arial Narrow" charset="0"/>
                <a:ea typeface="Arial Narrow" charset="0"/>
                <a:cs typeface="Arial Narrow" charset="0"/>
              </a:rPr>
              <a:t>Deborah Simon</a:t>
            </a:r>
            <a:endParaRPr lang="de-DE" baseline="30000" dirty="0">
              <a:solidFill>
                <a:schemeClr val="bg1"/>
              </a:solidFill>
              <a:latin typeface="Arial Narrow" charset="0"/>
              <a:ea typeface="Arial Narrow" charset="0"/>
              <a:cs typeface="Arial Narrow" charset="0"/>
            </a:endParaRPr>
          </a:p>
          <a:p>
            <a:r>
              <a:rPr lang="de-DE" baseline="30000" dirty="0">
                <a:solidFill>
                  <a:schemeClr val="bg1"/>
                </a:solidFill>
                <a:latin typeface="Arial Narrow" charset="0"/>
                <a:ea typeface="Arial Narrow" charset="0"/>
                <a:cs typeface="Arial Narrow" charset="0"/>
              </a:rPr>
              <a:t>Laurie </a:t>
            </a:r>
            <a:r>
              <a:rPr lang="de-DE" baseline="30000" dirty="0" err="1">
                <a:solidFill>
                  <a:schemeClr val="bg1"/>
                </a:solidFill>
                <a:latin typeface="Arial Narrow" charset="0"/>
                <a:ea typeface="Arial Narrow" charset="0"/>
                <a:cs typeface="Arial Narrow" charset="0"/>
              </a:rPr>
              <a:t>and</a:t>
            </a:r>
            <a:r>
              <a:rPr lang="de-DE" baseline="30000" dirty="0">
                <a:solidFill>
                  <a:schemeClr val="bg1"/>
                </a:solidFill>
                <a:latin typeface="Arial Narrow" charset="0"/>
                <a:ea typeface="Arial Narrow" charset="0"/>
                <a:cs typeface="Arial Narrow" charset="0"/>
              </a:rPr>
              <a:t> </a:t>
            </a:r>
            <a:r>
              <a:rPr lang="de-DE" baseline="30000" dirty="0" err="1">
                <a:solidFill>
                  <a:schemeClr val="bg1"/>
                </a:solidFill>
                <a:latin typeface="Arial Narrow" charset="0"/>
                <a:ea typeface="Arial Narrow" charset="0"/>
                <a:cs typeface="Arial Narrow" charset="0"/>
              </a:rPr>
              <a:t>Sy</a:t>
            </a:r>
            <a:r>
              <a:rPr lang="de-DE" baseline="30000" dirty="0">
                <a:solidFill>
                  <a:schemeClr val="bg1"/>
                </a:solidFill>
                <a:latin typeface="Arial Narrow" charset="0"/>
                <a:ea typeface="Arial Narrow" charset="0"/>
                <a:cs typeface="Arial Narrow" charset="0"/>
              </a:rPr>
              <a:t> Sternberg</a:t>
            </a:r>
          </a:p>
          <a:p>
            <a:endParaRPr lang="de-DE" baseline="30000" dirty="0">
              <a:solidFill>
                <a:schemeClr val="bg1"/>
              </a:solidFill>
              <a:latin typeface="Arial Narrow" charset="0"/>
              <a:ea typeface="Arial Narrow" charset="0"/>
              <a:cs typeface="Arial Narrow" charset="0"/>
            </a:endParaRPr>
          </a:p>
        </p:txBody>
      </p:sp>
    </p:spTree>
    <p:extLst>
      <p:ext uri="{BB962C8B-B14F-4D97-AF65-F5344CB8AC3E}">
        <p14:creationId xmlns:p14="http://schemas.microsoft.com/office/powerpoint/2010/main" val="1407353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182"/>
          <p:cNvPicPr preferRelativeResize="0"/>
          <p:nvPr/>
        </p:nvPicPr>
        <p:blipFill rotWithShape="1">
          <a:blip r:embed="rId3">
            <a:alphaModFix/>
          </a:blip>
          <a:srcRect t="11253" r="1472" b="11010"/>
          <a:stretch/>
        </p:blipFill>
        <p:spPr>
          <a:xfrm>
            <a:off x="1222058" y="1009649"/>
            <a:ext cx="6725601" cy="3632181"/>
          </a:xfrm>
          <a:prstGeom prst="rect">
            <a:avLst/>
          </a:prstGeom>
          <a:noFill/>
          <a:ln>
            <a:noFill/>
          </a:ln>
        </p:spPr>
      </p:pic>
      <p:sp>
        <p:nvSpPr>
          <p:cNvPr id="8" name="TextBox 7"/>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a:ea typeface="Arial Narrow"/>
                <a:cs typeface="Arial Narrow"/>
                <a:sym typeface="Arial Narrow"/>
              </a:rPr>
              <a:t>US Immigration, 1900–1915</a:t>
            </a:r>
            <a:endParaRPr lang="en" sz="2200" dirty="0">
              <a:solidFill>
                <a:schemeClr val="accent5">
                  <a:lumMod val="20000"/>
                  <a:lumOff val="80000"/>
                </a:schemeClr>
              </a:solidFill>
              <a:latin typeface="Arial Narrow"/>
              <a:ea typeface="Arial Narrow"/>
              <a:cs typeface="Arial Narrow"/>
              <a:sym typeface="Arial Narrow"/>
            </a:endParaRPr>
          </a:p>
        </p:txBody>
      </p:sp>
      <p:sp>
        <p:nvSpPr>
          <p:cNvPr id="10" name="TextBox 9"/>
          <p:cNvSpPr txBox="1"/>
          <p:nvPr/>
        </p:nvSpPr>
        <p:spPr>
          <a:xfrm>
            <a:off x="1548288" y="1120140"/>
            <a:ext cx="6073140" cy="692497"/>
          </a:xfrm>
          <a:prstGeom prst="rect">
            <a:avLst/>
          </a:prstGeom>
          <a:solidFill>
            <a:schemeClr val="bg1"/>
          </a:solidFill>
        </p:spPr>
        <p:txBody>
          <a:bodyPr wrap="square" rtlCol="0">
            <a:spAutoFit/>
          </a:bodyPr>
          <a:lstStyle/>
          <a:p>
            <a:r>
              <a:rPr lang="en-US" sz="1300" dirty="0">
                <a:latin typeface="Times" charset="0"/>
                <a:ea typeface="Times" charset="0"/>
                <a:cs typeface="Times" charset="0"/>
              </a:rPr>
              <a:t>Before World War I, </a:t>
            </a:r>
            <a:r>
              <a:rPr lang="en-US" sz="1300" b="1" dirty="0">
                <a:latin typeface="Times" charset="0"/>
                <a:ea typeface="Times" charset="0"/>
                <a:cs typeface="Times" charset="0"/>
              </a:rPr>
              <a:t>millions of Europeans </a:t>
            </a:r>
            <a:r>
              <a:rPr lang="en-US" sz="1300" dirty="0">
                <a:latin typeface="Times" charset="0"/>
                <a:ea typeface="Times" charset="0"/>
                <a:cs typeface="Times" charset="0"/>
              </a:rPr>
              <a:t>immigrated to the United States. </a:t>
            </a:r>
            <a:br>
              <a:rPr lang="en-US" sz="1300" dirty="0">
                <a:latin typeface="Times" charset="0"/>
                <a:ea typeface="Times" charset="0"/>
                <a:cs typeface="Times" charset="0"/>
              </a:rPr>
            </a:br>
            <a:r>
              <a:rPr lang="en-US" sz="1300" dirty="0">
                <a:latin typeface="Times" charset="0"/>
                <a:ea typeface="Times" charset="0"/>
                <a:cs typeface="Times" charset="0"/>
              </a:rPr>
              <a:t>The US government placed no overall limits on the number of immigrants who could enter the country.</a:t>
            </a:r>
          </a:p>
        </p:txBody>
      </p:sp>
      <p:sp>
        <p:nvSpPr>
          <p:cNvPr id="11" name="TextBox 10"/>
          <p:cNvSpPr txBox="1"/>
          <p:nvPr/>
        </p:nvSpPr>
        <p:spPr>
          <a:xfrm>
            <a:off x="5714998" y="3268504"/>
            <a:ext cx="2125980" cy="923330"/>
          </a:xfrm>
          <a:prstGeom prst="rect">
            <a:avLst/>
          </a:prstGeom>
          <a:solidFill>
            <a:schemeClr val="bg1"/>
          </a:solidFill>
        </p:spPr>
        <p:txBody>
          <a:bodyPr wrap="square" rtlCol="0">
            <a:spAutoFit/>
          </a:bodyPr>
          <a:lstStyle/>
          <a:p>
            <a:r>
              <a:rPr lang="en-US" sz="1200" b="1" dirty="0">
                <a:latin typeface="Arial Narrow" charset="0"/>
                <a:ea typeface="Arial Narrow" charset="0"/>
                <a:cs typeface="Arial Narrow" charset="0"/>
              </a:rPr>
              <a:t>AN AVERAGE </a:t>
            </a:r>
            <a:r>
              <a:rPr lang="en-US" sz="1200" b="1">
                <a:latin typeface="Arial Narrow" charset="0"/>
                <a:ea typeface="Arial Narrow" charset="0"/>
                <a:cs typeface="Arial Narrow" charset="0"/>
              </a:rPr>
              <a:t>OF </a:t>
            </a:r>
            <a:r>
              <a:rPr lang="en-US" sz="1800" b="1">
                <a:solidFill>
                  <a:srgbClr val="8CA29C"/>
                </a:solidFill>
                <a:latin typeface="Arial Narrow" charset="0"/>
                <a:ea typeface="Arial Narrow" charset="0"/>
                <a:cs typeface="Arial Narrow" charset="0"/>
              </a:rPr>
              <a:t>910,631</a:t>
            </a:r>
            <a:r>
              <a:rPr lang="en-US" sz="1800" b="1">
                <a:latin typeface="Arial Narrow" charset="0"/>
                <a:ea typeface="Arial Narrow" charset="0"/>
                <a:cs typeface="Arial Narrow" charset="0"/>
              </a:rPr>
              <a:t> </a:t>
            </a:r>
            <a:r>
              <a:rPr lang="en-US" sz="1200" b="1" dirty="0">
                <a:latin typeface="Arial Narrow" charset="0"/>
                <a:ea typeface="Arial Narrow" charset="0"/>
                <a:cs typeface="Arial Narrow" charset="0"/>
              </a:rPr>
              <a:t>PEOPLE IMMIGRATED TO THE UNITED STATES PER YEAR BETWEEN 1900 AND 1915. </a:t>
            </a:r>
          </a:p>
        </p:txBody>
      </p:sp>
    </p:spTree>
    <p:extLst>
      <p:ext uri="{BB962C8B-B14F-4D97-AF65-F5344CB8AC3E}">
        <p14:creationId xmlns:p14="http://schemas.microsoft.com/office/powerpoint/2010/main" val="1169138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rPr>
              <a:t>The Immigration Act of 1924</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pic>
        <p:nvPicPr>
          <p:cNvPr id="3" name="Shape 202"/>
          <p:cNvPicPr preferRelativeResize="0"/>
          <p:nvPr/>
        </p:nvPicPr>
        <p:blipFill rotWithShape="1">
          <a:blip r:embed="rId3">
            <a:alphaModFix/>
          </a:blip>
          <a:srcRect t="31853" r="1521"/>
          <a:stretch/>
        </p:blipFill>
        <p:spPr>
          <a:xfrm>
            <a:off x="1509398" y="1788695"/>
            <a:ext cx="6125204" cy="3043073"/>
          </a:xfrm>
          <a:prstGeom prst="rect">
            <a:avLst/>
          </a:prstGeom>
          <a:noFill/>
          <a:ln>
            <a:noFill/>
          </a:ln>
        </p:spPr>
      </p:pic>
      <p:sp>
        <p:nvSpPr>
          <p:cNvPr id="4" name="TextBox 3"/>
          <p:cNvSpPr txBox="1"/>
          <p:nvPr/>
        </p:nvSpPr>
        <p:spPr>
          <a:xfrm>
            <a:off x="1676400" y="779524"/>
            <a:ext cx="5783580" cy="1092607"/>
          </a:xfrm>
          <a:prstGeom prst="rect">
            <a:avLst/>
          </a:prstGeom>
          <a:solidFill>
            <a:schemeClr val="bg1"/>
          </a:solidFill>
        </p:spPr>
        <p:txBody>
          <a:bodyPr wrap="square" rtlCol="0">
            <a:spAutoFit/>
          </a:bodyPr>
          <a:lstStyle/>
          <a:p>
            <a:r>
              <a:rPr lang="en-US" sz="1300" dirty="0">
                <a:latin typeface="Times" charset="0"/>
                <a:ea typeface="Times" charset="0"/>
                <a:cs typeface="Times" charset="0"/>
              </a:rPr>
              <a:t>In 1924, Congress passed a law to </a:t>
            </a:r>
            <a:r>
              <a:rPr lang="en-US" sz="1300" b="1" dirty="0">
                <a:latin typeface="Times" charset="0"/>
                <a:ea typeface="Times" charset="0"/>
                <a:cs typeface="Times" charset="0"/>
              </a:rPr>
              <a:t>set immigration quotas </a:t>
            </a:r>
            <a:r>
              <a:rPr lang="en-US" sz="1300" dirty="0">
                <a:latin typeface="Times" charset="0"/>
                <a:ea typeface="Times" charset="0"/>
                <a:cs typeface="Times" charset="0"/>
              </a:rPr>
              <a:t>by country and </a:t>
            </a:r>
            <a:r>
              <a:rPr lang="en-US" sz="1300" b="1" dirty="0">
                <a:latin typeface="Times" charset="0"/>
                <a:ea typeface="Times" charset="0"/>
                <a:cs typeface="Times" charset="0"/>
              </a:rPr>
              <a:t>limit total immigration</a:t>
            </a:r>
            <a:r>
              <a:rPr lang="en-US" sz="1300" dirty="0">
                <a:latin typeface="Times" charset="0"/>
                <a:ea typeface="Times" charset="0"/>
                <a:cs typeface="Times" charset="0"/>
              </a:rPr>
              <a:t> to about </a:t>
            </a:r>
            <a:r>
              <a:rPr lang="en-US" sz="1300" b="1" dirty="0">
                <a:latin typeface="Times" charset="0"/>
                <a:ea typeface="Times" charset="0"/>
                <a:cs typeface="Times" charset="0"/>
              </a:rPr>
              <a:t>164,000</a:t>
            </a:r>
            <a:r>
              <a:rPr lang="en-US" sz="1300" dirty="0">
                <a:latin typeface="Times" charset="0"/>
                <a:ea typeface="Times" charset="0"/>
                <a:cs typeface="Times" charset="0"/>
              </a:rPr>
              <a:t> people per year. The quotas were designed to “protect” America’s “racial stock” by severely limiting “undesirable” immigrants, including Jews, Asians, and Africans. There were no quotas for immigrants from North or South America.</a:t>
            </a:r>
          </a:p>
        </p:txBody>
      </p:sp>
    </p:spTree>
    <p:extLst>
      <p:ext uri="{BB962C8B-B14F-4D97-AF65-F5344CB8AC3E}">
        <p14:creationId xmlns:p14="http://schemas.microsoft.com/office/powerpoint/2010/main" val="1506690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a:ea typeface="Arial Narrow"/>
                <a:cs typeface="Arial Narrow"/>
                <a:sym typeface="Arial Narrow"/>
              </a:rPr>
              <a:t>US Immigration, 1925–1932</a:t>
            </a:r>
            <a:endParaRPr lang="en" sz="2200" dirty="0">
              <a:solidFill>
                <a:schemeClr val="accent5">
                  <a:lumMod val="20000"/>
                  <a:lumOff val="80000"/>
                </a:schemeClr>
              </a:solidFill>
              <a:latin typeface="Arial Narrow"/>
              <a:ea typeface="Arial Narrow"/>
              <a:cs typeface="Arial Narrow"/>
              <a:sym typeface="Arial Narrow"/>
            </a:endParaRPr>
          </a:p>
        </p:txBody>
      </p:sp>
      <p:pic>
        <p:nvPicPr>
          <p:cNvPr id="3" name="Shape 210"/>
          <p:cNvPicPr preferRelativeResize="0"/>
          <p:nvPr/>
        </p:nvPicPr>
        <p:blipFill rotWithShape="1">
          <a:blip r:embed="rId2">
            <a:alphaModFix/>
          </a:blip>
          <a:srcRect t="35776" r="2773" b="8184"/>
          <a:stretch/>
        </p:blipFill>
        <p:spPr>
          <a:xfrm>
            <a:off x="1322168" y="2133600"/>
            <a:ext cx="6275025" cy="2598420"/>
          </a:xfrm>
          <a:prstGeom prst="rect">
            <a:avLst/>
          </a:prstGeom>
          <a:noFill/>
          <a:ln>
            <a:noFill/>
          </a:ln>
        </p:spPr>
      </p:pic>
      <p:sp>
        <p:nvSpPr>
          <p:cNvPr id="4" name="TextBox 3"/>
          <p:cNvSpPr txBox="1"/>
          <p:nvPr/>
        </p:nvSpPr>
        <p:spPr>
          <a:xfrm>
            <a:off x="1680210" y="982980"/>
            <a:ext cx="5783580" cy="892552"/>
          </a:xfrm>
          <a:prstGeom prst="rect">
            <a:avLst/>
          </a:prstGeom>
          <a:solidFill>
            <a:schemeClr val="bg1"/>
          </a:solidFill>
        </p:spPr>
        <p:txBody>
          <a:bodyPr wrap="square" rtlCol="0">
            <a:spAutoFit/>
          </a:bodyPr>
          <a:lstStyle/>
          <a:p>
            <a:r>
              <a:rPr lang="en-US" sz="1300" dirty="0">
                <a:latin typeface="Times" charset="0"/>
                <a:ea typeface="Times" charset="0"/>
                <a:cs typeface="Times" charset="0"/>
              </a:rPr>
              <a:t>Immigration fell significantly after the 1924 law went into effect. In 1929, </a:t>
            </a:r>
            <a:r>
              <a:rPr lang="en-US" sz="1300" b="1" dirty="0">
                <a:latin typeface="Times" charset="0"/>
                <a:ea typeface="Times" charset="0"/>
                <a:cs typeface="Times" charset="0"/>
              </a:rPr>
              <a:t>the Great Depression</a:t>
            </a:r>
            <a:r>
              <a:rPr lang="en-US" sz="1300" dirty="0">
                <a:latin typeface="Times" charset="0"/>
                <a:ea typeface="Times" charset="0"/>
                <a:cs typeface="Times" charset="0"/>
              </a:rPr>
              <a:t> began. President Herbert Hoover ordered the State Department to make sure immigrants would not become economic burdens to the United States. </a:t>
            </a:r>
            <a:r>
              <a:rPr lang="en-US" sz="1300" b="1" dirty="0">
                <a:latin typeface="Times" charset="0"/>
                <a:ea typeface="Times" charset="0"/>
                <a:cs typeface="Times" charset="0"/>
              </a:rPr>
              <a:t>Immigration plummeted even further.</a:t>
            </a:r>
          </a:p>
        </p:txBody>
      </p:sp>
    </p:spTree>
    <p:extLst>
      <p:ext uri="{BB962C8B-B14F-4D97-AF65-F5344CB8AC3E}">
        <p14:creationId xmlns:p14="http://schemas.microsoft.com/office/powerpoint/2010/main" val="105805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20"/>
          <p:cNvPicPr preferRelativeResize="0"/>
          <p:nvPr/>
        </p:nvPicPr>
        <p:blipFill rotWithShape="1">
          <a:blip r:embed="rId3">
            <a:alphaModFix/>
          </a:blip>
          <a:srcRect b="69666"/>
          <a:stretch/>
        </p:blipFill>
        <p:spPr>
          <a:xfrm>
            <a:off x="1289579" y="2957590"/>
            <a:ext cx="6564842" cy="1370570"/>
          </a:xfrm>
          <a:prstGeom prst="rect">
            <a:avLst/>
          </a:prstGeom>
          <a:noFill/>
          <a:ln>
            <a:noFill/>
          </a:ln>
        </p:spPr>
      </p:pic>
      <p:pic>
        <p:nvPicPr>
          <p:cNvPr id="4" name="Shape 221"/>
          <p:cNvPicPr preferRelativeResize="0"/>
          <p:nvPr/>
        </p:nvPicPr>
        <p:blipFill rotWithShape="1">
          <a:blip r:embed="rId4">
            <a:alphaModFix/>
          </a:blip>
          <a:srcRect b="57857"/>
          <a:stretch/>
        </p:blipFill>
        <p:spPr>
          <a:xfrm>
            <a:off x="1268627" y="814545"/>
            <a:ext cx="6611046" cy="2265578"/>
          </a:xfrm>
          <a:prstGeom prst="rect">
            <a:avLst/>
          </a:prstGeom>
          <a:noFill/>
          <a:ln>
            <a:noFill/>
          </a:ln>
        </p:spPr>
      </p:pic>
      <p:sp>
        <p:nvSpPr>
          <p:cNvPr id="5" name="TextBox 4"/>
          <p:cNvSpPr txBox="1"/>
          <p:nvPr/>
        </p:nvSpPr>
        <p:spPr>
          <a:xfrm>
            <a:off x="3509010" y="960120"/>
            <a:ext cx="2125980" cy="369332"/>
          </a:xfrm>
          <a:prstGeom prst="rect">
            <a:avLst/>
          </a:prstGeom>
          <a:solidFill>
            <a:schemeClr val="bg1"/>
          </a:solidFill>
        </p:spPr>
        <p:txBody>
          <a:bodyPr wrap="square" rtlCol="0">
            <a:spAutoFit/>
          </a:bodyPr>
          <a:lstStyle/>
          <a:p>
            <a:pPr algn="ctr"/>
            <a:r>
              <a:rPr lang="en-US" sz="1800" b="1" dirty="0">
                <a:solidFill>
                  <a:srgbClr val="E47620"/>
                </a:solidFill>
                <a:latin typeface="Arial Narrow" charset="0"/>
                <a:ea typeface="Arial Narrow" charset="0"/>
                <a:cs typeface="Arial Narrow" charset="0"/>
              </a:rPr>
              <a:t>1933</a:t>
            </a:r>
            <a:endParaRPr lang="en-US" sz="1200" b="1" dirty="0">
              <a:solidFill>
                <a:srgbClr val="E47620"/>
              </a:solidFill>
              <a:latin typeface="Arial Narrow" charset="0"/>
              <a:ea typeface="Arial Narrow" charset="0"/>
              <a:cs typeface="Arial Narrow" charset="0"/>
            </a:endParaRPr>
          </a:p>
        </p:txBody>
      </p:sp>
      <p:sp>
        <p:nvSpPr>
          <p:cNvPr id="6" name="TextBox 5"/>
          <p:cNvSpPr txBox="1"/>
          <p:nvPr/>
        </p:nvSpPr>
        <p:spPr>
          <a:xfrm>
            <a:off x="3509010" y="3080123"/>
            <a:ext cx="2125980" cy="369332"/>
          </a:xfrm>
          <a:prstGeom prst="rect">
            <a:avLst/>
          </a:prstGeom>
          <a:solidFill>
            <a:schemeClr val="bg1"/>
          </a:solidFill>
        </p:spPr>
        <p:txBody>
          <a:bodyPr wrap="square" rtlCol="0">
            <a:spAutoFit/>
          </a:bodyPr>
          <a:lstStyle/>
          <a:p>
            <a:pPr algn="ctr"/>
            <a:r>
              <a:rPr lang="en-US" sz="1800" b="1" dirty="0">
                <a:solidFill>
                  <a:srgbClr val="E47620"/>
                </a:solidFill>
                <a:latin typeface="Arial Narrow" charset="0"/>
                <a:ea typeface="Arial Narrow" charset="0"/>
                <a:cs typeface="Arial Narrow" charset="0"/>
              </a:rPr>
              <a:t>1934–1937</a:t>
            </a:r>
            <a:endParaRPr lang="en-US" sz="1200" b="1" dirty="0">
              <a:solidFill>
                <a:srgbClr val="E47620"/>
              </a:solidFill>
              <a:latin typeface="Arial Narrow" charset="0"/>
              <a:ea typeface="Arial Narrow" charset="0"/>
              <a:cs typeface="Arial Narrow" charset="0"/>
            </a:endParaRPr>
          </a:p>
        </p:txBody>
      </p:sp>
      <p:sp>
        <p:nvSpPr>
          <p:cNvPr id="8" name="TextBox 7"/>
          <p:cNvSpPr txBox="1"/>
          <p:nvPr/>
        </p:nvSpPr>
        <p:spPr>
          <a:xfrm>
            <a:off x="1523999" y="814545"/>
            <a:ext cx="6330421" cy="3570208"/>
          </a:xfrm>
          <a:prstGeom prst="rect">
            <a:avLst/>
          </a:prstGeom>
          <a:solidFill>
            <a:schemeClr val="bg1"/>
          </a:solidFill>
        </p:spPr>
        <p:txBody>
          <a:bodyPr wrap="square" rtlCol="0">
            <a:spAutoFit/>
          </a:bodyPr>
          <a:lstStyle/>
          <a:p>
            <a:pPr lvl="4" algn="ctr">
              <a:lnSpc>
                <a:spcPct val="200000"/>
              </a:lnSpc>
            </a:pPr>
            <a:r>
              <a:rPr lang="en-US" sz="2400" dirty="0">
                <a:solidFill>
                  <a:srgbClr val="D6A24B"/>
                </a:solidFill>
                <a:latin typeface="Arial Narrow" charset="0"/>
                <a:ea typeface="Arial Narrow" charset="0"/>
                <a:cs typeface="Arial Narrow" charset="0"/>
              </a:rPr>
              <a:t>1933</a:t>
            </a:r>
          </a:p>
          <a:p>
            <a:pPr lvl="4"/>
            <a:endParaRPr lang="en-US" sz="1300" b="1" dirty="0">
              <a:latin typeface="Arial Narrow" charset="0"/>
              <a:ea typeface="Arial Narrow" charset="0"/>
              <a:cs typeface="Arial Narrow" charset="0"/>
            </a:endParaRPr>
          </a:p>
          <a:p>
            <a:pPr lvl="4"/>
            <a:endParaRPr lang="en-US" sz="1300" b="1" dirty="0">
              <a:latin typeface="Arial Narrow" charset="0"/>
              <a:ea typeface="Arial Narrow" charset="0"/>
              <a:cs typeface="Arial Narrow" charset="0"/>
            </a:endParaRPr>
          </a:p>
          <a:p>
            <a:pPr lvl="4"/>
            <a:endParaRPr lang="en-US" sz="1300" b="1" dirty="0">
              <a:latin typeface="Arial Narrow" charset="0"/>
              <a:ea typeface="Arial Narrow" charset="0"/>
              <a:cs typeface="Arial Narrow" charset="0"/>
            </a:endParaRPr>
          </a:p>
          <a:p>
            <a:r>
              <a:rPr lang="en-US" sz="1300" dirty="0">
                <a:latin typeface="Times" charset="0"/>
                <a:ea typeface="Times" charset="0"/>
                <a:cs typeface="Times" charset="0"/>
              </a:rPr>
              <a:t>The 1924 US quota law set a yearly limit of </a:t>
            </a:r>
            <a:r>
              <a:rPr lang="en-US" sz="1300" b="1" dirty="0">
                <a:latin typeface="Times" charset="0"/>
                <a:ea typeface="Times" charset="0"/>
                <a:cs typeface="Times" charset="0"/>
              </a:rPr>
              <a:t>25,957</a:t>
            </a:r>
            <a:r>
              <a:rPr lang="en-US" sz="1300" dirty="0">
                <a:latin typeface="Times" charset="0"/>
                <a:ea typeface="Times" charset="0"/>
                <a:cs typeface="Times" charset="0"/>
              </a:rPr>
              <a:t> immigration visas for people born in Germany. In 1933, the State Department issued visas to only 1,241 Germans. Although </a:t>
            </a:r>
            <a:r>
              <a:rPr lang="en-US" sz="1300" b="1" dirty="0">
                <a:latin typeface="Times" charset="0"/>
                <a:ea typeface="Times" charset="0"/>
                <a:cs typeface="Times" charset="0"/>
              </a:rPr>
              <a:t>82,787</a:t>
            </a:r>
            <a:r>
              <a:rPr lang="en-US" sz="1300" dirty="0">
                <a:latin typeface="Times" charset="0"/>
                <a:ea typeface="Times" charset="0"/>
                <a:cs typeface="Times" charset="0"/>
              </a:rPr>
              <a:t> people were on the German waiting list for a US visa, most did not have enough money to qualify for immigration.</a:t>
            </a:r>
            <a:endParaRPr lang="en-US" sz="1300" b="1" dirty="0">
              <a:latin typeface="Times" charset="0"/>
              <a:ea typeface="Times" charset="0"/>
              <a:cs typeface="Times" charset="0"/>
            </a:endParaRPr>
          </a:p>
          <a:p>
            <a:pPr algn="ctr">
              <a:lnSpc>
                <a:spcPct val="200000"/>
              </a:lnSpc>
            </a:pPr>
            <a:r>
              <a:rPr lang="en-US" sz="2400" dirty="0">
                <a:solidFill>
                  <a:srgbClr val="D6A24B"/>
                </a:solidFill>
                <a:latin typeface="Arial Narrow" charset="0"/>
                <a:ea typeface="Arial Narrow" charset="0"/>
                <a:cs typeface="Arial Narrow" charset="0"/>
              </a:rPr>
              <a:t>1934–1937</a:t>
            </a:r>
          </a:p>
          <a:p>
            <a:r>
              <a:rPr lang="en-US" sz="1300" dirty="0">
                <a:latin typeface="Times" charset="0"/>
                <a:ea typeface="Times" charset="0"/>
                <a:cs typeface="Times" charset="0"/>
              </a:rPr>
              <a:t>From 1934 through 1937, there were between </a:t>
            </a:r>
            <a:r>
              <a:rPr lang="en-US" sz="1300" b="1" dirty="0">
                <a:latin typeface="Times" charset="0"/>
                <a:ea typeface="Times" charset="0"/>
                <a:cs typeface="Times" charset="0"/>
              </a:rPr>
              <a:t>80,000 and 100,000</a:t>
            </a:r>
            <a:r>
              <a:rPr lang="en-US" sz="1300" dirty="0">
                <a:latin typeface="Times" charset="0"/>
                <a:ea typeface="Times" charset="0"/>
                <a:cs typeface="Times" charset="0"/>
              </a:rPr>
              <a:t> Germans on the waiting list for a US immigration visa. Most were </a:t>
            </a:r>
            <a:r>
              <a:rPr lang="en-US" sz="1300" b="1" dirty="0">
                <a:latin typeface="Times" charset="0"/>
                <a:ea typeface="Times" charset="0"/>
                <a:cs typeface="Times" charset="0"/>
              </a:rPr>
              <a:t>Jewish</a:t>
            </a:r>
            <a:r>
              <a:rPr lang="en-US" sz="1300" dirty="0">
                <a:latin typeface="Times" charset="0"/>
                <a:ea typeface="Times" charset="0"/>
                <a:cs typeface="Times" charset="0"/>
              </a:rPr>
              <a:t>. Although the State Department </a:t>
            </a:r>
            <a:r>
              <a:rPr lang="en-US" sz="1300" b="1" dirty="0">
                <a:latin typeface="Times" charset="0"/>
                <a:ea typeface="Times" charset="0"/>
                <a:cs typeface="Times" charset="0"/>
              </a:rPr>
              <a:t>slowly began to issue more visas</a:t>
            </a:r>
            <a:r>
              <a:rPr lang="en-US" sz="1300" dirty="0">
                <a:latin typeface="Times" charset="0"/>
                <a:ea typeface="Times" charset="0"/>
                <a:cs typeface="Times" charset="0"/>
              </a:rPr>
              <a:t>, the German quota went unfilled.</a:t>
            </a:r>
          </a:p>
        </p:txBody>
      </p:sp>
      <p:sp>
        <p:nvSpPr>
          <p:cNvPr id="2" name="TextBox 1"/>
          <p:cNvSpPr txBox="1"/>
          <p:nvPr/>
        </p:nvSpPr>
        <p:spPr>
          <a:xfrm>
            <a:off x="1724527" y="1522583"/>
            <a:ext cx="5125453" cy="492443"/>
          </a:xfrm>
          <a:prstGeom prst="rect">
            <a:avLst/>
          </a:prstGeom>
          <a:noFill/>
        </p:spPr>
        <p:txBody>
          <a:bodyPr wrap="square" rtlCol="0">
            <a:spAutoFit/>
          </a:bodyPr>
          <a:lstStyle/>
          <a:p>
            <a:pPr lvl="4"/>
            <a:r>
              <a:rPr lang="en-US" sz="1300" b="1" dirty="0">
                <a:latin typeface="Arial Narrow" charset="0"/>
                <a:ea typeface="Arial Narrow" charset="0"/>
                <a:cs typeface="Arial Narrow" charset="0"/>
              </a:rPr>
              <a:t>Adolf Hitler became chancellor of Germany. The Nazi regime immediately started discriminating against German Jews, and thousands sought to leave.</a:t>
            </a:r>
          </a:p>
        </p:txBody>
      </p:sp>
      <p:sp>
        <p:nvSpPr>
          <p:cNvPr id="9" name="Rectangle 8"/>
          <p:cNvSpPr/>
          <p:nvPr/>
        </p:nvSpPr>
        <p:spPr>
          <a:xfrm>
            <a:off x="1621456" y="1586387"/>
            <a:ext cx="45719" cy="376989"/>
          </a:xfrm>
          <a:prstGeom prst="rect">
            <a:avLst/>
          </a:prstGeom>
          <a:solidFill>
            <a:srgbClr val="D6A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charset="0"/>
                <a:ea typeface="Arial Narrow" charset="0"/>
                <a:cs typeface="Arial Narrow" charset="0"/>
              </a:rPr>
              <a:t>Immigration from Germany to the United States, 1933–1937</a:t>
            </a:r>
            <a:endParaRPr lang="en" sz="2200" dirty="0">
              <a:solidFill>
                <a:schemeClr val="accent5">
                  <a:lumMod val="20000"/>
                  <a:lumOff val="80000"/>
                </a:schemeClr>
              </a:solidFill>
              <a:latin typeface="Arial Narrow" charset="0"/>
              <a:ea typeface="Arial Narrow" charset="0"/>
              <a:cs typeface="Arial Narrow" charset="0"/>
              <a:sym typeface="Arial Narrow"/>
            </a:endParaRPr>
          </a:p>
        </p:txBody>
      </p:sp>
    </p:spTree>
    <p:extLst>
      <p:ext uri="{BB962C8B-B14F-4D97-AF65-F5344CB8AC3E}">
        <p14:creationId xmlns:p14="http://schemas.microsoft.com/office/powerpoint/2010/main" val="939192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a:ea typeface="Arial Narrow"/>
                <a:cs typeface="Arial Narrow"/>
                <a:sym typeface="Arial Narrow"/>
              </a:rPr>
              <a:t>It Is 1938</a:t>
            </a:r>
            <a:r>
              <a:rPr lang="is-IS" sz="2200" dirty="0">
                <a:solidFill>
                  <a:schemeClr val="accent5">
                    <a:lumMod val="20000"/>
                    <a:lumOff val="80000"/>
                  </a:schemeClr>
                </a:solidFill>
                <a:latin typeface="Arial Narrow"/>
                <a:ea typeface="Arial Narrow"/>
                <a:cs typeface="Arial Narrow"/>
                <a:sym typeface="Arial Narrow"/>
              </a:rPr>
              <a:t>…</a:t>
            </a:r>
            <a:endParaRPr lang="en" sz="2200" dirty="0">
              <a:solidFill>
                <a:schemeClr val="accent5">
                  <a:lumMod val="20000"/>
                  <a:lumOff val="80000"/>
                </a:schemeClr>
              </a:solidFill>
              <a:latin typeface="Arial Narrow"/>
              <a:ea typeface="Arial Narrow"/>
              <a:cs typeface="Arial Narrow"/>
              <a:sym typeface="Arial Narrow"/>
            </a:endParaRPr>
          </a:p>
        </p:txBody>
      </p:sp>
      <p:pic>
        <p:nvPicPr>
          <p:cNvPr id="2" name="USHMM_M7_It Is 1938_Online_030818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0744" y="841248"/>
            <a:ext cx="6382512" cy="3590162"/>
          </a:xfrm>
          <a:prstGeom prst="rect">
            <a:avLst/>
          </a:prstGeom>
        </p:spPr>
      </p:pic>
    </p:spTree>
    <p:extLst>
      <p:ext uri="{BB962C8B-B14F-4D97-AF65-F5344CB8AC3E}">
        <p14:creationId xmlns:p14="http://schemas.microsoft.com/office/powerpoint/2010/main" val="2078218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10" y="120151"/>
            <a:ext cx="8970464" cy="430887"/>
          </a:xfrm>
          <a:prstGeom prst="rect">
            <a:avLst/>
          </a:prstGeom>
          <a:noFill/>
        </p:spPr>
        <p:txBody>
          <a:bodyPr wrap="square" rtlCol="0">
            <a:spAutoFit/>
          </a:bodyPr>
          <a:lstStyle/>
          <a:p>
            <a:pPr lvl="0"/>
            <a:r>
              <a:rPr lang="en-US" sz="2200" dirty="0">
                <a:solidFill>
                  <a:schemeClr val="accent5">
                    <a:lumMod val="20000"/>
                    <a:lumOff val="80000"/>
                  </a:schemeClr>
                </a:solidFill>
                <a:latin typeface="Arial Narrow"/>
                <a:ea typeface="Arial Narrow"/>
                <a:cs typeface="Arial Narrow"/>
                <a:sym typeface="Arial Narrow"/>
              </a:rPr>
              <a:t>Nazi Persecution Sparked a Refugee Crisis</a:t>
            </a:r>
            <a:endParaRPr lang="en" sz="2200" dirty="0">
              <a:solidFill>
                <a:schemeClr val="accent5">
                  <a:lumMod val="20000"/>
                  <a:lumOff val="80000"/>
                </a:schemeClr>
              </a:solidFill>
              <a:latin typeface="Arial Narrow"/>
              <a:ea typeface="Arial Narrow"/>
              <a:cs typeface="Arial Narrow"/>
              <a:sym typeface="Arial Narrow"/>
            </a:endParaRPr>
          </a:p>
        </p:txBody>
      </p:sp>
      <p:pic>
        <p:nvPicPr>
          <p:cNvPr id="3" name="USHMM_M8_Anschulss_Evian_Online_031218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3796" y="816991"/>
            <a:ext cx="4921335" cy="3691001"/>
          </a:xfrm>
          <a:prstGeom prst="rect">
            <a:avLst/>
          </a:prstGeom>
        </p:spPr>
      </p:pic>
    </p:spTree>
    <p:extLst>
      <p:ext uri="{BB962C8B-B14F-4D97-AF65-F5344CB8AC3E}">
        <p14:creationId xmlns:p14="http://schemas.microsoft.com/office/powerpoint/2010/main" val="492944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57"/>
          <p:cNvPicPr preferRelativeResize="0"/>
          <p:nvPr/>
        </p:nvPicPr>
        <p:blipFill rotWithShape="1">
          <a:blip r:embed="rId3">
            <a:alphaModFix/>
          </a:blip>
          <a:srcRect/>
          <a:stretch/>
        </p:blipFill>
        <p:spPr>
          <a:xfrm>
            <a:off x="365761" y="828541"/>
            <a:ext cx="3107206" cy="3765793"/>
          </a:xfrm>
          <a:prstGeom prst="rect">
            <a:avLst/>
          </a:prstGeom>
          <a:noFill/>
          <a:ln>
            <a:noFill/>
          </a:ln>
        </p:spPr>
      </p:pic>
      <p:sp>
        <p:nvSpPr>
          <p:cNvPr id="3" name="Shape 258"/>
          <p:cNvSpPr/>
          <p:nvPr/>
        </p:nvSpPr>
        <p:spPr>
          <a:xfrm>
            <a:off x="3745992" y="1340774"/>
            <a:ext cx="4526280" cy="32535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Times New Roman"/>
              <a:buNone/>
            </a:pPr>
            <a:r>
              <a:rPr lang="en-US" sz="2000" b="0" i="0" u="none" strike="noStrike" cap="none" dirty="0">
                <a:solidFill>
                  <a:srgbClr val="000000"/>
                </a:solidFill>
                <a:latin typeface="Arial Narrow" charset="0"/>
                <a:ea typeface="Arial Narrow" charset="0"/>
                <a:cs typeface="Arial Narrow" charset="0"/>
                <a:sym typeface="Times New Roman"/>
              </a:rPr>
              <a:t>“It is a fantastic commentary on the inhumanity of our times that for thousands and thousands of people a piece of paper with a stamp on it is the difference between life and death.”</a:t>
            </a:r>
            <a:br>
              <a:rPr lang="en-US" sz="2000" b="0" i="0" u="none" strike="noStrike" cap="none" dirty="0">
                <a:solidFill>
                  <a:srgbClr val="000000"/>
                </a:solidFill>
                <a:latin typeface="Arial Narrow" charset="0"/>
                <a:ea typeface="Arial Narrow" charset="0"/>
                <a:cs typeface="Arial Narrow" charset="0"/>
                <a:sym typeface="Times New Roman"/>
              </a:rPr>
            </a:br>
            <a:r>
              <a:rPr lang="en-US" sz="2000" b="0" i="0" u="none" strike="noStrike" cap="none" dirty="0">
                <a:solidFill>
                  <a:srgbClr val="000000"/>
                </a:solidFill>
                <a:latin typeface="Arial Narrow" charset="0"/>
                <a:ea typeface="Arial Narrow" charset="0"/>
                <a:cs typeface="Arial Narrow" charset="0"/>
                <a:sym typeface="Times New Roman"/>
              </a:rPr>
              <a:t>—</a:t>
            </a:r>
            <a:r>
              <a:rPr lang="en-US" sz="2000" b="0" i="0" u="none" strike="noStrike" cap="none" dirty="0">
                <a:solidFill>
                  <a:schemeClr val="dk1"/>
                </a:solidFill>
                <a:latin typeface="Arial Narrow" charset="0"/>
                <a:ea typeface="Arial Narrow" charset="0"/>
                <a:cs typeface="Arial Narrow" charset="0"/>
                <a:sym typeface="Times New Roman"/>
              </a:rPr>
              <a:t>Dorothy Thompson,</a:t>
            </a:r>
            <a:r>
              <a:rPr lang="en-US" sz="2000" dirty="0">
                <a:solidFill>
                  <a:schemeClr val="dk1"/>
                </a:solidFill>
                <a:latin typeface="Arial Narrow" charset="0"/>
                <a:ea typeface="Arial Narrow" charset="0"/>
                <a:cs typeface="Arial Narrow" charset="0"/>
                <a:sym typeface="Times New Roman"/>
              </a:rPr>
              <a:t> </a:t>
            </a:r>
            <a:r>
              <a:rPr lang="en-US" sz="2000" b="0" i="1" u="none" strike="noStrike" cap="none" dirty="0">
                <a:solidFill>
                  <a:schemeClr val="dk1"/>
                </a:solidFill>
                <a:latin typeface="Arial Narrow" charset="0"/>
                <a:ea typeface="Arial Narrow" charset="0"/>
                <a:cs typeface="Arial Narrow" charset="0"/>
                <a:sym typeface="Times New Roman"/>
              </a:rPr>
              <a:t>Refugees: Anarchy or Organization</a:t>
            </a:r>
            <a:r>
              <a:rPr lang="en-US" sz="2000" b="0" i="0" u="none" strike="noStrike" cap="none" dirty="0">
                <a:solidFill>
                  <a:schemeClr val="dk1"/>
                </a:solidFill>
                <a:latin typeface="Arial Narrow" charset="0"/>
                <a:ea typeface="Arial Narrow" charset="0"/>
                <a:cs typeface="Arial Narrow" charset="0"/>
                <a:sym typeface="Times New Roman"/>
              </a:rPr>
              <a:t>,</a:t>
            </a:r>
            <a:r>
              <a:rPr lang="en-US" sz="2000" dirty="0">
                <a:latin typeface="Arial Narrow" charset="0"/>
                <a:ea typeface="Arial Narrow" charset="0"/>
                <a:cs typeface="Arial Narrow" charset="0"/>
                <a:sym typeface="Times New Roman"/>
              </a:rPr>
              <a:t> </a:t>
            </a:r>
            <a:r>
              <a:rPr lang="en-US" sz="2000" dirty="0">
                <a:solidFill>
                  <a:schemeClr val="dk1"/>
                </a:solidFill>
                <a:latin typeface="Arial Narrow" charset="0"/>
                <a:ea typeface="Arial Narrow" charset="0"/>
                <a:cs typeface="Arial Narrow" charset="0"/>
                <a:sym typeface="Times New Roman"/>
              </a:rPr>
              <a:t>NY: Random House, </a:t>
            </a:r>
            <a:r>
              <a:rPr lang="en-US" sz="2000" b="0" i="0" u="none" strike="noStrike" cap="none" dirty="0">
                <a:solidFill>
                  <a:schemeClr val="dk1"/>
                </a:solidFill>
                <a:latin typeface="Arial Narrow" charset="0"/>
                <a:ea typeface="Arial Narrow" charset="0"/>
                <a:cs typeface="Arial Narrow" charset="0"/>
                <a:sym typeface="Times New Roman"/>
              </a:rPr>
              <a:t>1938, p. 28</a:t>
            </a:r>
          </a:p>
          <a:p>
            <a:pPr marL="0" marR="0" lvl="0" indent="0" algn="l" rtl="0">
              <a:lnSpc>
                <a:spcPct val="100000"/>
              </a:lnSpc>
              <a:spcBef>
                <a:spcPts val="0"/>
              </a:spcBef>
              <a:spcAft>
                <a:spcPts val="0"/>
              </a:spcAft>
              <a:buClr>
                <a:srgbClr val="000000"/>
              </a:buClr>
              <a:buSzPts val="450"/>
              <a:buFont typeface="Times New Roman"/>
              <a:buNone/>
            </a:pPr>
            <a:endParaRPr sz="2000" dirty="0">
              <a:latin typeface="Arial Narrow" charset="0"/>
              <a:ea typeface="Arial Narrow" charset="0"/>
              <a:cs typeface="Arial Narrow" charset="0"/>
            </a:endParaRPr>
          </a:p>
        </p:txBody>
      </p:sp>
      <p:sp>
        <p:nvSpPr>
          <p:cNvPr id="4" name="Rectangle 3"/>
          <p:cNvSpPr/>
          <p:nvPr/>
        </p:nvSpPr>
        <p:spPr>
          <a:xfrm>
            <a:off x="272692" y="4484606"/>
            <a:ext cx="2230098" cy="299762"/>
          </a:xfrm>
          <a:prstGeom prst="rect">
            <a:avLst/>
          </a:prstGeom>
        </p:spPr>
        <p:txBody>
          <a:bodyPr wrap="none">
            <a:spAutoFit/>
          </a:bodyPr>
          <a:lstStyle/>
          <a:p>
            <a:pPr>
              <a:lnSpc>
                <a:spcPct val="200000"/>
              </a:lnSpc>
              <a:buSzPts val="450"/>
            </a:pPr>
            <a:r>
              <a:rPr lang="en-US" sz="800" b="1" dirty="0">
                <a:solidFill>
                  <a:schemeClr val="dk1"/>
                </a:solidFill>
                <a:latin typeface="Arial Narrow" charset="0"/>
                <a:ea typeface="Arial Narrow" charset="0"/>
                <a:cs typeface="Arial Narrow" charset="0"/>
              </a:rPr>
              <a:t>Source:</a:t>
            </a:r>
            <a:r>
              <a:rPr lang="en-US" sz="800" dirty="0">
                <a:solidFill>
                  <a:schemeClr val="dk1"/>
                </a:solidFill>
                <a:latin typeface="Arial Narrow" charset="0"/>
                <a:ea typeface="Arial Narrow" charset="0"/>
                <a:cs typeface="Arial Narrow" charset="0"/>
              </a:rPr>
              <a:t> National Archives and Records Administration</a:t>
            </a:r>
          </a:p>
        </p:txBody>
      </p:sp>
    </p:spTree>
    <p:extLst>
      <p:ext uri="{BB962C8B-B14F-4D97-AF65-F5344CB8AC3E}">
        <p14:creationId xmlns:p14="http://schemas.microsoft.com/office/powerpoint/2010/main" val="1256201402"/>
      </p:ext>
    </p:extLst>
  </p:cSld>
  <p:clrMapOvr>
    <a:masterClrMapping/>
  </p:clrMapOvr>
</p:sld>
</file>

<file path=ppt/theme/theme1.xml><?xml version="1.0" encoding="utf-8"?>
<a:theme xmlns:a="http://schemas.openxmlformats.org/drawingml/2006/main" name="Simple Ligh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1192</TotalTime>
  <Words>2925</Words>
  <Application>Microsoft Office PowerPoint</Application>
  <PresentationFormat>On-screen Show (16:9)</PresentationFormat>
  <Paragraphs>145</Paragraphs>
  <Slides>23</Slides>
  <Notes>21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Arial Narrow</vt:lpstr>
      <vt:lpstr>Calibri</vt:lpstr>
      <vt:lpstr>Georgia</vt:lpstr>
      <vt:lpstr>Times</vt:lpstr>
      <vt:lpstr>Times New Roman</vt:lpstr>
      <vt:lpstr>Simple Light</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Stacey Knepp</cp:lastModifiedBy>
  <cp:revision>189</cp:revision>
  <dcterms:modified xsi:type="dcterms:W3CDTF">2020-05-05T13:22:38Z</dcterms:modified>
</cp:coreProperties>
</file>